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Lst>
  <p:sldSz cy="6858000" cx="12192000"/>
  <p:notesSz cx="6858000" cy="9144000"/>
  <p:embeddedFontLst>
    <p:embeddedFont>
      <p:font typeface="Roboto"/>
      <p:regular r:id="rId41"/>
      <p:bold r:id="rId42"/>
      <p:italic r:id="rId43"/>
      <p:boldItalic r:id="rId44"/>
    </p:embeddedFont>
    <p:embeddedFont>
      <p:font typeface="Century Gothic"/>
      <p:regular r:id="rId45"/>
      <p:bold r:id="rId46"/>
      <p:italic r:id="rId47"/>
      <p:boldItalic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20" Type="http://schemas.openxmlformats.org/officeDocument/2006/relationships/slide" Target="slides/slide16.xml"/><Relationship Id="rId42" Type="http://schemas.openxmlformats.org/officeDocument/2006/relationships/font" Target="fonts/Roboto-bold.fntdata"/><Relationship Id="rId41" Type="http://schemas.openxmlformats.org/officeDocument/2006/relationships/font" Target="fonts/Roboto-regular.fntdata"/><Relationship Id="rId22" Type="http://schemas.openxmlformats.org/officeDocument/2006/relationships/slide" Target="slides/slide18.xml"/><Relationship Id="rId44" Type="http://schemas.openxmlformats.org/officeDocument/2006/relationships/font" Target="fonts/Roboto-boldItalic.fntdata"/><Relationship Id="rId21" Type="http://schemas.openxmlformats.org/officeDocument/2006/relationships/slide" Target="slides/slide17.xml"/><Relationship Id="rId43" Type="http://schemas.openxmlformats.org/officeDocument/2006/relationships/font" Target="fonts/Roboto-italic.fntdata"/><Relationship Id="rId24" Type="http://schemas.openxmlformats.org/officeDocument/2006/relationships/slide" Target="slides/slide20.xml"/><Relationship Id="rId46" Type="http://schemas.openxmlformats.org/officeDocument/2006/relationships/font" Target="fonts/CenturyGothic-bold.fntdata"/><Relationship Id="rId23" Type="http://schemas.openxmlformats.org/officeDocument/2006/relationships/slide" Target="slides/slide19.xml"/><Relationship Id="rId45" Type="http://schemas.openxmlformats.org/officeDocument/2006/relationships/font" Target="fonts/CenturyGothic-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48" Type="http://schemas.openxmlformats.org/officeDocument/2006/relationships/font" Target="fonts/CenturyGothic-boldItalic.fntdata"/><Relationship Id="rId25" Type="http://schemas.openxmlformats.org/officeDocument/2006/relationships/slide" Target="slides/slide21.xml"/><Relationship Id="rId47" Type="http://schemas.openxmlformats.org/officeDocument/2006/relationships/font" Target="fonts/CenturyGothic-italic.fntdata"/><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slide" Target="slides/slide33.xml"/><Relationship Id="rId14" Type="http://schemas.openxmlformats.org/officeDocument/2006/relationships/slide" Target="slides/slide10.xml"/><Relationship Id="rId36" Type="http://schemas.openxmlformats.org/officeDocument/2006/relationships/slide" Target="slides/slide32.xml"/><Relationship Id="rId17" Type="http://schemas.openxmlformats.org/officeDocument/2006/relationships/slide" Target="slides/slide13.xml"/><Relationship Id="rId39" Type="http://schemas.openxmlformats.org/officeDocument/2006/relationships/slide" Target="slides/slide35.xml"/><Relationship Id="rId16" Type="http://schemas.openxmlformats.org/officeDocument/2006/relationships/slide" Target="slides/slide12.xml"/><Relationship Id="rId38" Type="http://schemas.openxmlformats.org/officeDocument/2006/relationships/slide" Target="slides/slide34.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315f7e585b0_0_14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US">
                <a:solidFill>
                  <a:schemeClr val="dk1"/>
                </a:solidFill>
              </a:rPr>
              <a:t>Să ne amintim, experiențele omnicanal reprezintă o strategie prin care companiile integrează toate canalele de vânzare și comunicare (magazine fizice, site-uri web, aplicații mobile, rețele sociale) într-un sistem unitar.</a:t>
            </a:r>
            <a:endParaRPr>
              <a:solidFill>
                <a:schemeClr val="dk1"/>
              </a:solidFill>
            </a:endParaRPr>
          </a:p>
          <a:p>
            <a:pPr indent="0" lvl="0" marL="0" rtl="0" algn="l">
              <a:spcBef>
                <a:spcPts val="0"/>
              </a:spcBef>
              <a:spcAft>
                <a:spcPts val="0"/>
              </a:spcAft>
              <a:buSzPts val="1100"/>
              <a:buNone/>
            </a:pPr>
            <a:r>
              <a:t/>
            </a:r>
            <a:endParaRPr>
              <a:solidFill>
                <a:schemeClr val="dk1"/>
              </a:solidFill>
            </a:endParaRPr>
          </a:p>
          <a:p>
            <a:pPr indent="0" lvl="0" marL="0" rtl="0" algn="l">
              <a:spcBef>
                <a:spcPts val="0"/>
              </a:spcBef>
              <a:spcAft>
                <a:spcPts val="0"/>
              </a:spcAft>
              <a:buSzPts val="1100"/>
              <a:buNone/>
            </a:pPr>
            <a:r>
              <a:t/>
            </a:r>
            <a:endParaRPr>
              <a:solidFill>
                <a:schemeClr val="dk1"/>
              </a:solidFill>
            </a:endParaRPr>
          </a:p>
          <a:p>
            <a:pPr indent="0" lvl="0" marL="0" rtl="0" algn="l">
              <a:spcBef>
                <a:spcPts val="0"/>
              </a:spcBef>
              <a:spcAft>
                <a:spcPts val="0"/>
              </a:spcAft>
              <a:buSzPts val="1100"/>
              <a:buNone/>
            </a:pPr>
            <a:r>
              <a:t/>
            </a:r>
            <a:endParaRPr>
              <a:solidFill>
                <a:schemeClr val="dk1"/>
              </a:solidFill>
            </a:endParaRPr>
          </a:p>
        </p:txBody>
      </p:sp>
      <p:sp>
        <p:nvSpPr>
          <p:cNvPr id="211" name="Google Shape;211;g315f7e585b0_0_143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315f7e585b0_0_15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Experiențele omnicanal au la bază trei principii esențiale:</a:t>
            </a:r>
            <a:br>
              <a:rPr lang="en-US"/>
            </a:br>
            <a:br>
              <a:rPr lang="en-US"/>
            </a:br>
            <a:r>
              <a:rPr lang="en-US"/>
              <a:t>Crearea unei experiențe fluide și fără întreruperi – Clientul poate trece cu ușurință de la un canal la altul, fără să resimtă vreo diferență sau întrerupere în proces.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Coerența și confortul în interacțiuni – Toate canalele sunt perfect sincronizate, oferind aceleași informații și aceeași experiență, indiferent de platformă.</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Flexibilitatea în tranziția între canale – Clienții au posibilitatea de a începe interacțiunea online și de a o continua offline (sau invers), fără pierderi de informații. Astfel, orice acțiune făcută pe un canal este recunoscută și integrată pe celelalte.</a:t>
            </a:r>
            <a:br>
              <a:rPr lang="en-US"/>
            </a:br>
            <a:br>
              <a:rPr lang="en-US"/>
            </a:br>
            <a:r>
              <a:rPr lang="en-US">
                <a:solidFill>
                  <a:schemeClr val="dk1"/>
                </a:solidFill>
              </a:rPr>
              <a:t>În continuare, vom studia câteva exemple ale aplicațiilor experienței omnicanal în cadrul comerțului electronic.</a:t>
            </a:r>
            <a:endParaRPr/>
          </a:p>
        </p:txBody>
      </p:sp>
      <p:sp>
        <p:nvSpPr>
          <p:cNvPr id="220" name="Google Shape;220;g315f7e585b0_0_158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315f7e585b0_0_15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Verificarea disponibilității produselor reprezintă o componentă esențială a experienței clientului. Aceasta permite utilizatorilor să utilizeze aplicațiile mobile sau website-ul companiei pentru a verifica dacă produsul dorit este disponibil într-un magazin fizic, înainte de a se deplasa la locație.</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De exemplu,  Apple permite clienților să verifice stocul unui produs într-un magazin fizic. În acest mod, cumpărătorii știu înainte de a ajunge la locație dacă vor găsi produsul dorit.</a:t>
            </a:r>
            <a:endParaRPr/>
          </a:p>
          <a:p>
            <a:pPr indent="0" lvl="0" marL="0" rtl="0" algn="l">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100"/>
              <a:buNone/>
            </a:pPr>
            <a:r>
              <a:t/>
            </a:r>
            <a:endParaRPr/>
          </a:p>
        </p:txBody>
      </p:sp>
      <p:sp>
        <p:nvSpPr>
          <p:cNvPr id="233" name="Google Shape;233;g315f7e585b0_0_159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316149b9c7b_1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solidFill>
                  <a:schemeClr val="dk1"/>
                </a:solidFill>
              </a:rPr>
              <a:t>Ridicarea comenzilor online din magazin este o opțiune convenabilă care permite clienților să plaseze comenzi online și să aleagă o locație fizică de unde să ridice produsele. </a:t>
            </a:r>
            <a:endParaRPr>
              <a:solidFill>
                <a:schemeClr val="dk1"/>
              </a:solidFill>
            </a:endParaRPr>
          </a:p>
        </p:txBody>
      </p:sp>
      <p:sp>
        <p:nvSpPr>
          <p:cNvPr id="250" name="Google Shape;250;g316149b9c7b_1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316149b9c7b_0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Returnarea produselor comandate online direct într-un magazin fizic oferă clienților o soluție practică și eficientă, eliminând necesitatea de a trimite coletul prin poștă. Această opțiune simplifică procesul de retur, economisind timp și oferind mai multă flexibilitate.</a:t>
            </a:r>
            <a:br>
              <a:rPr lang="en-US"/>
            </a:br>
            <a:br>
              <a:rPr lang="en-US"/>
            </a:br>
            <a:r>
              <a:rPr lang="en-US"/>
              <a:t>Un exemplu este Zara, care permite clienților să returneze produsele achiziționate online în orice magazin fizic. </a:t>
            </a:r>
            <a:endParaRPr/>
          </a:p>
        </p:txBody>
      </p:sp>
      <p:sp>
        <p:nvSpPr>
          <p:cNvPr id="266" name="Google Shape;266;g316149b9c7b_0_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316149b9c7b_1_1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US">
                <a:solidFill>
                  <a:schemeClr val="dk1"/>
                </a:solidFill>
              </a:rPr>
              <a:t>Experiențele omnicanal oferă beneficii semnificative, dintre care: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Creșterea satisfacției clienților. Accesul unitar la produse și servicii pe toate canalele elimină barierele din experiența de cumpărare, făcând procesul mai simplu și mai plăcut.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Flexibilitate și confort. Clienții pot interacționa cu brandul pe canalul preferat, alegând momentul și locul potrivit pentru a finaliza achizițiile, în funcție de nevoile lor.</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SzPts val="1100"/>
              <a:buNone/>
            </a:pPr>
            <a:r>
              <a:rPr lang="en-US">
                <a:solidFill>
                  <a:schemeClr val="dk1"/>
                </a:solidFill>
              </a:rPr>
              <a:t>Coerența brandului. O experiență unitară pe toate canalele consolidează identitatea brandului, sporind încrederea și loialitatea clienților.</a:t>
            </a:r>
            <a:endParaRPr/>
          </a:p>
        </p:txBody>
      </p:sp>
      <p:sp>
        <p:nvSpPr>
          <p:cNvPr id="280" name="Google Shape;280;g316149b9c7b_1_14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316149b9c7b_1_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US">
                <a:solidFill>
                  <a:schemeClr val="dk1"/>
                </a:solidFill>
              </a:rPr>
              <a:t>Să ne amintim, comerțul mobil, cunoscut și sub denumirea de M-comerț, se referă la tranzacțiile de cumpărare și vânzare de produse sau servicii realizate prin intermediul dispozitivelor mobile, precum smartphone-urile și tabletele.</a:t>
            </a:r>
            <a:br>
              <a:rPr lang="en-US">
                <a:solidFill>
                  <a:schemeClr val="dk1"/>
                </a:solidFill>
              </a:rPr>
            </a:br>
            <a:br>
              <a:rPr lang="en-US">
                <a:solidFill>
                  <a:schemeClr val="dk1"/>
                </a:solidFill>
              </a:rPr>
            </a:br>
            <a:r>
              <a:rPr lang="en-US">
                <a:solidFill>
                  <a:schemeClr val="dk1"/>
                </a:solidFill>
              </a:rPr>
              <a:t> În continuare, vom studia câteva exemple ale aplicațiilor practice a comerțului mobil.</a:t>
            </a:r>
            <a:endParaRPr>
              <a:solidFill>
                <a:schemeClr val="dk1"/>
              </a:solidFill>
            </a:endParaRPr>
          </a:p>
        </p:txBody>
      </p:sp>
      <p:sp>
        <p:nvSpPr>
          <p:cNvPr id="298" name="Google Shape;298;g316149b9c7b_1_7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316149b9c7b_1_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a:t>Navigarea intuitivă și organizarea pe categorii personalizate sunt elemente esențiale în aplicațiile de comerț mobil. Aceste funcționalități permit utilizatorilor să acceseze rapid produsele preferate și să beneficieze de o experiență simplă și eficientă.</a:t>
            </a:r>
            <a:endParaRPr/>
          </a:p>
          <a:p>
            <a:pPr indent="0" lvl="0" marL="0" rtl="0" algn="l">
              <a:lnSpc>
                <a:spcPct val="115000"/>
              </a:lnSpc>
              <a:spcBef>
                <a:spcPts val="1200"/>
              </a:spcBef>
              <a:spcAft>
                <a:spcPts val="1200"/>
              </a:spcAft>
              <a:buSzPts val="1100"/>
              <a:buNone/>
            </a:pPr>
            <a:r>
              <a:rPr lang="en-US"/>
              <a:t>Un exemplu este aplicația mobilă a platformei ASOS, care folosește un sistem de categorii ușor accesibil.</a:t>
            </a:r>
            <a:endParaRPr/>
          </a:p>
        </p:txBody>
      </p:sp>
      <p:sp>
        <p:nvSpPr>
          <p:cNvPr id="307" name="Google Shape;307;g316149b9c7b_1_5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316149b9c7b_1_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1200"/>
              </a:spcAft>
              <a:buSzPts val="1100"/>
              <a:buNone/>
            </a:pPr>
            <a:r>
              <a:rPr lang="en-US"/>
              <a:t>Notificările push personalizate sunt o strategie eficientă prin care companiile mențin o legătură directă cu utilizatorii, oferindu-le informații relevante în timp real. Aceste notificări pot include alerte despre promoții, produse noi sau reduceri exclusive.</a:t>
            </a:r>
            <a:endParaRPr/>
          </a:p>
        </p:txBody>
      </p:sp>
      <p:sp>
        <p:nvSpPr>
          <p:cNvPr id="319" name="Google Shape;319;g316149b9c7b_1_9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316149b9c7b_1_1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1200"/>
              </a:spcAft>
              <a:buSzPts val="1100"/>
              <a:buNone/>
            </a:pPr>
            <a:r>
              <a:rPr lang="en-US"/>
              <a:t>Opțiunile de plată mobile sigure sunt un element esențial în M-comerț, oferind utilizatorilor metode rapide și adaptate preferințelor lor. Acestea includ portofele electronice, cum ar fi Apple Pay sau Google Wallet, și chiar opțiuni de plată în rate.</a:t>
            </a:r>
            <a:endParaRPr/>
          </a:p>
        </p:txBody>
      </p:sp>
      <p:sp>
        <p:nvSpPr>
          <p:cNvPr id="332" name="Google Shape;332;g316149b9c7b_1_1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În lecția 1, am explorat tendințe în comerțul electronic. În continuare, ne vom aprofunda în acest subiect.</a:t>
            </a:r>
            <a:endParaRPr/>
          </a:p>
        </p:txBody>
      </p:sp>
      <p:sp>
        <p:nvSpPr>
          <p:cNvPr id="94" name="Google Shape;94;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316149b9c7b_1_1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US">
                <a:solidFill>
                  <a:schemeClr val="dk1"/>
                </a:solidFill>
              </a:rPr>
              <a:t>Astfel, M-comerțul oferă numeroase beneficii care îmbunătățesc experiența utilizatorilor și consolidează relația cu brandurile:</a:t>
            </a:r>
            <a:endParaRPr>
              <a:solidFill>
                <a:schemeClr val="dk1"/>
              </a:solidFill>
            </a:endParaRPr>
          </a:p>
          <a:p>
            <a:pPr indent="0" lvl="0" marL="0" rtl="0" algn="l">
              <a:spcBef>
                <a:spcPts val="0"/>
              </a:spcBef>
              <a:spcAft>
                <a:spcPts val="0"/>
              </a:spcAft>
              <a:buSzPts val="1100"/>
              <a:buNone/>
            </a:pPr>
            <a:r>
              <a:t/>
            </a:r>
            <a:endParaRPr>
              <a:solidFill>
                <a:schemeClr val="dk1"/>
              </a:solidFill>
            </a:endParaRPr>
          </a:p>
          <a:p>
            <a:pPr indent="0" lvl="0" marL="0" rtl="0" algn="l">
              <a:spcBef>
                <a:spcPts val="0"/>
              </a:spcBef>
              <a:spcAft>
                <a:spcPts val="0"/>
              </a:spcAft>
              <a:buSzPts val="1100"/>
              <a:buNone/>
            </a:pPr>
            <a:r>
              <a:rPr lang="en-US">
                <a:solidFill>
                  <a:schemeClr val="dk1"/>
                </a:solidFill>
              </a:rPr>
              <a:t>Accesibilitate continuă. Utilizatorii pot accesa produsele și ofertele oricând și de oriunde, facilitând cumpărături rapide și spontane.</a:t>
            </a:r>
            <a:endParaRPr>
              <a:solidFill>
                <a:schemeClr val="dk1"/>
              </a:solidFill>
            </a:endParaRPr>
          </a:p>
          <a:p>
            <a:pPr indent="0" lvl="0" marL="0" rtl="0" algn="l">
              <a:spcBef>
                <a:spcPts val="0"/>
              </a:spcBef>
              <a:spcAft>
                <a:spcPts val="0"/>
              </a:spcAft>
              <a:buSzPts val="1100"/>
              <a:buNone/>
            </a:pPr>
            <a:r>
              <a:t/>
            </a:r>
            <a:endParaRPr>
              <a:solidFill>
                <a:schemeClr val="dk1"/>
              </a:solidFill>
            </a:endParaRPr>
          </a:p>
          <a:p>
            <a:pPr indent="0" lvl="0" marL="0" rtl="0" algn="l">
              <a:spcBef>
                <a:spcPts val="0"/>
              </a:spcBef>
              <a:spcAft>
                <a:spcPts val="0"/>
              </a:spcAft>
              <a:buSzPts val="1100"/>
              <a:buNone/>
            </a:pPr>
            <a:r>
              <a:rPr lang="en-US">
                <a:solidFill>
                  <a:schemeClr val="dk1"/>
                </a:solidFill>
              </a:rPr>
              <a:t>Experiență personalizată. Aplicațiile de M-comerț adaptează recomandările și ofertele pe baza comportamentului utilizatorului, făcând experiența de cumpărare mai relevantă și eficientă.</a:t>
            </a:r>
            <a:endParaRPr>
              <a:solidFill>
                <a:schemeClr val="dk1"/>
              </a:solidFill>
            </a:endParaRPr>
          </a:p>
          <a:p>
            <a:pPr indent="0" lvl="0" marL="0" rtl="0" algn="l">
              <a:spcBef>
                <a:spcPts val="0"/>
              </a:spcBef>
              <a:spcAft>
                <a:spcPts val="0"/>
              </a:spcAft>
              <a:buSzPts val="1100"/>
              <a:buNone/>
            </a:pPr>
            <a:r>
              <a:t/>
            </a:r>
            <a:endParaRPr>
              <a:solidFill>
                <a:schemeClr val="dk1"/>
              </a:solidFill>
            </a:endParaRPr>
          </a:p>
          <a:p>
            <a:pPr indent="0" lvl="0" marL="0" rtl="0" algn="l">
              <a:spcBef>
                <a:spcPts val="0"/>
              </a:spcBef>
              <a:spcAft>
                <a:spcPts val="0"/>
              </a:spcAft>
              <a:buSzPts val="1100"/>
              <a:buNone/>
            </a:pPr>
            <a:r>
              <a:rPr lang="en-US">
                <a:solidFill>
                  <a:schemeClr val="dk1"/>
                </a:solidFill>
              </a:rPr>
              <a:t>Creșterea loialității clienților. Funcții precum notificările personalizate și ofertele exclusive disponibile în aplicație contribuie la dezvoltarea unor relații de lungă durată între clienți și branduri.</a:t>
            </a:r>
            <a:endParaRPr>
              <a:solidFill>
                <a:schemeClr val="dk1"/>
              </a:solidFill>
            </a:endParaRPr>
          </a:p>
        </p:txBody>
      </p:sp>
      <p:sp>
        <p:nvSpPr>
          <p:cNvPr id="343" name="Google Shape;343;g316149b9c7b_1_16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316149b9c7b_1_1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US">
                <a:solidFill>
                  <a:schemeClr val="dk1"/>
                </a:solidFill>
              </a:rPr>
              <a:t>Realitatea augmentată, sau AR, este o tehnologie revoluționară care transformă experiențele de cumpărare prin combinarea elementelor virtuale cu lumea reală.</a:t>
            </a:r>
            <a:endParaRPr>
              <a:solidFill>
                <a:schemeClr val="dk1"/>
              </a:solidFill>
            </a:endParaRPr>
          </a:p>
        </p:txBody>
      </p:sp>
      <p:sp>
        <p:nvSpPr>
          <p:cNvPr id="361" name="Google Shape;361;g316149b9c7b_1_18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316149b9c7b_1_1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SzPts val="1100"/>
              <a:buNone/>
            </a:pPr>
            <a:r>
              <a:rPr lang="en-US">
                <a:solidFill>
                  <a:schemeClr val="dk1"/>
                </a:solidFill>
              </a:rPr>
              <a:t>Un exemplu relevant este </a:t>
            </a:r>
            <a:r>
              <a:rPr b="1" lang="en-US">
                <a:solidFill>
                  <a:schemeClr val="dk1"/>
                </a:solidFill>
              </a:rPr>
              <a:t>proba virtuală a produselor</a:t>
            </a:r>
            <a:r>
              <a:rPr lang="en-US">
                <a:solidFill>
                  <a:schemeClr val="dk1"/>
                </a:solidFill>
              </a:rPr>
              <a:t>, care le permite clienților să „încerce” articole de îmbrăcăminte, accesorii sau machiaj direct de pe telefon, fără a fi nevoie să le testeze fizic.</a:t>
            </a:r>
            <a:endParaRPr>
              <a:solidFill>
                <a:schemeClr val="dk1"/>
              </a:solidFill>
            </a:endParaRPr>
          </a:p>
          <a:p>
            <a:pPr indent="0" lvl="0" marL="0" rtl="0" algn="l">
              <a:lnSpc>
                <a:spcPct val="115000"/>
              </a:lnSpc>
              <a:spcBef>
                <a:spcPts val="1200"/>
              </a:spcBef>
              <a:spcAft>
                <a:spcPts val="0"/>
              </a:spcAft>
              <a:buSzPts val="1100"/>
              <a:buNone/>
            </a:pPr>
            <a:r>
              <a:rPr lang="en-US">
                <a:solidFill>
                  <a:schemeClr val="dk1"/>
                </a:solidFill>
              </a:rPr>
              <a:t>De exemplu, Sephora utilizează AR pentru a oferi clienților posibilitatea de a vedea cum li s-ar potrivi diferite produse de machiaj pe fața lor. </a:t>
            </a:r>
            <a:endParaRPr>
              <a:solidFill>
                <a:schemeClr val="dk1"/>
              </a:solidFill>
            </a:endParaRPr>
          </a:p>
          <a:p>
            <a:pPr indent="0" lvl="0" marL="0" rtl="0" algn="l">
              <a:lnSpc>
                <a:spcPct val="115000"/>
              </a:lnSpc>
              <a:spcBef>
                <a:spcPts val="1200"/>
              </a:spcBef>
              <a:spcAft>
                <a:spcPts val="1200"/>
              </a:spcAft>
              <a:buSzPts val="1100"/>
              <a:buNone/>
            </a:pPr>
            <a:r>
              <a:t/>
            </a:r>
            <a:endParaRPr>
              <a:solidFill>
                <a:schemeClr val="dk1"/>
              </a:solidFill>
            </a:endParaRPr>
          </a:p>
        </p:txBody>
      </p:sp>
      <p:sp>
        <p:nvSpPr>
          <p:cNvPr id="370" name="Google Shape;370;g316149b9c7b_1_19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316149b9c7b_1_2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SzPts val="1100"/>
              <a:buNone/>
            </a:pPr>
            <a:r>
              <a:rPr lang="en-US">
                <a:solidFill>
                  <a:schemeClr val="dk1"/>
                </a:solidFill>
              </a:rPr>
              <a:t>Realitatea augmentată transformă modul în care clienții iau decizii de cumpărare, oferindu-le posibilitatea de a vizualiza articole de mobilier și decor direct în propriul spațiu.</a:t>
            </a:r>
            <a:endParaRPr>
              <a:solidFill>
                <a:schemeClr val="dk1"/>
              </a:solidFill>
            </a:endParaRPr>
          </a:p>
          <a:p>
            <a:pPr indent="0" lvl="0" marL="0" rtl="0" algn="l">
              <a:lnSpc>
                <a:spcPct val="115000"/>
              </a:lnSpc>
              <a:spcBef>
                <a:spcPts val="1200"/>
              </a:spcBef>
              <a:spcAft>
                <a:spcPts val="0"/>
              </a:spcAft>
              <a:buSzPts val="1100"/>
              <a:buNone/>
            </a:pPr>
            <a:r>
              <a:rPr lang="en-US">
                <a:solidFill>
                  <a:schemeClr val="dk1"/>
                </a:solidFill>
              </a:rPr>
              <a:t>Această tehnologie le permite utilizatorilor să „plaseze” obiecte virtuale în locuința lor, ajutându-i să vadă cum se potrivesc în decorul existent și să facă alegeri mai bine informate.</a:t>
            </a:r>
            <a:endParaRPr>
              <a:solidFill>
                <a:schemeClr val="dk1"/>
              </a:solidFill>
            </a:endParaRPr>
          </a:p>
          <a:p>
            <a:pPr indent="0" lvl="0" marL="0" rtl="0" algn="l">
              <a:lnSpc>
                <a:spcPct val="115000"/>
              </a:lnSpc>
              <a:spcBef>
                <a:spcPts val="1200"/>
              </a:spcBef>
              <a:spcAft>
                <a:spcPts val="1200"/>
              </a:spcAft>
              <a:buSzPts val="1100"/>
              <a:buNone/>
            </a:pPr>
            <a:r>
              <a:rPr lang="en-US">
                <a:solidFill>
                  <a:schemeClr val="dk1"/>
                </a:solidFill>
              </a:rPr>
              <a:t>Un exemplu este aplicația IKEA Place, care folosește AR pentru a proiecta piese de mobilier în spațiul real al clienților.</a:t>
            </a:r>
            <a:endParaRPr>
              <a:solidFill>
                <a:schemeClr val="dk1"/>
              </a:solidFill>
            </a:endParaRPr>
          </a:p>
        </p:txBody>
      </p:sp>
      <p:sp>
        <p:nvSpPr>
          <p:cNvPr id="382" name="Google Shape;382;g316149b9c7b_1_2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316149b9c7b_1_2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US">
                <a:solidFill>
                  <a:schemeClr val="dk1"/>
                </a:solidFill>
              </a:rPr>
              <a:t>Realitatea augmentată aduce numeroase beneficii în e-comerț, dintre care:</a:t>
            </a:r>
            <a:endParaRPr>
              <a:solidFill>
                <a:schemeClr val="dk1"/>
              </a:solidFill>
            </a:endParaRPr>
          </a:p>
          <a:p>
            <a:pPr indent="0" lvl="0" marL="0" rtl="0" algn="l">
              <a:spcBef>
                <a:spcPts val="0"/>
              </a:spcBef>
              <a:spcAft>
                <a:spcPts val="0"/>
              </a:spcAft>
              <a:buSzPts val="1100"/>
              <a:buNone/>
            </a:pPr>
            <a:r>
              <a:t/>
            </a:r>
            <a:endParaRPr>
              <a:solidFill>
                <a:schemeClr val="dk1"/>
              </a:solidFill>
            </a:endParaRPr>
          </a:p>
          <a:p>
            <a:pPr indent="0" lvl="0" marL="0" rtl="0" algn="l">
              <a:spcBef>
                <a:spcPts val="0"/>
              </a:spcBef>
              <a:spcAft>
                <a:spcPts val="0"/>
              </a:spcAft>
              <a:buSzPts val="1100"/>
              <a:buNone/>
            </a:pPr>
            <a:r>
              <a:rPr lang="en-US">
                <a:solidFill>
                  <a:schemeClr val="dk1"/>
                </a:solidFill>
              </a:rPr>
              <a:t>Reducerea incertitudinii. Clienții pot testa produsele virtual, având o imagine clară a acestora înainte de achiziție, ceea ce le oferă mai multă siguranță.</a:t>
            </a:r>
            <a:endParaRPr>
              <a:solidFill>
                <a:schemeClr val="dk1"/>
              </a:solidFill>
            </a:endParaRPr>
          </a:p>
          <a:p>
            <a:pPr indent="0" lvl="0" marL="0" rtl="0" algn="l">
              <a:spcBef>
                <a:spcPts val="0"/>
              </a:spcBef>
              <a:spcAft>
                <a:spcPts val="0"/>
              </a:spcAft>
              <a:buSzPts val="1100"/>
              <a:buNone/>
            </a:pPr>
            <a:r>
              <a:t/>
            </a:r>
            <a:endParaRPr>
              <a:solidFill>
                <a:schemeClr val="dk1"/>
              </a:solidFill>
            </a:endParaRPr>
          </a:p>
          <a:p>
            <a:pPr indent="0" lvl="0" marL="0" rtl="0" algn="l">
              <a:spcBef>
                <a:spcPts val="0"/>
              </a:spcBef>
              <a:spcAft>
                <a:spcPts val="0"/>
              </a:spcAft>
              <a:buSzPts val="1100"/>
              <a:buNone/>
            </a:pPr>
            <a:r>
              <a:rPr lang="en-US">
                <a:solidFill>
                  <a:schemeClr val="dk1"/>
                </a:solidFill>
              </a:rPr>
              <a:t>Creșterea încrederii. Prin „probarea” produselor, utilizatorii se simt mai încrezători în deciziile lor de cumpărare, ceea ce îmbunătățește satisfacția generală.</a:t>
            </a:r>
            <a:endParaRPr>
              <a:solidFill>
                <a:schemeClr val="dk1"/>
              </a:solidFill>
            </a:endParaRPr>
          </a:p>
          <a:p>
            <a:pPr indent="0" lvl="0" marL="0" rtl="0" algn="l">
              <a:spcBef>
                <a:spcPts val="0"/>
              </a:spcBef>
              <a:spcAft>
                <a:spcPts val="0"/>
              </a:spcAft>
              <a:buSzPts val="1100"/>
              <a:buNone/>
            </a:pPr>
            <a:r>
              <a:t/>
            </a:r>
            <a:endParaRPr>
              <a:solidFill>
                <a:schemeClr val="dk1"/>
              </a:solidFill>
            </a:endParaRPr>
          </a:p>
          <a:p>
            <a:pPr indent="0" lvl="0" marL="0" rtl="0" algn="l">
              <a:spcBef>
                <a:spcPts val="0"/>
              </a:spcBef>
              <a:spcAft>
                <a:spcPts val="0"/>
              </a:spcAft>
              <a:buSzPts val="1100"/>
              <a:buNone/>
            </a:pPr>
            <a:r>
              <a:rPr lang="en-US">
                <a:solidFill>
                  <a:schemeClr val="dk1"/>
                </a:solidFill>
              </a:rPr>
              <a:t>Reducerea ratei de retur. Experiențele AR reduc discrepanțele dintre așteptările clienților și realitatea produselor, ceea ce duce la mai puține retururi.</a:t>
            </a:r>
            <a:endParaRPr>
              <a:solidFill>
                <a:schemeClr val="dk1"/>
              </a:solidFill>
            </a:endParaRPr>
          </a:p>
          <a:p>
            <a:pPr indent="0" lvl="0" marL="0" rtl="0" algn="l">
              <a:spcBef>
                <a:spcPts val="0"/>
              </a:spcBef>
              <a:spcAft>
                <a:spcPts val="0"/>
              </a:spcAft>
              <a:buSzPts val="1100"/>
              <a:buNone/>
            </a:pPr>
            <a:r>
              <a:t/>
            </a:r>
            <a:endParaRPr>
              <a:solidFill>
                <a:schemeClr val="dk1"/>
              </a:solidFill>
            </a:endParaRPr>
          </a:p>
          <a:p>
            <a:pPr indent="0" lvl="0" marL="0" rtl="0" algn="l">
              <a:spcBef>
                <a:spcPts val="0"/>
              </a:spcBef>
              <a:spcAft>
                <a:spcPts val="0"/>
              </a:spcAft>
              <a:buSzPts val="1100"/>
              <a:buNone/>
            </a:pPr>
            <a:r>
              <a:rPr lang="en-US">
                <a:solidFill>
                  <a:schemeClr val="dk1"/>
                </a:solidFill>
              </a:rPr>
              <a:t>Prin aceste avantaje, AR devine o tehnologie esențială pentru a transforma experiențele de cumpărare în online și a crea relații mai puternice între branduri și clienți.</a:t>
            </a:r>
            <a:endParaRPr>
              <a:solidFill>
                <a:schemeClr val="dk1"/>
              </a:solidFill>
            </a:endParaRPr>
          </a:p>
          <a:p>
            <a:pPr indent="0" lvl="0" marL="0" rtl="0" algn="l">
              <a:spcBef>
                <a:spcPts val="0"/>
              </a:spcBef>
              <a:spcAft>
                <a:spcPts val="0"/>
              </a:spcAft>
              <a:buSzPts val="1100"/>
              <a:buNone/>
            </a:pPr>
            <a:r>
              <a:t/>
            </a:r>
            <a:endParaRPr>
              <a:solidFill>
                <a:schemeClr val="dk1"/>
              </a:solidFill>
            </a:endParaRPr>
          </a:p>
        </p:txBody>
      </p:sp>
      <p:sp>
        <p:nvSpPr>
          <p:cNvPr id="394" name="Google Shape;394;g316149b9c7b_1_22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316149b9c7b_1_2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US">
                <a:solidFill>
                  <a:schemeClr val="dk1"/>
                </a:solidFill>
              </a:rPr>
              <a:t>Ne amintim, sustenabilitatea reprezintă adoptarea de practici și tehnologii care reduc impactul negativ asupra mediului.</a:t>
            </a:r>
            <a:endParaRPr>
              <a:solidFill>
                <a:schemeClr val="dk1"/>
              </a:solidFill>
            </a:endParaRPr>
          </a:p>
        </p:txBody>
      </p:sp>
      <p:sp>
        <p:nvSpPr>
          <p:cNvPr id="412" name="Google Shape;412;g316149b9c7b_1_2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316149b9c7b_1_2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US">
                <a:solidFill>
                  <a:schemeClr val="dk1"/>
                </a:solidFill>
              </a:rPr>
              <a:t>Strategiile de sustenabilitate în e-comerț includ:</a:t>
            </a:r>
            <a:endParaRPr>
              <a:solidFill>
                <a:schemeClr val="dk1"/>
              </a:solidFill>
            </a:endParaRPr>
          </a:p>
          <a:p>
            <a:pPr indent="0" lvl="0" marL="0" rtl="0" algn="l">
              <a:spcBef>
                <a:spcPts val="0"/>
              </a:spcBef>
              <a:spcAft>
                <a:spcPts val="0"/>
              </a:spcAft>
              <a:buSzPts val="1100"/>
              <a:buNone/>
            </a:pPr>
            <a:r>
              <a:rPr lang="en-US">
                <a:solidFill>
                  <a:schemeClr val="dk1"/>
                </a:solidFill>
              </a:rPr>
              <a:t>Materiale reciclabile și biodegradabile. Companiile aleg să utilizeze ambalaje ecologice, cum ar fi cutii și pungi biodegradabile, pentru a reduce deșeurile.</a:t>
            </a:r>
            <a:endParaRPr>
              <a:solidFill>
                <a:schemeClr val="dk1"/>
              </a:solidFill>
            </a:endParaRPr>
          </a:p>
          <a:p>
            <a:pPr indent="0" lvl="0" marL="0" rtl="0" algn="l">
              <a:spcBef>
                <a:spcPts val="0"/>
              </a:spcBef>
              <a:spcAft>
                <a:spcPts val="0"/>
              </a:spcAft>
              <a:buSzPts val="1100"/>
              <a:buNone/>
            </a:pPr>
            <a:r>
              <a:rPr lang="en-US">
                <a:solidFill>
                  <a:schemeClr val="dk1"/>
                </a:solidFill>
              </a:rPr>
              <a:t>Eficientizarea transportului și reducerii amprentei de carbon. Optimizarea rutelor de transport și utilizarea vehiculelor electrice contribuie la un impact ecologic redus.</a:t>
            </a:r>
            <a:endParaRPr>
              <a:solidFill>
                <a:schemeClr val="dk1"/>
              </a:solidFill>
            </a:endParaRPr>
          </a:p>
          <a:p>
            <a:pPr indent="0" lvl="0" marL="0" rtl="0" algn="l">
              <a:spcBef>
                <a:spcPts val="0"/>
              </a:spcBef>
              <a:spcAft>
                <a:spcPts val="0"/>
              </a:spcAft>
              <a:buSzPts val="1100"/>
              <a:buNone/>
            </a:pPr>
            <a:r>
              <a:rPr lang="en-US">
                <a:solidFill>
                  <a:schemeClr val="dk1"/>
                </a:solidFill>
              </a:rPr>
              <a:t>Produse durabile și recondiționabile. Brandurile promovează produse de lungă durată sau oferă servicii de reparație pentru a reduce consumul excesiv și deșeurile.</a:t>
            </a:r>
            <a:endParaRPr>
              <a:solidFill>
                <a:schemeClr val="dk1"/>
              </a:solidFill>
            </a:endParaRPr>
          </a:p>
          <a:p>
            <a:pPr indent="0" lvl="0" marL="0" rtl="0" algn="l">
              <a:spcBef>
                <a:spcPts val="0"/>
              </a:spcBef>
              <a:spcAft>
                <a:spcPts val="0"/>
              </a:spcAft>
              <a:buSzPts val="1100"/>
              <a:buNone/>
            </a:pPr>
            <a:r>
              <a:t/>
            </a:r>
            <a:endParaRPr>
              <a:solidFill>
                <a:schemeClr val="dk1"/>
              </a:solidFill>
            </a:endParaRPr>
          </a:p>
        </p:txBody>
      </p:sp>
      <p:sp>
        <p:nvSpPr>
          <p:cNvPr id="421" name="Google Shape;421;g316149b9c7b_1_25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316149b9c7b_1_2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US"/>
              <a:t>Un exemplu remarcabil de angajament pentru sustenabilitate în comerțul modern este brandul de echipamente outdoor Patagonia. Acesta promovează responsabilitatea față de mediu prin multiple inițiative:</a:t>
            </a:r>
            <a:endParaRPr/>
          </a:p>
          <a:p>
            <a:pPr indent="0" lvl="0" marL="0" rtl="0" algn="l">
              <a:spcBef>
                <a:spcPts val="0"/>
              </a:spcBef>
              <a:spcAft>
                <a:spcPts val="0"/>
              </a:spcAft>
              <a:buClr>
                <a:schemeClr val="dk1"/>
              </a:buClr>
              <a:buSzPts val="1100"/>
              <a:buFont typeface="Arial"/>
              <a:buNone/>
            </a:pPr>
            <a:r>
              <a:rPr lang="en-US"/>
              <a:t>Folosește materiale reciclate și sustenabile în producția echipamentelor sale.</a:t>
            </a:r>
            <a:endParaRPr/>
          </a:p>
          <a:p>
            <a:pPr indent="0" lvl="0" marL="0" rtl="0" algn="l">
              <a:spcBef>
                <a:spcPts val="0"/>
              </a:spcBef>
              <a:spcAft>
                <a:spcPts val="0"/>
              </a:spcAft>
              <a:buClr>
                <a:schemeClr val="dk1"/>
              </a:buClr>
              <a:buSzPts val="1100"/>
              <a:buFont typeface="Arial"/>
              <a:buNone/>
            </a:pPr>
            <a:r>
              <a:rPr lang="en-US"/>
              <a:t>Oferă un serviciu de reparații pentru produsele existente, prelungindu-le durata de viață și reducând risipa.</a:t>
            </a:r>
            <a:endParaRPr/>
          </a:p>
          <a:p>
            <a:pPr indent="0" lvl="0" marL="0" rtl="0" algn="l">
              <a:spcBef>
                <a:spcPts val="0"/>
              </a:spcBef>
              <a:spcAft>
                <a:spcPts val="0"/>
              </a:spcAft>
              <a:buClr>
                <a:schemeClr val="dk1"/>
              </a:buClr>
              <a:buSzPts val="1100"/>
              <a:buFont typeface="Arial"/>
              <a:buNone/>
            </a:pPr>
            <a:r>
              <a:rPr lang="en-US"/>
              <a:t>Încurajează un stil de viață responsabil prin campanii ce îndeamnă clienții să cumpere doar strictul necesar.</a:t>
            </a:r>
            <a:endParaRPr/>
          </a:p>
          <a:p>
            <a:pPr indent="0" lvl="0" marL="0" rtl="0" algn="l">
              <a:spcBef>
                <a:spcPts val="0"/>
              </a:spcBef>
              <a:spcAft>
                <a:spcPts val="0"/>
              </a:spcAft>
              <a:buClr>
                <a:schemeClr val="dk1"/>
              </a:buClr>
              <a:buSzPts val="1100"/>
              <a:buFont typeface="Arial"/>
              <a:buNone/>
            </a:pPr>
            <a:r>
              <a:rPr lang="en-US"/>
              <a:t>Donează o parte din profituri pentru protejarea mediului și participă activ în proiecte de restaurare ecologică.</a:t>
            </a:r>
            <a:endParaRPr/>
          </a:p>
          <a:p>
            <a:pPr indent="0" lvl="0" marL="0" rtl="0" algn="l">
              <a:spcBef>
                <a:spcPts val="0"/>
              </a:spcBef>
              <a:spcAft>
                <a:spcPts val="0"/>
              </a:spcAft>
              <a:buSzPts val="1100"/>
              <a:buNone/>
            </a:pPr>
            <a:r>
              <a:rPr lang="en-US"/>
              <a:t>Patagonia demonstrează că succesul comercial poate merge mână în mână cu respectul pentru planetă, devenind un model de urmat pentru alte companii.</a:t>
            </a:r>
            <a:endParaRPr/>
          </a:p>
        </p:txBody>
      </p:sp>
      <p:sp>
        <p:nvSpPr>
          <p:cNvPr id="436" name="Google Shape;436;g316149b9c7b_1_29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316149b9c7b_1_3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US">
                <a:solidFill>
                  <a:schemeClr val="dk1"/>
                </a:solidFill>
              </a:rPr>
              <a:t>Beneficii ale sustenabilității și conștientizării ecologice includ:</a:t>
            </a:r>
            <a:endParaRPr>
              <a:solidFill>
                <a:schemeClr val="dk1"/>
              </a:solidFill>
            </a:endParaRPr>
          </a:p>
          <a:p>
            <a:pPr indent="0" lvl="0" marL="0" rtl="0" algn="l">
              <a:spcBef>
                <a:spcPts val="0"/>
              </a:spcBef>
              <a:spcAft>
                <a:spcPts val="0"/>
              </a:spcAft>
              <a:buSzPts val="1100"/>
              <a:buNone/>
            </a:pPr>
            <a:r>
              <a:rPr lang="en-US">
                <a:solidFill>
                  <a:schemeClr val="dk1"/>
                </a:solidFill>
              </a:rPr>
              <a:t>Creșterea loialității clienților. Consumatorii apreciază brandurile care investesc în protecția mediului și sunt mai loiali față de acestea.</a:t>
            </a:r>
            <a:endParaRPr>
              <a:solidFill>
                <a:schemeClr val="dk1"/>
              </a:solidFill>
            </a:endParaRPr>
          </a:p>
          <a:p>
            <a:pPr indent="0" lvl="0" marL="0" rtl="0" algn="l">
              <a:spcBef>
                <a:spcPts val="0"/>
              </a:spcBef>
              <a:spcAft>
                <a:spcPts val="0"/>
              </a:spcAft>
              <a:buSzPts val="1100"/>
              <a:buNone/>
            </a:pPr>
            <a:r>
              <a:rPr lang="en-US">
                <a:solidFill>
                  <a:schemeClr val="dk1"/>
                </a:solidFill>
              </a:rPr>
              <a:t>Reducerea costurilor. De multe ori, producția sustenabilă implică economisirea resurselor, ceea ce poate duce la reducerea costurilor de operare pe termen lung.</a:t>
            </a:r>
            <a:endParaRPr>
              <a:solidFill>
                <a:schemeClr val="dk1"/>
              </a:solidFill>
            </a:endParaRPr>
          </a:p>
          <a:p>
            <a:pPr indent="0" lvl="0" marL="0" rtl="0" algn="l">
              <a:spcBef>
                <a:spcPts val="0"/>
              </a:spcBef>
              <a:spcAft>
                <a:spcPts val="0"/>
              </a:spcAft>
              <a:buSzPts val="1100"/>
              <a:buNone/>
            </a:pPr>
            <a:r>
              <a:rPr lang="en-US">
                <a:solidFill>
                  <a:schemeClr val="dk1"/>
                </a:solidFill>
              </a:rPr>
              <a:t>Îmbunătățirea imaginii brandului. Companiile care se angajează în practici ecologice sunt percepute ca fiind mai responsabile, ceea ce le poate oferi un avantaj competitiv.</a:t>
            </a:r>
            <a:endParaRPr>
              <a:solidFill>
                <a:schemeClr val="dk1"/>
              </a:solidFill>
            </a:endParaRPr>
          </a:p>
          <a:p>
            <a:pPr indent="0" lvl="0" marL="0" rtl="0" algn="l">
              <a:spcBef>
                <a:spcPts val="0"/>
              </a:spcBef>
              <a:spcAft>
                <a:spcPts val="0"/>
              </a:spcAft>
              <a:buSzPts val="1100"/>
              <a:buNone/>
            </a:pPr>
            <a:r>
              <a:t/>
            </a:r>
            <a:endParaRPr>
              <a:solidFill>
                <a:schemeClr val="dk1"/>
              </a:solidFill>
            </a:endParaRPr>
          </a:p>
        </p:txBody>
      </p:sp>
      <p:sp>
        <p:nvSpPr>
          <p:cNvPr id="448" name="Google Shape;448;g316149b9c7b_1_30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316149b9c7b_1_3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US">
                <a:solidFill>
                  <a:schemeClr val="dk1"/>
                </a:solidFill>
              </a:rPr>
              <a:t>Plățile digitale joacă un rol esențial în comerțul electronic, oferind metode rapide, sigure și convenabile pentru finalizarea tranzacțiilor online. Comerțul modern oferă o gamă variată de metode de plată, inclusiv portofele digitale (Google Pay, Apple Pay), criptomonede și plăți „Buy Now, Pay Later”, care cresc confortul și accesibilitatea:</a:t>
            </a:r>
            <a:endParaRPr>
              <a:solidFill>
                <a:schemeClr val="dk1"/>
              </a:solidFill>
            </a:endParaRPr>
          </a:p>
          <a:p>
            <a:pPr indent="0" lvl="0" marL="0" rtl="0" algn="l">
              <a:spcBef>
                <a:spcPts val="0"/>
              </a:spcBef>
              <a:spcAft>
                <a:spcPts val="0"/>
              </a:spcAft>
              <a:buSzPts val="1100"/>
              <a:buNone/>
            </a:pPr>
            <a:r>
              <a:t/>
            </a:r>
            <a:endParaRPr>
              <a:solidFill>
                <a:schemeClr val="dk1"/>
              </a:solidFill>
            </a:endParaRPr>
          </a:p>
        </p:txBody>
      </p:sp>
      <p:sp>
        <p:nvSpPr>
          <p:cNvPr id="466" name="Google Shape;466;g316149b9c7b_1_3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314dbeb73cc_3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US">
                <a:solidFill>
                  <a:schemeClr val="dk1"/>
                </a:solidFill>
              </a:rPr>
              <a:t>Inteligența artificială, o tehnologie emergentă, se integrează tot mai mult în diverse domenii. </a:t>
            </a:r>
            <a:endParaRPr/>
          </a:p>
        </p:txBody>
      </p:sp>
      <p:sp>
        <p:nvSpPr>
          <p:cNvPr id="117" name="Google Shape;117;g314dbeb73cc_3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316149b9c7b_1_3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1200"/>
              </a:spcAft>
              <a:buSzPts val="1100"/>
              <a:buNone/>
            </a:pPr>
            <a:r>
              <a:rPr lang="en-US">
                <a:solidFill>
                  <a:schemeClr val="dk1"/>
                </a:solidFill>
              </a:rPr>
              <a:t>Portofelele digitale, cum ar fi Google Pay, Apple Pay și PayPal, au revoluționat modul în care clienții efectuează plăți online. Aceste soluții le permit utilizatorilor să stocheze informațiile bancare și detaliile cardurilor de credit într-un mod securizat, eliminând necesitatea de a introduce manual datele la fiecare tranzacție.</a:t>
            </a:r>
            <a:endParaRPr>
              <a:solidFill>
                <a:schemeClr val="dk1"/>
              </a:solidFill>
            </a:endParaRPr>
          </a:p>
        </p:txBody>
      </p:sp>
      <p:sp>
        <p:nvSpPr>
          <p:cNvPr id="475" name="Google Shape;475;g316149b9c7b_1_3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316149b9c7b_1_3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1200"/>
              </a:spcAft>
              <a:buSzPts val="1100"/>
              <a:buNone/>
            </a:pPr>
            <a:r>
              <a:rPr lang="en-US">
                <a:solidFill>
                  <a:schemeClr val="dk1"/>
                </a:solidFill>
              </a:rPr>
              <a:t>Criptomonedele, cum ar fi Bitcoin sau Ethereum, sunt o metodă alternativă de plată ce oferă un grad sporit de securitate și anonimat, adresându-se în special clienților care apreciază aceste avantaje.</a:t>
            </a:r>
            <a:endParaRPr>
              <a:solidFill>
                <a:schemeClr val="dk1"/>
              </a:solidFill>
            </a:endParaRPr>
          </a:p>
        </p:txBody>
      </p:sp>
      <p:sp>
        <p:nvSpPr>
          <p:cNvPr id="486" name="Google Shape;486;g316149b9c7b_1_35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316149b9c7b_1_3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1200"/>
              </a:spcAft>
              <a:buSzPts val="1100"/>
              <a:buNone/>
            </a:pPr>
            <a:r>
              <a:rPr lang="en-US">
                <a:solidFill>
                  <a:schemeClr val="dk1"/>
                </a:solidFill>
              </a:rPr>
              <a:t>Buy Now, Pay Later permite cumpărătorilor să achiziționeze produse și să le plătească ulterior, de obicei printr-o serie de plăți fără dobândă. Acest model oferă flexibilitate și este foarte atractiv pentru clienții care doresc acces la produse mai scumpe fără a le achita integral la momentul cumpărării.</a:t>
            </a:r>
            <a:endParaRPr>
              <a:solidFill>
                <a:schemeClr val="dk1"/>
              </a:solidFill>
            </a:endParaRPr>
          </a:p>
        </p:txBody>
      </p:sp>
      <p:sp>
        <p:nvSpPr>
          <p:cNvPr id="497" name="Google Shape;497;g316149b9c7b_1_36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316149b9c7b_1_3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US">
                <a:solidFill>
                  <a:schemeClr val="dk1"/>
                </a:solidFill>
              </a:rPr>
              <a:t>Plățile digitale avansate oferă numeroase beneficii, dintre care:</a:t>
            </a:r>
            <a:endParaRPr>
              <a:solidFill>
                <a:schemeClr val="dk1"/>
              </a:solidFill>
            </a:endParaRPr>
          </a:p>
          <a:p>
            <a:pPr indent="0" lvl="0" marL="0" rtl="0" algn="l">
              <a:spcBef>
                <a:spcPts val="0"/>
              </a:spcBef>
              <a:spcAft>
                <a:spcPts val="0"/>
              </a:spcAft>
              <a:buSzPts val="1100"/>
              <a:buNone/>
            </a:pPr>
            <a:r>
              <a:t/>
            </a:r>
            <a:endParaRPr>
              <a:solidFill>
                <a:schemeClr val="dk1"/>
              </a:solidFill>
            </a:endParaRPr>
          </a:p>
          <a:p>
            <a:pPr indent="0" lvl="0" marL="0" rtl="0" algn="l">
              <a:spcBef>
                <a:spcPts val="0"/>
              </a:spcBef>
              <a:spcAft>
                <a:spcPts val="0"/>
              </a:spcAft>
              <a:buSzPts val="1100"/>
              <a:buNone/>
            </a:pPr>
            <a:r>
              <a:rPr lang="en-US">
                <a:solidFill>
                  <a:schemeClr val="dk1"/>
                </a:solidFill>
              </a:rPr>
              <a:t>Conversie ridicată. Metode precum BNPL (Buy Now, Pay Later) și portofelele digitale reduc obstacolele în procesul de plată, ceea ce crește rata de conversie și finalizează mai multe achiziții.</a:t>
            </a:r>
            <a:endParaRPr>
              <a:solidFill>
                <a:schemeClr val="dk1"/>
              </a:solidFill>
            </a:endParaRPr>
          </a:p>
          <a:p>
            <a:pPr indent="0" lvl="0" marL="0" rtl="0" algn="l">
              <a:spcBef>
                <a:spcPts val="0"/>
              </a:spcBef>
              <a:spcAft>
                <a:spcPts val="0"/>
              </a:spcAft>
              <a:buSzPts val="1100"/>
              <a:buNone/>
            </a:pPr>
            <a:r>
              <a:t/>
            </a:r>
            <a:endParaRPr>
              <a:solidFill>
                <a:schemeClr val="dk1"/>
              </a:solidFill>
            </a:endParaRPr>
          </a:p>
          <a:p>
            <a:pPr indent="0" lvl="0" marL="0" rtl="0" algn="l">
              <a:spcBef>
                <a:spcPts val="0"/>
              </a:spcBef>
              <a:spcAft>
                <a:spcPts val="0"/>
              </a:spcAft>
              <a:buSzPts val="1100"/>
              <a:buNone/>
            </a:pPr>
            <a:r>
              <a:rPr lang="en-US">
                <a:solidFill>
                  <a:schemeClr val="dk1"/>
                </a:solidFill>
              </a:rPr>
              <a:t>Accesibilitate. Flexibilitatea opțiunilor BNPL și acceptarea criptomonedelor permit accesul unei audiențe mai largi, inclusiv clienților care preferă metode de plată alternative.</a:t>
            </a:r>
            <a:endParaRPr>
              <a:solidFill>
                <a:schemeClr val="dk1"/>
              </a:solidFill>
            </a:endParaRPr>
          </a:p>
          <a:p>
            <a:pPr indent="0" lvl="0" marL="0" rtl="0" algn="l">
              <a:spcBef>
                <a:spcPts val="0"/>
              </a:spcBef>
              <a:spcAft>
                <a:spcPts val="0"/>
              </a:spcAft>
              <a:buSzPts val="1100"/>
              <a:buNone/>
            </a:pPr>
            <a:r>
              <a:t/>
            </a:r>
            <a:endParaRPr>
              <a:solidFill>
                <a:schemeClr val="dk1"/>
              </a:solidFill>
            </a:endParaRPr>
          </a:p>
          <a:p>
            <a:pPr indent="0" lvl="0" marL="0" rtl="0" algn="l">
              <a:spcBef>
                <a:spcPts val="0"/>
              </a:spcBef>
              <a:spcAft>
                <a:spcPts val="0"/>
              </a:spcAft>
              <a:buSzPts val="1100"/>
              <a:buNone/>
            </a:pPr>
            <a:r>
              <a:rPr lang="en-US">
                <a:solidFill>
                  <a:schemeClr val="dk1"/>
                </a:solidFill>
              </a:rPr>
              <a:t>Securitate îmbunătățită. Portofelele digitale, prin autentificare în doi pași și criptare avansată, asigură tranzacții sigure, oferind utilizatorilor încredere în procesul de cumpărare.</a:t>
            </a:r>
            <a:endParaRPr>
              <a:solidFill>
                <a:schemeClr val="dk1"/>
              </a:solidFill>
            </a:endParaRPr>
          </a:p>
          <a:p>
            <a:pPr indent="0" lvl="0" marL="0" rtl="0" algn="l">
              <a:spcBef>
                <a:spcPts val="0"/>
              </a:spcBef>
              <a:spcAft>
                <a:spcPts val="0"/>
              </a:spcAft>
              <a:buSzPts val="1100"/>
              <a:buNone/>
            </a:pPr>
            <a:r>
              <a:t/>
            </a:r>
            <a:endParaRPr>
              <a:solidFill>
                <a:schemeClr val="dk1"/>
              </a:solidFill>
            </a:endParaRPr>
          </a:p>
        </p:txBody>
      </p:sp>
      <p:sp>
        <p:nvSpPr>
          <p:cNvPr id="508" name="Google Shape;508;g316149b9c7b_1_38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316149b9c7b_1_4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US">
                <a:solidFill>
                  <a:schemeClr val="dk1"/>
                </a:solidFill>
              </a:rPr>
              <a:t>În e-comerțul modern, livrarea rapidă și flexibilitatea sunt factori decisivi pentru satisfacția clienților. Utilizatorii își doresc soluții care să le ofere control și confort în procesul de livrare.</a:t>
            </a:r>
            <a:endParaRPr>
              <a:solidFill>
                <a:schemeClr val="dk1"/>
              </a:solidFill>
            </a:endParaRPr>
          </a:p>
        </p:txBody>
      </p:sp>
      <p:sp>
        <p:nvSpPr>
          <p:cNvPr id="526" name="Google Shape;526;g316149b9c7b_1_40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316149b9c7b_1_4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US">
                <a:solidFill>
                  <a:schemeClr val="dk1"/>
                </a:solidFill>
              </a:rPr>
              <a:t>Companiile răspund acestei cerințe investind în soluții logistice avansate și diversificând opțiunile de livrare, inclusiv:</a:t>
            </a:r>
            <a:endParaRPr>
              <a:solidFill>
                <a:schemeClr val="dk1"/>
              </a:solidFill>
            </a:endParaRPr>
          </a:p>
          <a:p>
            <a:pPr indent="0" lvl="0" marL="0" rtl="0" algn="l">
              <a:spcBef>
                <a:spcPts val="0"/>
              </a:spcBef>
              <a:spcAft>
                <a:spcPts val="0"/>
              </a:spcAft>
              <a:buSzPts val="1100"/>
              <a:buNone/>
            </a:pPr>
            <a:r>
              <a:t/>
            </a:r>
            <a:endParaRPr>
              <a:solidFill>
                <a:schemeClr val="dk1"/>
              </a:solidFill>
            </a:endParaRPr>
          </a:p>
          <a:p>
            <a:pPr indent="0" lvl="0" marL="0" rtl="0" algn="l">
              <a:spcBef>
                <a:spcPts val="0"/>
              </a:spcBef>
              <a:spcAft>
                <a:spcPts val="0"/>
              </a:spcAft>
              <a:buSzPts val="1100"/>
              <a:buNone/>
            </a:pPr>
            <a:r>
              <a:rPr lang="en-US">
                <a:solidFill>
                  <a:schemeClr val="dk1"/>
                </a:solidFill>
              </a:rPr>
              <a:t>Livrarea în aceeași zi pentru comenzile urgente.</a:t>
            </a:r>
            <a:endParaRPr>
              <a:solidFill>
                <a:schemeClr val="dk1"/>
              </a:solidFill>
            </a:endParaRPr>
          </a:p>
          <a:p>
            <a:pPr indent="0" lvl="0" marL="0" rtl="0" algn="l">
              <a:spcBef>
                <a:spcPts val="0"/>
              </a:spcBef>
              <a:spcAft>
                <a:spcPts val="0"/>
              </a:spcAft>
              <a:buSzPts val="1100"/>
              <a:buNone/>
            </a:pPr>
            <a:r>
              <a:rPr lang="en-US">
                <a:solidFill>
                  <a:schemeClr val="dk1"/>
                </a:solidFill>
              </a:rPr>
              <a:t>Livrarea programată, care permite clienților să aleagă intervalul orar convenabil.</a:t>
            </a:r>
            <a:endParaRPr>
              <a:solidFill>
                <a:schemeClr val="dk1"/>
              </a:solidFill>
            </a:endParaRPr>
          </a:p>
          <a:p>
            <a:pPr indent="0" lvl="0" marL="0" rtl="0" algn="l">
              <a:spcBef>
                <a:spcPts val="0"/>
              </a:spcBef>
              <a:spcAft>
                <a:spcPts val="0"/>
              </a:spcAft>
              <a:buSzPts val="1100"/>
              <a:buNone/>
            </a:pPr>
            <a:r>
              <a:rPr lang="en-US">
                <a:solidFill>
                  <a:schemeClr val="dk1"/>
                </a:solidFill>
              </a:rPr>
              <a:t>Livrarea în puncte de ridicare, oferind flexibilitate celor care nu pot primi coletul acasă.</a:t>
            </a:r>
            <a:endParaRPr>
              <a:solidFill>
                <a:schemeClr val="dk1"/>
              </a:solidFill>
            </a:endParaRPr>
          </a:p>
          <a:p>
            <a:pPr indent="0" lvl="0" marL="0" rtl="0" algn="l">
              <a:spcBef>
                <a:spcPts val="0"/>
              </a:spcBef>
              <a:spcAft>
                <a:spcPts val="0"/>
              </a:spcAft>
              <a:buSzPts val="1100"/>
              <a:buNone/>
            </a:pPr>
            <a:r>
              <a:rPr lang="en-US">
                <a:solidFill>
                  <a:schemeClr val="dk1"/>
                </a:solidFill>
              </a:rPr>
              <a:t>Livrarea în afara orelor standard, pentru o accesibilitate extinsă.</a:t>
            </a:r>
            <a:endParaRPr>
              <a:solidFill>
                <a:schemeClr val="dk1"/>
              </a:solidFill>
            </a:endParaRPr>
          </a:p>
          <a:p>
            <a:pPr indent="0" lvl="0" marL="0" rtl="0" algn="l">
              <a:spcBef>
                <a:spcPts val="0"/>
              </a:spcBef>
              <a:spcAft>
                <a:spcPts val="0"/>
              </a:spcAft>
              <a:buSzPts val="1100"/>
              <a:buNone/>
            </a:pPr>
            <a:r>
              <a:rPr lang="en-US">
                <a:solidFill>
                  <a:schemeClr val="dk1"/>
                </a:solidFill>
              </a:rPr>
              <a:t>Aceste opțiuni personalizate nu doar că îmbunătățesc experiența de cumpărare, dar contribuie și la creșterea loialității clienților, consolidând relația cu brandul.</a:t>
            </a:r>
            <a:endParaRPr>
              <a:solidFill>
                <a:schemeClr val="dk1"/>
              </a:solidFill>
            </a:endParaRPr>
          </a:p>
        </p:txBody>
      </p:sp>
      <p:sp>
        <p:nvSpPr>
          <p:cNvPr id="535" name="Google Shape;535;g316149b9c7b_1_4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314a07303e8_0_5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Concluzii:</a:t>
            </a:r>
            <a:br>
              <a:rPr lang="en-US"/>
            </a:br>
            <a:br>
              <a:rPr lang="en-US"/>
            </a:br>
            <a:r>
              <a:rPr lang="en-US"/>
              <a:t>Diversificarea continuă a comerțului electronic este strâns legată de avansul tehnologiilor informaționale, care permit integrarea de soluții inovatoare precum inteligența artificială, realitatea augmentată și metodele de plată digitale.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Adoptarea tendințelor moderne, precum experiențele omnicanal, livrarea flexibilă și personalizarea interacțiunilor, contribuie semnificativ la satisfacția și loialitatea clienților.</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Succesul în comerțul electronic modern depinde de capacitatea companiilor de a îmbrățișa inovația, asigurând nu doar creșterea vânzărilor, ci și îmbunătățirea relației cu consumatorii prin soluții rapide, sigure și eficiente.</a:t>
            </a:r>
            <a:endParaRPr/>
          </a:p>
        </p:txBody>
      </p:sp>
      <p:sp>
        <p:nvSpPr>
          <p:cNvPr id="552" name="Google Shape;552;g314a07303e8_0_50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315d820382a_0_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Printre aplicațiile practice care evidențiază modul în care inteligența artificială transformă comerțul electronic se numără recomandările personalizate. Platformele analizează istoricul căutărilor și al achizițiilor pentru a sugera produse relevante pentru client.</a:t>
            </a:r>
            <a:endParaRPr/>
          </a:p>
        </p:txBody>
      </p:sp>
      <p:sp>
        <p:nvSpPr>
          <p:cNvPr id="126" name="Google Shape;126;g315d820382a_0_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315d820382a_0_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US"/>
              <a:t>De exemplu A</a:t>
            </a:r>
            <a:r>
              <a:rPr lang="en-US"/>
              <a:t>mazon utilizează algoritmi avansați de învățare automată pentru a recomanda produse bazate pe comportamentul trecut al clienților și pe datele utilizatorilor cu interese similare. </a:t>
            </a:r>
            <a:endParaRPr/>
          </a:p>
        </p:txBody>
      </p:sp>
      <p:sp>
        <p:nvSpPr>
          <p:cNvPr id="139" name="Google Shape;139;g315d820382a_0_5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315d9a10dac_0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O altă aplicație este publicitatea </a:t>
            </a:r>
            <a:r>
              <a:rPr lang="en-US"/>
              <a:t>bazată pe inteligența artificială, care analizează preferințele și activitatea online pentru a afișa reclame relevante, reducând zgomotul reclamelor irelevante. Google Ads și Facebook Ads folosesc inteligența artificială pentru a prezenta anunțuri targetate care să corespundă intereselor și preferințelor utilizatorului.</a:t>
            </a:r>
            <a:endParaRPr/>
          </a:p>
        </p:txBody>
      </p:sp>
      <p:sp>
        <p:nvSpPr>
          <p:cNvPr id="153" name="Google Shape;153;g315d9a10dac_0_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315d9a10dac_0_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O aplicație larg răspândită sunt c</a:t>
            </a:r>
            <a:r>
              <a:rPr lang="en-US"/>
              <a:t>hatboții care folosesc învățarea automată pentru a răspunde la întrebările frecvente și pentru a ghida clientul pe site, îmbunătățind experiența utilizatorului și reducând timpii de așteptare.</a:t>
            </a:r>
            <a:endParaRPr/>
          </a:p>
        </p:txBody>
      </p:sp>
      <p:sp>
        <p:nvSpPr>
          <p:cNvPr id="164" name="Google Shape;164;g315d9a10dac_0_5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315f7e585b0_0_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De exemplu, </a:t>
            </a:r>
            <a:r>
              <a:rPr lang="en-US"/>
              <a:t>Tidio oferă o soluție de chatbot pe care companiile o pot integra pe site-urile lor. Propriul lor website include un chatbot pop-up pentru a asista vizitatorii.</a:t>
            </a:r>
            <a:endParaRPr/>
          </a:p>
          <a:p>
            <a:pPr indent="0" lvl="0" marL="0" rtl="0" algn="l">
              <a:lnSpc>
                <a:spcPct val="100000"/>
              </a:lnSpc>
              <a:spcBef>
                <a:spcPts val="0"/>
              </a:spcBef>
              <a:spcAft>
                <a:spcPts val="0"/>
              </a:spcAft>
              <a:buSzPts val="1100"/>
              <a:buNone/>
            </a:pPr>
            <a:r>
              <a:t/>
            </a:r>
            <a:endParaRPr/>
          </a:p>
        </p:txBody>
      </p:sp>
      <p:sp>
        <p:nvSpPr>
          <p:cNvPr id="177" name="Google Shape;177;g315f7e585b0_0_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315f7e585b0_0_13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US"/>
              <a:t>Astfel, Inteligența Artificială oferă numeroase beneficii:</a:t>
            </a:r>
            <a:endParaRPr/>
          </a:p>
          <a:p>
            <a:pPr indent="0" lvl="0" marL="0" rtl="0" algn="l">
              <a:spcBef>
                <a:spcPts val="0"/>
              </a:spcBef>
              <a:spcAft>
                <a:spcPts val="0"/>
              </a:spcAft>
              <a:buSzPts val="1100"/>
              <a:buNone/>
            </a:pPr>
            <a:r>
              <a:t/>
            </a:r>
            <a:endParaRPr/>
          </a:p>
          <a:p>
            <a:pPr indent="0" lvl="0" marL="0" rtl="0" algn="l">
              <a:spcBef>
                <a:spcPts val="0"/>
              </a:spcBef>
              <a:spcAft>
                <a:spcPts val="0"/>
              </a:spcAft>
              <a:buSzPts val="1100"/>
              <a:buNone/>
            </a:pPr>
            <a:r>
              <a:rPr lang="en-US"/>
              <a:t>Eficiență crescută în vânzări. Recomandările personalizate și publicitatea targetată determină utilizatorii să fie mai predispuși să efectueze achiziții.</a:t>
            </a:r>
            <a:endParaRPr/>
          </a:p>
          <a:p>
            <a:pPr indent="0" lvl="0" marL="0" rtl="0" algn="l">
              <a:spcBef>
                <a:spcPts val="0"/>
              </a:spcBef>
              <a:spcAft>
                <a:spcPts val="0"/>
              </a:spcAft>
              <a:buSzPts val="1100"/>
              <a:buNone/>
            </a:pPr>
            <a:r>
              <a:t/>
            </a:r>
            <a:endParaRPr/>
          </a:p>
          <a:p>
            <a:pPr indent="0" lvl="0" marL="0" rtl="0" algn="l">
              <a:spcBef>
                <a:spcPts val="0"/>
              </a:spcBef>
              <a:spcAft>
                <a:spcPts val="0"/>
              </a:spcAft>
              <a:buSzPts val="1100"/>
              <a:buNone/>
            </a:pPr>
            <a:r>
              <a:rPr lang="en-US"/>
              <a:t>Îmbunătățirea experienței de utilizare. Chatboții și recomandările personalizate creează un proces de cumpărare mai plăcut, oferind soluții adaptate fiecărui client.</a:t>
            </a:r>
            <a:endParaRPr/>
          </a:p>
          <a:p>
            <a:pPr indent="0" lvl="0" marL="0" rtl="0" algn="l">
              <a:spcBef>
                <a:spcPts val="0"/>
              </a:spcBef>
              <a:spcAft>
                <a:spcPts val="0"/>
              </a:spcAft>
              <a:buSzPts val="1100"/>
              <a:buNone/>
            </a:pPr>
            <a:r>
              <a:t/>
            </a:r>
            <a:endParaRPr/>
          </a:p>
          <a:p>
            <a:pPr indent="0" lvl="0" marL="0" rtl="0" algn="l">
              <a:spcBef>
                <a:spcPts val="0"/>
              </a:spcBef>
              <a:spcAft>
                <a:spcPts val="0"/>
              </a:spcAft>
              <a:buSzPts val="1100"/>
              <a:buNone/>
            </a:pPr>
            <a:r>
              <a:rPr lang="en-US"/>
              <a:t>Decizii de cumpărare mai informate. Clienții pot identifica mai rapid produsele care îi interesează, având mai multă încredere în alegerile lor.</a:t>
            </a:r>
            <a:endParaRPr/>
          </a:p>
          <a:p>
            <a:pPr indent="0" lvl="0" marL="0" rtl="0" algn="l">
              <a:spcBef>
                <a:spcPts val="0"/>
              </a:spcBef>
              <a:spcAft>
                <a:spcPts val="0"/>
              </a:spcAft>
              <a:buSzPts val="1100"/>
              <a:buNone/>
            </a:pPr>
            <a:r>
              <a:t/>
            </a:r>
            <a:endParaRPr/>
          </a:p>
          <a:p>
            <a:pPr indent="0" lvl="0" marL="0" rtl="0" algn="l">
              <a:spcBef>
                <a:spcPts val="0"/>
              </a:spcBef>
              <a:spcAft>
                <a:spcPts val="0"/>
              </a:spcAft>
              <a:buClr>
                <a:schemeClr val="dk1"/>
              </a:buClr>
              <a:buSzPts val="1100"/>
              <a:buFont typeface="Arial"/>
              <a:buNone/>
            </a:pPr>
            <a:r>
              <a:rPr lang="en-US"/>
              <a:t>Aceste avantaje fac din Inteligența Artificială un instrument esențial pentru optimizarea proceselor de vânzare și îmbunătățirea experienței clienților.</a:t>
            </a:r>
            <a:endParaRPr/>
          </a:p>
          <a:p>
            <a:pPr indent="0" lvl="0" marL="0" rtl="0" algn="l">
              <a:lnSpc>
                <a:spcPct val="100000"/>
              </a:lnSpc>
              <a:spcBef>
                <a:spcPts val="0"/>
              </a:spcBef>
              <a:spcAft>
                <a:spcPts val="0"/>
              </a:spcAft>
              <a:buSzPts val="1100"/>
              <a:buNone/>
            </a:pPr>
            <a:r>
              <a:t/>
            </a:r>
            <a:endParaRPr/>
          </a:p>
        </p:txBody>
      </p:sp>
      <p:sp>
        <p:nvSpPr>
          <p:cNvPr id="193" name="Google Shape;193;g315f7e585b0_0_139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p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6" name="Google Shape;26;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 name="Shape 29"/>
        <p:cNvGrpSpPr/>
        <p:nvPr/>
      </p:nvGrpSpPr>
      <p:grpSpPr>
        <a:xfrm>
          <a:off x="0" y="0"/>
          <a:ext cx="0" cy="0"/>
          <a:chOff x="0" y="0"/>
          <a:chExt cx="0" cy="0"/>
        </a:xfrm>
      </p:grpSpPr>
      <p:sp>
        <p:nvSpPr>
          <p:cNvPr id="30" name="Google Shape;30;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6" name="Shape 36"/>
        <p:cNvGrpSpPr/>
        <p:nvPr/>
      </p:nvGrpSpPr>
      <p:grpSpPr>
        <a:xfrm>
          <a:off x="0" y="0"/>
          <a:ext cx="0" cy="0"/>
          <a:chOff x="0" y="0"/>
          <a:chExt cx="0" cy="0"/>
        </a:xfrm>
      </p:grpSpPr>
      <p:sp>
        <p:nvSpPr>
          <p:cNvPr id="37" name="Google Shape;37;p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0"/>
          <p:cNvSpPr/>
          <p:nvPr>
            <p:ph idx="2" type="pic"/>
          </p:nvPr>
        </p:nvSpPr>
        <p:spPr>
          <a:xfrm>
            <a:off x="5183188" y="987425"/>
            <a:ext cx="6172200" cy="4873625"/>
          </a:xfrm>
          <a:prstGeom prst="rect">
            <a:avLst/>
          </a:prstGeom>
          <a:noFill/>
          <a:ln>
            <a:noFill/>
          </a:ln>
        </p:spPr>
      </p:sp>
      <p:sp>
        <p:nvSpPr>
          <p:cNvPr id="64" name="Google Shape;64;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14.png"/><Relationship Id="rId5"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14.png"/><Relationship Id="rId5" Type="http://schemas.openxmlformats.org/officeDocument/2006/relationships/image" Target="../media/image18.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14.png"/><Relationship Id="rId5" Type="http://schemas.openxmlformats.org/officeDocument/2006/relationships/image" Target="../media/image20.jpg"/><Relationship Id="rId6" Type="http://schemas.openxmlformats.org/officeDocument/2006/relationships/image" Target="../media/image1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14.png"/><Relationship Id="rId5" Type="http://schemas.openxmlformats.org/officeDocument/2006/relationships/image" Target="../media/image2.png"/><Relationship Id="rId6"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14.png"/><Relationship Id="rId5" Type="http://schemas.openxmlformats.org/officeDocument/2006/relationships/image" Target="../media/image25.gif"/><Relationship Id="rId6"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png"/><Relationship Id="rId4" Type="http://schemas.openxmlformats.org/officeDocument/2006/relationships/image" Target="../media/image14.png"/><Relationship Id="rId5" Type="http://schemas.openxmlformats.org/officeDocument/2006/relationships/image" Target="../media/image19.png"/><Relationship Id="rId6"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png"/><Relationship Id="rId4" Type="http://schemas.openxmlformats.org/officeDocument/2006/relationships/image" Target="../media/image14.png"/><Relationship Id="rId5" Type="http://schemas.openxmlformats.org/officeDocument/2006/relationships/image" Target="../media/image16.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png"/><Relationship Id="rId4" Type="http://schemas.openxmlformats.org/officeDocument/2006/relationships/image" Target="../media/image14.png"/><Relationship Id="rId5" Type="http://schemas.openxmlformats.org/officeDocument/2006/relationships/image" Target="../media/image13.gif"/><Relationship Id="rId6" Type="http://schemas.openxmlformats.org/officeDocument/2006/relationships/image" Target="../media/image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png"/><Relationship Id="rId4" Type="http://schemas.openxmlformats.org/officeDocument/2006/relationships/image" Target="../media/image14.png"/><Relationship Id="rId5" Type="http://schemas.openxmlformats.org/officeDocument/2006/relationships/image" Target="../media/image9.gif"/><Relationship Id="rId6" Type="http://schemas.openxmlformats.org/officeDocument/2006/relationships/image" Target="../media/image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pn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pn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png"/><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png"/><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png"/><Relationship Id="rId4" Type="http://schemas.openxmlformats.org/officeDocument/2006/relationships/image" Target="../media/image14.png"/><Relationship Id="rId5" Type="http://schemas.openxmlformats.org/officeDocument/2006/relationships/image" Target="../media/image23.gi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png"/><Relationship Id="rId4" Type="http://schemas.openxmlformats.org/officeDocument/2006/relationships/image" Target="../media/image14.png"/><Relationship Id="rId5" Type="http://schemas.openxmlformats.org/officeDocument/2006/relationships/image" Target="../media/image21.g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png"/><Relationship Id="rId4" Type="http://schemas.openxmlformats.org/officeDocument/2006/relationships/image" Target="../media/image14.png"/><Relationship Id="rId5" Type="http://schemas.openxmlformats.org/officeDocument/2006/relationships/image" Target="../media/image15.gi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png"/><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png"/><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png"/><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14.png"/><Relationship Id="rId5" Type="http://schemas.openxmlformats.org/officeDocument/2006/relationships/image" Target="../media/image8.png"/><Relationship Id="rId6" Type="http://schemas.openxmlformats.org/officeDocument/2006/relationships/image" Target="../media/image11.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24.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14.png"/><Relationship Id="rId5"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14.png"/><Relationship Id="rId5" Type="http://schemas.openxmlformats.org/officeDocument/2006/relationships/image" Target="../media/image7.gif"/><Relationship Id="rId6"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14.png"/><Relationship Id="rId5" Type="http://schemas.openxmlformats.org/officeDocument/2006/relationships/image" Target="../media/image22.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13"/>
          <p:cNvPicPr preferRelativeResize="0"/>
          <p:nvPr/>
        </p:nvPicPr>
        <p:blipFill rotWithShape="1">
          <a:blip r:embed="rId3">
            <a:alphaModFix/>
          </a:blip>
          <a:srcRect b="0" l="0" r="0" t="0"/>
          <a:stretch/>
        </p:blipFill>
        <p:spPr>
          <a:xfrm>
            <a:off x="5887107" y="-77176"/>
            <a:ext cx="6343874" cy="5318074"/>
          </a:xfrm>
          <a:prstGeom prst="rect">
            <a:avLst/>
          </a:prstGeom>
          <a:noFill/>
          <a:ln>
            <a:noFill/>
          </a:ln>
        </p:spPr>
      </p:pic>
      <p:sp>
        <p:nvSpPr>
          <p:cNvPr id="85" name="Google Shape;85;p13"/>
          <p:cNvSpPr/>
          <p:nvPr/>
        </p:nvSpPr>
        <p:spPr>
          <a:xfrm>
            <a:off x="0" y="5293325"/>
            <a:ext cx="12192000" cy="15648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sp>
        <p:nvSpPr>
          <p:cNvPr id="86" name="Google Shape;86;p13"/>
          <p:cNvSpPr/>
          <p:nvPr/>
        </p:nvSpPr>
        <p:spPr>
          <a:xfrm>
            <a:off x="10217739" y="5735636"/>
            <a:ext cx="1969541" cy="1088209"/>
          </a:xfrm>
          <a:custGeom>
            <a:rect b="b" l="l" r="r" t="t"/>
            <a:pathLst>
              <a:path extrusionOk="0" h="1088209" w="1969541">
                <a:moveTo>
                  <a:pt x="1767" y="0"/>
                </a:moveTo>
                <a:cubicBezTo>
                  <a:pt x="5637" y="1757196"/>
                  <a:pt x="-7092" y="378763"/>
                  <a:pt x="6303" y="1088209"/>
                </a:cubicBezTo>
                <a:lnTo>
                  <a:pt x="1962783" y="1076098"/>
                </a:lnTo>
                <a:cubicBezTo>
                  <a:pt x="1965036" y="720786"/>
                  <a:pt x="1967288" y="365473"/>
                  <a:pt x="1969541" y="10161"/>
                </a:cubicBezTo>
                <a:lnTo>
                  <a:pt x="1767" y="0"/>
                </a:lnTo>
                <a:close/>
              </a:path>
            </a:pathLst>
          </a:custGeom>
          <a:solidFill>
            <a:srgbClr val="02256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7" name="Google Shape;87;p13"/>
          <p:cNvSpPr txBox="1"/>
          <p:nvPr/>
        </p:nvSpPr>
        <p:spPr>
          <a:xfrm>
            <a:off x="1020875" y="2236875"/>
            <a:ext cx="8665800" cy="1771800"/>
          </a:xfrm>
          <a:prstGeom prst="rect">
            <a:avLst/>
          </a:prstGeom>
          <a:noFill/>
          <a:ln>
            <a:noFill/>
          </a:ln>
        </p:spPr>
        <p:txBody>
          <a:bodyPr anchorCtr="0" anchor="b" bIns="45700" lIns="91425" spcFirstLastPara="1" rIns="91425" wrap="square" tIns="45700">
            <a:normAutofit lnSpcReduction="10000"/>
          </a:bodyPr>
          <a:lstStyle/>
          <a:p>
            <a:pPr indent="0" lvl="0" marL="0" marR="0" rtl="0" algn="l">
              <a:lnSpc>
                <a:spcPct val="90000"/>
              </a:lnSpc>
              <a:spcBef>
                <a:spcPts val="0"/>
              </a:spcBef>
              <a:spcAft>
                <a:spcPts val="0"/>
              </a:spcAft>
              <a:buClr>
                <a:srgbClr val="EFBC15"/>
              </a:buClr>
              <a:buSzPts val="4300"/>
              <a:buFont typeface="Century Gothic"/>
              <a:buNone/>
            </a:pPr>
            <a:r>
              <a:rPr b="1" lang="en-US" sz="4300">
                <a:solidFill>
                  <a:srgbClr val="EFBC15"/>
                </a:solidFill>
                <a:latin typeface="Calibri"/>
                <a:ea typeface="Calibri"/>
                <a:cs typeface="Calibri"/>
                <a:sym typeface="Calibri"/>
              </a:rPr>
              <a:t>TENDINȚE ÎN</a:t>
            </a:r>
            <a:endParaRPr b="1" sz="4300">
              <a:solidFill>
                <a:srgbClr val="EFBC15"/>
              </a:solidFill>
              <a:latin typeface="Calibri"/>
              <a:ea typeface="Calibri"/>
              <a:cs typeface="Calibri"/>
              <a:sym typeface="Calibri"/>
            </a:endParaRPr>
          </a:p>
          <a:p>
            <a:pPr indent="0" lvl="0" marL="0" marR="0" rtl="0" algn="l">
              <a:lnSpc>
                <a:spcPct val="90000"/>
              </a:lnSpc>
              <a:spcBef>
                <a:spcPts val="0"/>
              </a:spcBef>
              <a:spcAft>
                <a:spcPts val="0"/>
              </a:spcAft>
              <a:buClr>
                <a:srgbClr val="EFBC15"/>
              </a:buClr>
              <a:buSzPts val="4300"/>
              <a:buFont typeface="Century Gothic"/>
              <a:buNone/>
            </a:pPr>
            <a:r>
              <a:rPr b="1" lang="en-US" sz="4300">
                <a:solidFill>
                  <a:srgbClr val="EFBC15"/>
                </a:solidFill>
                <a:latin typeface="Calibri"/>
                <a:ea typeface="Calibri"/>
                <a:cs typeface="Calibri"/>
                <a:sym typeface="Calibri"/>
              </a:rPr>
              <a:t>E-COMERȚ</a:t>
            </a:r>
            <a:endParaRPr b="1" sz="4300">
              <a:solidFill>
                <a:srgbClr val="EFBC15"/>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1500"/>
              <a:buFont typeface="Calibri"/>
              <a:buNone/>
            </a:pPr>
            <a:r>
              <a:t/>
            </a:r>
            <a:endParaRPr i="0" sz="1500" u="none" cap="none" strike="noStrike">
              <a:solidFill>
                <a:srgbClr val="022565"/>
              </a:solidFill>
              <a:latin typeface="Calibri"/>
              <a:ea typeface="Calibri"/>
              <a:cs typeface="Calibri"/>
              <a:sym typeface="Calibri"/>
            </a:endParaRPr>
          </a:p>
          <a:p>
            <a:pPr indent="0" lvl="0" marL="0" marR="0" rtl="0" algn="l">
              <a:lnSpc>
                <a:spcPct val="90000"/>
              </a:lnSpc>
              <a:spcBef>
                <a:spcPts val="0"/>
              </a:spcBef>
              <a:spcAft>
                <a:spcPts val="0"/>
              </a:spcAft>
              <a:buClr>
                <a:srgbClr val="022565"/>
              </a:buClr>
              <a:buSzPts val="2800"/>
              <a:buFont typeface="Calibri"/>
              <a:buNone/>
            </a:pPr>
            <a:r>
              <a:rPr i="0" lang="en-US" sz="2800" u="none" cap="none" strike="noStrike">
                <a:solidFill>
                  <a:schemeClr val="lt1"/>
                </a:solidFill>
                <a:latin typeface="Calibri"/>
                <a:ea typeface="Calibri"/>
                <a:cs typeface="Calibri"/>
                <a:sym typeface="Calibri"/>
              </a:rPr>
              <a:t>caracteristici, tendințe</a:t>
            </a:r>
            <a:endParaRPr i="0" sz="8000" u="none" cap="none" strike="noStrike">
              <a:solidFill>
                <a:schemeClr val="lt1"/>
              </a:solidFill>
              <a:latin typeface="Calibri"/>
              <a:ea typeface="Calibri"/>
              <a:cs typeface="Calibri"/>
              <a:sym typeface="Calibri"/>
            </a:endParaRPr>
          </a:p>
        </p:txBody>
      </p:sp>
      <p:sp>
        <p:nvSpPr>
          <p:cNvPr id="88" name="Google Shape;88;p13"/>
          <p:cNvSpPr txBox="1"/>
          <p:nvPr/>
        </p:nvSpPr>
        <p:spPr>
          <a:xfrm>
            <a:off x="10729850" y="5946437"/>
            <a:ext cx="3747000" cy="258600"/>
          </a:xfrm>
          <a:prstGeom prst="rect">
            <a:avLst/>
          </a:prstGeom>
          <a:noFill/>
          <a:ln>
            <a:noFill/>
          </a:ln>
        </p:spPr>
        <p:txBody>
          <a:bodyPr anchorCtr="0" anchor="ctr" bIns="45700" lIns="91425" spcFirstLastPara="1" rIns="91425" wrap="square" tIns="45700">
            <a:spAutoFit/>
          </a:bodyPr>
          <a:lstStyle/>
          <a:p>
            <a:pPr indent="0" lvl="0" marL="0" marR="0" rtl="0" algn="l">
              <a:lnSpc>
                <a:spcPct val="90000"/>
              </a:lnSpc>
              <a:spcBef>
                <a:spcPts val="0"/>
              </a:spcBef>
              <a:spcAft>
                <a:spcPts val="0"/>
              </a:spcAft>
              <a:buClr>
                <a:srgbClr val="EFBC15"/>
              </a:buClr>
              <a:buSzPts val="1200"/>
              <a:buFont typeface="Century Gothic"/>
              <a:buNone/>
            </a:pPr>
            <a:r>
              <a:rPr b="0" i="0" lang="en-US" sz="1200" u="none" cap="none" strike="noStrike">
                <a:solidFill>
                  <a:srgbClr val="EFBC15"/>
                </a:solidFill>
                <a:latin typeface="Century Gothic"/>
                <a:ea typeface="Century Gothic"/>
                <a:cs typeface="Century Gothic"/>
                <a:sym typeface="Century Gothic"/>
              </a:rPr>
              <a:t>www.oda.md</a:t>
            </a:r>
            <a:endParaRPr b="0" i="0" sz="1200" u="none" cap="none" strike="noStrike">
              <a:solidFill>
                <a:srgbClr val="EFBC15"/>
              </a:solidFill>
              <a:latin typeface="Century Gothic"/>
              <a:ea typeface="Century Gothic"/>
              <a:cs typeface="Century Gothic"/>
              <a:sym typeface="Century Gothic"/>
            </a:endParaRPr>
          </a:p>
        </p:txBody>
      </p:sp>
      <p:pic>
        <p:nvPicPr>
          <p:cNvPr id="89" name="Google Shape;89;p13"/>
          <p:cNvPicPr preferRelativeResize="0"/>
          <p:nvPr/>
        </p:nvPicPr>
        <p:blipFill rotWithShape="1">
          <a:blip r:embed="rId4">
            <a:alphaModFix/>
          </a:blip>
          <a:srcRect b="0" l="0" r="0" t="0"/>
          <a:stretch/>
        </p:blipFill>
        <p:spPr>
          <a:xfrm>
            <a:off x="8247575" y="5341250"/>
            <a:ext cx="2077650" cy="1468949"/>
          </a:xfrm>
          <a:prstGeom prst="rect">
            <a:avLst/>
          </a:prstGeom>
          <a:noFill/>
          <a:ln>
            <a:noFill/>
          </a:ln>
        </p:spPr>
      </p:pic>
      <p:pic>
        <p:nvPicPr>
          <p:cNvPr id="90" name="Google Shape;90;p13"/>
          <p:cNvPicPr preferRelativeResize="0"/>
          <p:nvPr/>
        </p:nvPicPr>
        <p:blipFill rotWithShape="1">
          <a:blip r:embed="rId5">
            <a:alphaModFix/>
          </a:blip>
          <a:srcRect b="0" l="0" r="0" t="0"/>
          <a:stretch/>
        </p:blipFill>
        <p:spPr>
          <a:xfrm>
            <a:off x="5932200" y="5741235"/>
            <a:ext cx="1993748" cy="669000"/>
          </a:xfrm>
          <a:prstGeom prst="rect">
            <a:avLst/>
          </a:prstGeom>
          <a:noFill/>
          <a:ln>
            <a:noFill/>
          </a:ln>
        </p:spPr>
      </p:pic>
      <p:sp>
        <p:nvSpPr>
          <p:cNvPr id="91" name="Google Shape;91;p13"/>
          <p:cNvSpPr/>
          <p:nvPr/>
        </p:nvSpPr>
        <p:spPr>
          <a:xfrm>
            <a:off x="0" y="5183825"/>
            <a:ext cx="12192000" cy="109500"/>
          </a:xfrm>
          <a:prstGeom prst="rect">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FBC15"/>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
                                        </p:tgtEl>
                                        <p:attrNameLst>
                                          <p:attrName>style.visibility</p:attrName>
                                        </p:attrNameLst>
                                      </p:cBhvr>
                                      <p:to>
                                        <p:strVal val="visible"/>
                                      </p:to>
                                    </p:set>
                                    <p:animEffect filter="fade" transition="in">
                                      <p:cBhvr>
                                        <p:cTn dur="500"/>
                                        <p:tgtEl>
                                          <p:spTgt spid="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22"/>
          <p:cNvSpPr/>
          <p:nvPr/>
        </p:nvSpPr>
        <p:spPr>
          <a:xfrm>
            <a:off x="0" y="109500"/>
            <a:ext cx="12192000" cy="67485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pic>
        <p:nvPicPr>
          <p:cNvPr id="214" name="Google Shape;214;p22"/>
          <p:cNvPicPr preferRelativeResize="0"/>
          <p:nvPr/>
        </p:nvPicPr>
        <p:blipFill rotWithShape="1">
          <a:blip r:embed="rId3">
            <a:alphaModFix/>
          </a:blip>
          <a:srcRect b="0" l="0" r="0" t="0"/>
          <a:stretch/>
        </p:blipFill>
        <p:spPr>
          <a:xfrm>
            <a:off x="9815000" y="47925"/>
            <a:ext cx="2077650" cy="1468949"/>
          </a:xfrm>
          <a:prstGeom prst="rect">
            <a:avLst/>
          </a:prstGeom>
          <a:noFill/>
          <a:ln>
            <a:noFill/>
          </a:ln>
        </p:spPr>
      </p:pic>
      <p:pic>
        <p:nvPicPr>
          <p:cNvPr id="215" name="Google Shape;215;p22"/>
          <p:cNvPicPr preferRelativeResize="0"/>
          <p:nvPr/>
        </p:nvPicPr>
        <p:blipFill rotWithShape="1">
          <a:blip r:embed="rId4">
            <a:alphaModFix/>
          </a:blip>
          <a:srcRect b="0" l="0" r="0" t="0"/>
          <a:stretch/>
        </p:blipFill>
        <p:spPr>
          <a:xfrm>
            <a:off x="7540300" y="447910"/>
            <a:ext cx="1993748" cy="669000"/>
          </a:xfrm>
          <a:prstGeom prst="rect">
            <a:avLst/>
          </a:prstGeom>
          <a:noFill/>
          <a:ln>
            <a:noFill/>
          </a:ln>
        </p:spPr>
      </p:pic>
      <p:sp>
        <p:nvSpPr>
          <p:cNvPr id="216" name="Google Shape;216;p22"/>
          <p:cNvSpPr/>
          <p:nvPr/>
        </p:nvSpPr>
        <p:spPr>
          <a:xfrm>
            <a:off x="0" y="0"/>
            <a:ext cx="12192000" cy="109500"/>
          </a:xfrm>
          <a:prstGeom prst="rect">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FBC15"/>
              </a:solidFill>
              <a:latin typeface="Calibri"/>
              <a:ea typeface="Calibri"/>
              <a:cs typeface="Calibri"/>
              <a:sym typeface="Calibri"/>
            </a:endParaRPr>
          </a:p>
        </p:txBody>
      </p:sp>
      <p:sp>
        <p:nvSpPr>
          <p:cNvPr id="217" name="Google Shape;217;p22"/>
          <p:cNvSpPr txBox="1"/>
          <p:nvPr/>
        </p:nvSpPr>
        <p:spPr>
          <a:xfrm>
            <a:off x="2520450" y="3105750"/>
            <a:ext cx="71511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lang="en-US" sz="3600">
                <a:solidFill>
                  <a:srgbClr val="F5F7F9"/>
                </a:solidFill>
                <a:latin typeface="Calibri"/>
                <a:ea typeface="Calibri"/>
                <a:cs typeface="Calibri"/>
                <a:sym typeface="Calibri"/>
              </a:rPr>
              <a:t>EXPERIENȚELE OMNICANAL</a:t>
            </a:r>
            <a:endParaRPr b="1" sz="3600">
              <a:solidFill>
                <a:srgbClr val="F5F7F9"/>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23"/>
          <p:cNvSpPr/>
          <p:nvPr/>
        </p:nvSpPr>
        <p:spPr>
          <a:xfrm>
            <a:off x="0" y="0"/>
            <a:ext cx="12192000" cy="15648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pic>
        <p:nvPicPr>
          <p:cNvPr id="223" name="Google Shape;223;p23"/>
          <p:cNvPicPr preferRelativeResize="0"/>
          <p:nvPr/>
        </p:nvPicPr>
        <p:blipFill rotWithShape="1">
          <a:blip r:embed="rId3">
            <a:alphaModFix/>
          </a:blip>
          <a:srcRect b="0" l="0" r="0" t="0"/>
          <a:stretch/>
        </p:blipFill>
        <p:spPr>
          <a:xfrm>
            <a:off x="9815000" y="47925"/>
            <a:ext cx="2077650" cy="1468949"/>
          </a:xfrm>
          <a:prstGeom prst="rect">
            <a:avLst/>
          </a:prstGeom>
          <a:noFill/>
          <a:ln>
            <a:noFill/>
          </a:ln>
        </p:spPr>
      </p:pic>
      <p:pic>
        <p:nvPicPr>
          <p:cNvPr id="224" name="Google Shape;224;p23"/>
          <p:cNvPicPr preferRelativeResize="0"/>
          <p:nvPr/>
        </p:nvPicPr>
        <p:blipFill rotWithShape="1">
          <a:blip r:embed="rId4">
            <a:alphaModFix/>
          </a:blip>
          <a:srcRect b="0" l="0" r="0" t="0"/>
          <a:stretch/>
        </p:blipFill>
        <p:spPr>
          <a:xfrm>
            <a:off x="7540300" y="447910"/>
            <a:ext cx="1993748" cy="669000"/>
          </a:xfrm>
          <a:prstGeom prst="rect">
            <a:avLst/>
          </a:prstGeom>
          <a:noFill/>
          <a:ln>
            <a:noFill/>
          </a:ln>
        </p:spPr>
      </p:pic>
      <p:sp>
        <p:nvSpPr>
          <p:cNvPr id="225" name="Google Shape;225;p23"/>
          <p:cNvSpPr/>
          <p:nvPr/>
        </p:nvSpPr>
        <p:spPr>
          <a:xfrm>
            <a:off x="0" y="1564800"/>
            <a:ext cx="12192000" cy="109500"/>
          </a:xfrm>
          <a:prstGeom prst="rect">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FBC15"/>
              </a:solidFill>
              <a:latin typeface="Calibri"/>
              <a:ea typeface="Calibri"/>
              <a:cs typeface="Calibri"/>
              <a:sym typeface="Calibri"/>
            </a:endParaRPr>
          </a:p>
        </p:txBody>
      </p:sp>
      <p:sp>
        <p:nvSpPr>
          <p:cNvPr id="226" name="Google Shape;226;p23"/>
          <p:cNvSpPr txBox="1"/>
          <p:nvPr>
            <p:ph type="title"/>
          </p:nvPr>
        </p:nvSpPr>
        <p:spPr>
          <a:xfrm>
            <a:off x="399901" y="486888"/>
            <a:ext cx="11392200" cy="591000"/>
          </a:xfrm>
          <a:prstGeom prst="rect">
            <a:avLst/>
          </a:prstGeom>
          <a:noFill/>
          <a:ln>
            <a:noFill/>
          </a:ln>
        </p:spPr>
        <p:txBody>
          <a:bodyPr anchorCtr="0" anchor="ctr"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b="1" lang="en-US" sz="3600">
                <a:solidFill>
                  <a:schemeClr val="lt1"/>
                </a:solidFill>
              </a:rPr>
              <a:t>TENDINȚE ÎN E-COMERȚ</a:t>
            </a:r>
            <a:endParaRPr b="1" sz="3600">
              <a:solidFill>
                <a:schemeClr val="lt1"/>
              </a:solidFill>
            </a:endParaRPr>
          </a:p>
        </p:txBody>
      </p:sp>
      <p:sp>
        <p:nvSpPr>
          <p:cNvPr id="227" name="Google Shape;227;p23"/>
          <p:cNvSpPr txBox="1"/>
          <p:nvPr/>
        </p:nvSpPr>
        <p:spPr>
          <a:xfrm>
            <a:off x="5494825" y="2486900"/>
            <a:ext cx="53106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600">
                <a:solidFill>
                  <a:srgbClr val="022565"/>
                </a:solidFill>
                <a:latin typeface="Calibri"/>
                <a:ea typeface="Calibri"/>
                <a:cs typeface="Calibri"/>
                <a:sym typeface="Calibri"/>
              </a:rPr>
              <a:t>Crearea unei experiențe fluide și fără întreruperi pentru clienți.</a:t>
            </a:r>
            <a:endParaRPr sz="2600">
              <a:solidFill>
                <a:srgbClr val="022565"/>
              </a:solidFill>
              <a:latin typeface="Calibri"/>
              <a:ea typeface="Calibri"/>
              <a:cs typeface="Calibri"/>
              <a:sym typeface="Calibri"/>
            </a:endParaRPr>
          </a:p>
        </p:txBody>
      </p:sp>
      <p:sp>
        <p:nvSpPr>
          <p:cNvPr id="228" name="Google Shape;228;p23"/>
          <p:cNvSpPr txBox="1"/>
          <p:nvPr/>
        </p:nvSpPr>
        <p:spPr>
          <a:xfrm>
            <a:off x="5494825" y="3754988"/>
            <a:ext cx="53106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600">
                <a:solidFill>
                  <a:srgbClr val="022565"/>
                </a:solidFill>
                <a:latin typeface="Calibri"/>
                <a:ea typeface="Calibri"/>
                <a:cs typeface="Calibri"/>
                <a:sym typeface="Calibri"/>
              </a:rPr>
              <a:t>Coerența și confortul în interacțiuni.</a:t>
            </a:r>
            <a:endParaRPr sz="2600">
              <a:solidFill>
                <a:srgbClr val="022565"/>
              </a:solidFill>
              <a:latin typeface="Calibri"/>
              <a:ea typeface="Calibri"/>
              <a:cs typeface="Calibri"/>
              <a:sym typeface="Calibri"/>
            </a:endParaRPr>
          </a:p>
        </p:txBody>
      </p:sp>
      <p:sp>
        <p:nvSpPr>
          <p:cNvPr id="229" name="Google Shape;229;p23"/>
          <p:cNvSpPr txBox="1"/>
          <p:nvPr/>
        </p:nvSpPr>
        <p:spPr>
          <a:xfrm>
            <a:off x="5494825" y="4622875"/>
            <a:ext cx="53106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600">
                <a:solidFill>
                  <a:srgbClr val="022565"/>
                </a:solidFill>
                <a:latin typeface="Calibri"/>
                <a:ea typeface="Calibri"/>
                <a:cs typeface="Calibri"/>
                <a:sym typeface="Calibri"/>
              </a:rPr>
              <a:t>Flexibilitatea în tranziția între canale.</a:t>
            </a:r>
            <a:endParaRPr sz="2600">
              <a:solidFill>
                <a:srgbClr val="022565"/>
              </a:solidFill>
              <a:latin typeface="Calibri"/>
              <a:ea typeface="Calibri"/>
              <a:cs typeface="Calibri"/>
              <a:sym typeface="Calibri"/>
            </a:endParaRPr>
          </a:p>
        </p:txBody>
      </p:sp>
      <p:pic>
        <p:nvPicPr>
          <p:cNvPr id="230" name="Google Shape;230;p23"/>
          <p:cNvPicPr preferRelativeResize="0"/>
          <p:nvPr/>
        </p:nvPicPr>
        <p:blipFill rotWithShape="1">
          <a:blip r:embed="rId5">
            <a:alphaModFix/>
          </a:blip>
          <a:srcRect b="0" l="0" r="17060" t="0"/>
          <a:stretch/>
        </p:blipFill>
        <p:spPr>
          <a:xfrm>
            <a:off x="1791248" y="2544225"/>
            <a:ext cx="3107652" cy="300654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24"/>
          <p:cNvSpPr/>
          <p:nvPr/>
        </p:nvSpPr>
        <p:spPr>
          <a:xfrm>
            <a:off x="0" y="0"/>
            <a:ext cx="12192000" cy="15648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pic>
        <p:nvPicPr>
          <p:cNvPr id="236" name="Google Shape;236;p24"/>
          <p:cNvPicPr preferRelativeResize="0"/>
          <p:nvPr/>
        </p:nvPicPr>
        <p:blipFill rotWithShape="1">
          <a:blip r:embed="rId3">
            <a:alphaModFix/>
          </a:blip>
          <a:srcRect b="0" l="0" r="0" t="0"/>
          <a:stretch/>
        </p:blipFill>
        <p:spPr>
          <a:xfrm>
            <a:off x="9815000" y="47925"/>
            <a:ext cx="2077650" cy="1468949"/>
          </a:xfrm>
          <a:prstGeom prst="rect">
            <a:avLst/>
          </a:prstGeom>
          <a:noFill/>
          <a:ln>
            <a:noFill/>
          </a:ln>
        </p:spPr>
      </p:pic>
      <p:pic>
        <p:nvPicPr>
          <p:cNvPr id="237" name="Google Shape;237;p24"/>
          <p:cNvPicPr preferRelativeResize="0"/>
          <p:nvPr/>
        </p:nvPicPr>
        <p:blipFill rotWithShape="1">
          <a:blip r:embed="rId4">
            <a:alphaModFix/>
          </a:blip>
          <a:srcRect b="0" l="0" r="0" t="0"/>
          <a:stretch/>
        </p:blipFill>
        <p:spPr>
          <a:xfrm>
            <a:off x="7540300" y="447910"/>
            <a:ext cx="1993748" cy="669000"/>
          </a:xfrm>
          <a:prstGeom prst="rect">
            <a:avLst/>
          </a:prstGeom>
          <a:noFill/>
          <a:ln>
            <a:noFill/>
          </a:ln>
        </p:spPr>
      </p:pic>
      <p:sp>
        <p:nvSpPr>
          <p:cNvPr id="238" name="Google Shape;238;p24"/>
          <p:cNvSpPr/>
          <p:nvPr/>
        </p:nvSpPr>
        <p:spPr>
          <a:xfrm>
            <a:off x="0" y="1564800"/>
            <a:ext cx="12192000" cy="109500"/>
          </a:xfrm>
          <a:prstGeom prst="rect">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FBC15"/>
              </a:solidFill>
              <a:latin typeface="Calibri"/>
              <a:ea typeface="Calibri"/>
              <a:cs typeface="Calibri"/>
              <a:sym typeface="Calibri"/>
            </a:endParaRPr>
          </a:p>
        </p:txBody>
      </p:sp>
      <p:sp>
        <p:nvSpPr>
          <p:cNvPr id="239" name="Google Shape;239;p24"/>
          <p:cNvSpPr txBox="1"/>
          <p:nvPr>
            <p:ph type="title"/>
          </p:nvPr>
        </p:nvSpPr>
        <p:spPr>
          <a:xfrm>
            <a:off x="399901" y="486888"/>
            <a:ext cx="11392200" cy="591000"/>
          </a:xfrm>
          <a:prstGeom prst="rect">
            <a:avLst/>
          </a:prstGeom>
          <a:noFill/>
          <a:ln>
            <a:noFill/>
          </a:ln>
        </p:spPr>
        <p:txBody>
          <a:bodyPr anchorCtr="0" anchor="ctr"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b="1" lang="en-US" sz="3600">
                <a:solidFill>
                  <a:schemeClr val="lt1"/>
                </a:solidFill>
              </a:rPr>
              <a:t>TENDINȚE ÎN E-COMERȚ</a:t>
            </a:r>
            <a:endParaRPr b="1" sz="3600">
              <a:solidFill>
                <a:schemeClr val="lt1"/>
              </a:solidFill>
            </a:endParaRPr>
          </a:p>
        </p:txBody>
      </p:sp>
      <p:sp>
        <p:nvSpPr>
          <p:cNvPr id="240" name="Google Shape;240;p24"/>
          <p:cNvSpPr txBox="1"/>
          <p:nvPr/>
        </p:nvSpPr>
        <p:spPr>
          <a:xfrm>
            <a:off x="1518525" y="2342275"/>
            <a:ext cx="4812000" cy="286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b="1" lang="en-US" sz="2600">
                <a:solidFill>
                  <a:srgbClr val="EFBC15"/>
                </a:solidFill>
                <a:latin typeface="Calibri"/>
                <a:ea typeface="Calibri"/>
                <a:cs typeface="Calibri"/>
                <a:sym typeface="Calibri"/>
              </a:rPr>
              <a:t>Verificarea disponibilității produselor</a:t>
            </a:r>
            <a:endParaRPr b="1" sz="2600">
              <a:solidFill>
                <a:srgbClr val="EFBC15"/>
              </a:solidFill>
              <a:latin typeface="Calibri"/>
              <a:ea typeface="Calibri"/>
              <a:cs typeface="Calibri"/>
              <a:sym typeface="Calibri"/>
            </a:endParaRPr>
          </a:p>
          <a:p>
            <a:pPr indent="0" lvl="0" marL="0" marR="0" rtl="0" algn="l">
              <a:lnSpc>
                <a:spcPct val="100000"/>
              </a:lnSpc>
              <a:spcBef>
                <a:spcPts val="1000"/>
              </a:spcBef>
              <a:spcAft>
                <a:spcPts val="0"/>
              </a:spcAft>
              <a:buClr>
                <a:srgbClr val="000000"/>
              </a:buClr>
              <a:buSzPts val="2600"/>
              <a:buFont typeface="Arial"/>
              <a:buNone/>
            </a:pPr>
            <a:r>
              <a:rPr lang="en-US" sz="2400">
                <a:solidFill>
                  <a:srgbClr val="022565"/>
                </a:solidFill>
                <a:latin typeface="Calibri"/>
                <a:ea typeface="Calibri"/>
                <a:cs typeface="Calibri"/>
                <a:sym typeface="Calibri"/>
              </a:rPr>
              <a:t>Clienții pot folosi aplicațiile mobile sau site-ul companiei pentru a verifica dacă un produs dorit este disponibil într-un anumit magazin fizic înainte de a merge acolo.</a:t>
            </a:r>
            <a:endParaRPr sz="2400">
              <a:solidFill>
                <a:srgbClr val="022565"/>
              </a:solidFill>
              <a:latin typeface="Calibri"/>
              <a:ea typeface="Calibri"/>
              <a:cs typeface="Calibri"/>
              <a:sym typeface="Calibri"/>
            </a:endParaRPr>
          </a:p>
        </p:txBody>
      </p:sp>
      <p:grpSp>
        <p:nvGrpSpPr>
          <p:cNvPr id="241" name="Google Shape;241;p24"/>
          <p:cNvGrpSpPr/>
          <p:nvPr/>
        </p:nvGrpSpPr>
        <p:grpSpPr>
          <a:xfrm>
            <a:off x="6171825" y="2325475"/>
            <a:ext cx="5423735" cy="3263448"/>
            <a:chOff x="6171825" y="2325475"/>
            <a:chExt cx="5423735" cy="3263448"/>
          </a:xfrm>
        </p:grpSpPr>
        <p:pic>
          <p:nvPicPr>
            <p:cNvPr id="242" name="Google Shape;242;p24"/>
            <p:cNvPicPr preferRelativeResize="0"/>
            <p:nvPr/>
          </p:nvPicPr>
          <p:blipFill rotWithShape="1">
            <a:blip r:embed="rId5">
              <a:alphaModFix/>
            </a:blip>
            <a:srcRect b="0" l="0" r="0" t="9403"/>
            <a:stretch/>
          </p:blipFill>
          <p:spPr>
            <a:xfrm>
              <a:off x="6773201" y="2464951"/>
              <a:ext cx="4220956" cy="2868000"/>
            </a:xfrm>
            <a:prstGeom prst="rect">
              <a:avLst/>
            </a:prstGeom>
            <a:noFill/>
            <a:ln>
              <a:noFill/>
            </a:ln>
          </p:spPr>
        </p:pic>
        <p:grpSp>
          <p:nvGrpSpPr>
            <p:cNvPr id="243" name="Google Shape;243;p24"/>
            <p:cNvGrpSpPr/>
            <p:nvPr/>
          </p:nvGrpSpPr>
          <p:grpSpPr>
            <a:xfrm>
              <a:off x="6171825" y="2325475"/>
              <a:ext cx="5423735" cy="3263448"/>
              <a:chOff x="0" y="0"/>
              <a:chExt cx="7981950" cy="4578350"/>
            </a:xfrm>
          </p:grpSpPr>
          <p:sp>
            <p:nvSpPr>
              <p:cNvPr id="244" name="Google Shape;244;p24"/>
              <p:cNvSpPr/>
              <p:nvPr/>
            </p:nvSpPr>
            <p:spPr>
              <a:xfrm>
                <a:off x="765810" y="21590"/>
                <a:ext cx="6451600" cy="4326890"/>
              </a:xfrm>
              <a:custGeom>
                <a:rect b="b" l="l" r="r" t="t"/>
                <a:pathLst>
                  <a:path extrusionOk="0" h="4326890" w="645160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24"/>
              <p:cNvSpPr/>
              <p:nvPr/>
            </p:nvSpPr>
            <p:spPr>
              <a:xfrm>
                <a:off x="0" y="0"/>
                <a:ext cx="7981950" cy="4542790"/>
              </a:xfrm>
              <a:custGeom>
                <a:rect b="b" l="l" r="r" t="t"/>
                <a:pathLst>
                  <a:path extrusionOk="0" h="4542790" w="798195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E9E9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24"/>
              <p:cNvSpPr/>
              <p:nvPr/>
            </p:nvSpPr>
            <p:spPr>
              <a:xfrm>
                <a:off x="3460750" y="4349750"/>
                <a:ext cx="1059180" cy="96520"/>
              </a:xfrm>
              <a:custGeom>
                <a:rect b="b" l="l" r="r" t="t"/>
                <a:pathLst>
                  <a:path extrusionOk="0" h="96520" w="105918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24"/>
              <p:cNvSpPr/>
              <p:nvPr/>
            </p:nvSpPr>
            <p:spPr>
              <a:xfrm>
                <a:off x="163830" y="4542790"/>
                <a:ext cx="7654290" cy="35560"/>
              </a:xfrm>
              <a:custGeom>
                <a:rect b="b" l="l" r="r" t="t"/>
                <a:pathLst>
                  <a:path extrusionOk="0" h="35560" w="765429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25"/>
          <p:cNvSpPr/>
          <p:nvPr/>
        </p:nvSpPr>
        <p:spPr>
          <a:xfrm>
            <a:off x="970375" y="2146250"/>
            <a:ext cx="1804800" cy="2304600"/>
          </a:xfrm>
          <a:prstGeom prst="roundRect">
            <a:avLst>
              <a:gd fmla="val 6852" name="adj"/>
            </a:avLst>
          </a:prstGeom>
          <a:solidFill>
            <a:schemeClr val="lt1"/>
          </a:solidFill>
          <a:ln cap="flat" cmpd="sng" w="9525">
            <a:solidFill>
              <a:srgbClr val="022565"/>
            </a:solidFill>
            <a:prstDash val="solid"/>
            <a:round/>
            <a:headEnd len="sm" w="sm" type="none"/>
            <a:tailEnd len="sm" w="sm" type="none"/>
          </a:ln>
          <a:effectLst>
            <a:outerShdw blurRad="57150" rotWithShape="0" algn="bl" dir="21540000" dist="19050">
              <a:srgbClr val="000000">
                <a:alpha val="19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53" name="Google Shape;253;p25"/>
          <p:cNvSpPr/>
          <p:nvPr/>
        </p:nvSpPr>
        <p:spPr>
          <a:xfrm>
            <a:off x="0" y="0"/>
            <a:ext cx="12192000" cy="15648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pic>
        <p:nvPicPr>
          <p:cNvPr id="254" name="Google Shape;254;p25"/>
          <p:cNvPicPr preferRelativeResize="0"/>
          <p:nvPr/>
        </p:nvPicPr>
        <p:blipFill rotWithShape="1">
          <a:blip r:embed="rId3">
            <a:alphaModFix/>
          </a:blip>
          <a:srcRect b="0" l="0" r="0" t="0"/>
          <a:stretch/>
        </p:blipFill>
        <p:spPr>
          <a:xfrm>
            <a:off x="9815000" y="47925"/>
            <a:ext cx="2077650" cy="1468949"/>
          </a:xfrm>
          <a:prstGeom prst="rect">
            <a:avLst/>
          </a:prstGeom>
          <a:noFill/>
          <a:ln>
            <a:noFill/>
          </a:ln>
        </p:spPr>
      </p:pic>
      <p:pic>
        <p:nvPicPr>
          <p:cNvPr id="255" name="Google Shape;255;p25"/>
          <p:cNvPicPr preferRelativeResize="0"/>
          <p:nvPr/>
        </p:nvPicPr>
        <p:blipFill rotWithShape="1">
          <a:blip r:embed="rId4">
            <a:alphaModFix/>
          </a:blip>
          <a:srcRect b="0" l="0" r="0" t="0"/>
          <a:stretch/>
        </p:blipFill>
        <p:spPr>
          <a:xfrm>
            <a:off x="7540300" y="447910"/>
            <a:ext cx="1993748" cy="669000"/>
          </a:xfrm>
          <a:prstGeom prst="rect">
            <a:avLst/>
          </a:prstGeom>
          <a:noFill/>
          <a:ln>
            <a:noFill/>
          </a:ln>
        </p:spPr>
      </p:pic>
      <p:sp>
        <p:nvSpPr>
          <p:cNvPr id="256" name="Google Shape;256;p25"/>
          <p:cNvSpPr/>
          <p:nvPr/>
        </p:nvSpPr>
        <p:spPr>
          <a:xfrm>
            <a:off x="0" y="1564800"/>
            <a:ext cx="12192000" cy="109500"/>
          </a:xfrm>
          <a:prstGeom prst="rect">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FBC15"/>
              </a:solidFill>
              <a:latin typeface="Calibri"/>
              <a:ea typeface="Calibri"/>
              <a:cs typeface="Calibri"/>
              <a:sym typeface="Calibri"/>
            </a:endParaRPr>
          </a:p>
        </p:txBody>
      </p:sp>
      <p:sp>
        <p:nvSpPr>
          <p:cNvPr id="257" name="Google Shape;257;p25"/>
          <p:cNvSpPr txBox="1"/>
          <p:nvPr>
            <p:ph type="title"/>
          </p:nvPr>
        </p:nvSpPr>
        <p:spPr>
          <a:xfrm>
            <a:off x="399901" y="486888"/>
            <a:ext cx="11392200" cy="591000"/>
          </a:xfrm>
          <a:prstGeom prst="rect">
            <a:avLst/>
          </a:prstGeom>
          <a:noFill/>
          <a:ln>
            <a:noFill/>
          </a:ln>
        </p:spPr>
        <p:txBody>
          <a:bodyPr anchorCtr="0" anchor="ctr"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b="1" lang="en-US" sz="3600">
                <a:solidFill>
                  <a:schemeClr val="lt1"/>
                </a:solidFill>
              </a:rPr>
              <a:t>TENDINȚE ÎN E-COMERȚ</a:t>
            </a:r>
            <a:endParaRPr b="1" sz="3600">
              <a:solidFill>
                <a:schemeClr val="lt1"/>
              </a:solidFill>
            </a:endParaRPr>
          </a:p>
        </p:txBody>
      </p:sp>
      <p:sp>
        <p:nvSpPr>
          <p:cNvPr id="258" name="Google Shape;258;p25"/>
          <p:cNvSpPr txBox="1"/>
          <p:nvPr/>
        </p:nvSpPr>
        <p:spPr>
          <a:xfrm>
            <a:off x="6284625" y="2494950"/>
            <a:ext cx="4505100" cy="249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b="1" lang="en-US" sz="2600">
                <a:solidFill>
                  <a:srgbClr val="EFBC15"/>
                </a:solidFill>
                <a:latin typeface="Calibri"/>
                <a:ea typeface="Calibri"/>
                <a:cs typeface="Calibri"/>
                <a:sym typeface="Calibri"/>
              </a:rPr>
              <a:t>Ridicarea din magazin a comenzilor online</a:t>
            </a:r>
            <a:endParaRPr b="1" sz="2600">
              <a:solidFill>
                <a:srgbClr val="EFBC15"/>
              </a:solidFill>
              <a:latin typeface="Calibri"/>
              <a:ea typeface="Calibri"/>
              <a:cs typeface="Calibri"/>
              <a:sym typeface="Calibri"/>
            </a:endParaRPr>
          </a:p>
          <a:p>
            <a:pPr indent="0" lvl="0" marL="0" marR="0" rtl="0" algn="l">
              <a:lnSpc>
                <a:spcPct val="100000"/>
              </a:lnSpc>
              <a:spcBef>
                <a:spcPts val="1000"/>
              </a:spcBef>
              <a:spcAft>
                <a:spcPts val="0"/>
              </a:spcAft>
              <a:buClr>
                <a:srgbClr val="000000"/>
              </a:buClr>
              <a:buSzPts val="2600"/>
              <a:buFont typeface="Arial"/>
              <a:buNone/>
            </a:pPr>
            <a:r>
              <a:rPr lang="en-US" sz="2400">
                <a:solidFill>
                  <a:srgbClr val="022565"/>
                </a:solidFill>
                <a:latin typeface="Calibri"/>
                <a:ea typeface="Calibri"/>
                <a:cs typeface="Calibri"/>
                <a:sym typeface="Calibri"/>
              </a:rPr>
              <a:t>Clienții au opțiunea să comande online și să aleagă o locație de unde să ridice produsul, economisind timp.</a:t>
            </a:r>
            <a:endParaRPr sz="2400">
              <a:solidFill>
                <a:srgbClr val="022565"/>
              </a:solidFill>
              <a:latin typeface="Calibri"/>
              <a:ea typeface="Calibri"/>
              <a:cs typeface="Calibri"/>
              <a:sym typeface="Calibri"/>
            </a:endParaRPr>
          </a:p>
        </p:txBody>
      </p:sp>
      <p:pic>
        <p:nvPicPr>
          <p:cNvPr id="259" name="Google Shape;259;p25"/>
          <p:cNvPicPr preferRelativeResize="0"/>
          <p:nvPr/>
        </p:nvPicPr>
        <p:blipFill>
          <a:blip r:embed="rId5">
            <a:alphaModFix/>
          </a:blip>
          <a:stretch>
            <a:fillRect/>
          </a:stretch>
        </p:blipFill>
        <p:spPr>
          <a:xfrm>
            <a:off x="1189990" y="2381304"/>
            <a:ext cx="1389394" cy="1501066"/>
          </a:xfrm>
          <a:prstGeom prst="rect">
            <a:avLst/>
          </a:prstGeom>
          <a:noFill/>
          <a:ln>
            <a:noFill/>
          </a:ln>
        </p:spPr>
      </p:pic>
      <p:sp>
        <p:nvSpPr>
          <p:cNvPr id="260" name="Google Shape;260;p25"/>
          <p:cNvSpPr/>
          <p:nvPr/>
        </p:nvSpPr>
        <p:spPr>
          <a:xfrm>
            <a:off x="1370564" y="3882369"/>
            <a:ext cx="1028100" cy="295500"/>
          </a:xfrm>
          <a:prstGeom prst="roundRect">
            <a:avLst>
              <a:gd fmla="val 16667" name="adj"/>
            </a:avLst>
          </a:prstGeom>
          <a:solidFill>
            <a:srgbClr val="EFBC1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US">
                <a:solidFill>
                  <a:srgbClr val="022565"/>
                </a:solidFill>
                <a:latin typeface="Calibri"/>
                <a:ea typeface="Calibri"/>
                <a:cs typeface="Calibri"/>
                <a:sym typeface="Calibri"/>
              </a:rPr>
              <a:t>BUY </a:t>
            </a:r>
            <a:endParaRPr b="1">
              <a:solidFill>
                <a:srgbClr val="022565"/>
              </a:solidFill>
              <a:latin typeface="Calibri"/>
              <a:ea typeface="Calibri"/>
              <a:cs typeface="Calibri"/>
              <a:sym typeface="Calibri"/>
            </a:endParaRPr>
          </a:p>
        </p:txBody>
      </p:sp>
      <p:sp>
        <p:nvSpPr>
          <p:cNvPr id="261" name="Google Shape;261;p25"/>
          <p:cNvSpPr/>
          <p:nvPr/>
        </p:nvSpPr>
        <p:spPr>
          <a:xfrm rot="-8121646">
            <a:off x="2164656" y="3975820"/>
            <a:ext cx="370602" cy="310563"/>
          </a:xfrm>
          <a:prstGeom prst="rightArrow">
            <a:avLst>
              <a:gd fmla="val 25079" name="adj1"/>
              <a:gd fmla="val 50000" name="adj2"/>
            </a:avLst>
          </a:prstGeom>
          <a:solidFill>
            <a:srgbClr val="022565"/>
          </a:solidFill>
          <a:ln cap="flat" cmpd="sng" w="9525">
            <a:solidFill>
              <a:srgbClr val="022565"/>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262" name="Google Shape;262;p25"/>
          <p:cNvPicPr preferRelativeResize="0"/>
          <p:nvPr/>
        </p:nvPicPr>
        <p:blipFill>
          <a:blip r:embed="rId6">
            <a:alphaModFix/>
          </a:blip>
          <a:stretch>
            <a:fillRect/>
          </a:stretch>
        </p:blipFill>
        <p:spPr>
          <a:xfrm>
            <a:off x="4079625" y="4588025"/>
            <a:ext cx="1804800" cy="1804800"/>
          </a:xfrm>
          <a:prstGeom prst="rect">
            <a:avLst/>
          </a:prstGeom>
          <a:noFill/>
          <a:ln>
            <a:noFill/>
          </a:ln>
        </p:spPr>
      </p:pic>
      <p:sp>
        <p:nvSpPr>
          <p:cNvPr id="263" name="Google Shape;263;p25"/>
          <p:cNvSpPr/>
          <p:nvPr/>
        </p:nvSpPr>
        <p:spPr>
          <a:xfrm>
            <a:off x="2897617" y="3229100"/>
            <a:ext cx="1503050" cy="2373925"/>
          </a:xfrm>
          <a:custGeom>
            <a:rect b="b" l="l" r="r" t="t"/>
            <a:pathLst>
              <a:path extrusionOk="0" h="94957" w="60122">
                <a:moveTo>
                  <a:pt x="50630" y="94957"/>
                </a:moveTo>
                <a:cubicBezTo>
                  <a:pt x="42208" y="91255"/>
                  <a:pt x="-1475" y="83574"/>
                  <a:pt x="98" y="72745"/>
                </a:cubicBezTo>
                <a:cubicBezTo>
                  <a:pt x="1671" y="61917"/>
                  <a:pt x="59237" y="42110"/>
                  <a:pt x="60070" y="29986"/>
                </a:cubicBezTo>
                <a:cubicBezTo>
                  <a:pt x="60903" y="17862"/>
                  <a:pt x="14258" y="4998"/>
                  <a:pt x="5095" y="0"/>
                </a:cubicBezTo>
              </a:path>
            </a:pathLst>
          </a:custGeom>
          <a:noFill/>
          <a:ln cap="flat" cmpd="sng" w="9525">
            <a:solidFill>
              <a:schemeClr val="dk2"/>
            </a:solidFill>
            <a:prstDash val="dash"/>
            <a:round/>
            <a:headEnd len="med" w="med" type="none"/>
            <a:tailEnd len="med" w="med" type="none"/>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26"/>
          <p:cNvSpPr/>
          <p:nvPr/>
        </p:nvSpPr>
        <p:spPr>
          <a:xfrm>
            <a:off x="0" y="0"/>
            <a:ext cx="12192000" cy="15648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pic>
        <p:nvPicPr>
          <p:cNvPr id="269" name="Google Shape;269;p26"/>
          <p:cNvPicPr preferRelativeResize="0"/>
          <p:nvPr/>
        </p:nvPicPr>
        <p:blipFill rotWithShape="1">
          <a:blip r:embed="rId3">
            <a:alphaModFix/>
          </a:blip>
          <a:srcRect b="0" l="0" r="0" t="0"/>
          <a:stretch/>
        </p:blipFill>
        <p:spPr>
          <a:xfrm>
            <a:off x="9815000" y="47925"/>
            <a:ext cx="2077650" cy="1468949"/>
          </a:xfrm>
          <a:prstGeom prst="rect">
            <a:avLst/>
          </a:prstGeom>
          <a:noFill/>
          <a:ln>
            <a:noFill/>
          </a:ln>
        </p:spPr>
      </p:pic>
      <p:pic>
        <p:nvPicPr>
          <p:cNvPr id="270" name="Google Shape;270;p26"/>
          <p:cNvPicPr preferRelativeResize="0"/>
          <p:nvPr/>
        </p:nvPicPr>
        <p:blipFill rotWithShape="1">
          <a:blip r:embed="rId4">
            <a:alphaModFix/>
          </a:blip>
          <a:srcRect b="0" l="0" r="0" t="0"/>
          <a:stretch/>
        </p:blipFill>
        <p:spPr>
          <a:xfrm>
            <a:off x="7540300" y="447910"/>
            <a:ext cx="1993748" cy="669000"/>
          </a:xfrm>
          <a:prstGeom prst="rect">
            <a:avLst/>
          </a:prstGeom>
          <a:noFill/>
          <a:ln>
            <a:noFill/>
          </a:ln>
        </p:spPr>
      </p:pic>
      <p:sp>
        <p:nvSpPr>
          <p:cNvPr id="271" name="Google Shape;271;p26"/>
          <p:cNvSpPr/>
          <p:nvPr/>
        </p:nvSpPr>
        <p:spPr>
          <a:xfrm>
            <a:off x="0" y="1564800"/>
            <a:ext cx="12192000" cy="109500"/>
          </a:xfrm>
          <a:prstGeom prst="rect">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FBC15"/>
              </a:solidFill>
              <a:latin typeface="Calibri"/>
              <a:ea typeface="Calibri"/>
              <a:cs typeface="Calibri"/>
              <a:sym typeface="Calibri"/>
            </a:endParaRPr>
          </a:p>
        </p:txBody>
      </p:sp>
      <p:sp>
        <p:nvSpPr>
          <p:cNvPr id="272" name="Google Shape;272;p26"/>
          <p:cNvSpPr txBox="1"/>
          <p:nvPr>
            <p:ph type="title"/>
          </p:nvPr>
        </p:nvSpPr>
        <p:spPr>
          <a:xfrm>
            <a:off x="399901" y="486888"/>
            <a:ext cx="11392200" cy="591000"/>
          </a:xfrm>
          <a:prstGeom prst="rect">
            <a:avLst/>
          </a:prstGeom>
          <a:noFill/>
          <a:ln>
            <a:noFill/>
          </a:ln>
        </p:spPr>
        <p:txBody>
          <a:bodyPr anchorCtr="0" anchor="ctr"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b="1" lang="en-US" sz="3600">
                <a:solidFill>
                  <a:schemeClr val="lt1"/>
                </a:solidFill>
              </a:rPr>
              <a:t>TENDINȚE ÎN E-COMERȚ</a:t>
            </a:r>
            <a:endParaRPr b="1" sz="3600">
              <a:solidFill>
                <a:schemeClr val="lt1"/>
              </a:solidFill>
            </a:endParaRPr>
          </a:p>
        </p:txBody>
      </p:sp>
      <p:sp>
        <p:nvSpPr>
          <p:cNvPr id="273" name="Google Shape;273;p26"/>
          <p:cNvSpPr txBox="1"/>
          <p:nvPr/>
        </p:nvSpPr>
        <p:spPr>
          <a:xfrm>
            <a:off x="1375925" y="2679350"/>
            <a:ext cx="4812000" cy="2098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b="1" lang="en-US" sz="2600">
                <a:solidFill>
                  <a:srgbClr val="EFBC15"/>
                </a:solidFill>
                <a:latin typeface="Calibri"/>
                <a:ea typeface="Calibri"/>
                <a:cs typeface="Calibri"/>
                <a:sym typeface="Calibri"/>
              </a:rPr>
              <a:t>Serviciul de retur omnicanal</a:t>
            </a:r>
            <a:endParaRPr b="1" sz="2600">
              <a:solidFill>
                <a:srgbClr val="EFBC15"/>
              </a:solidFill>
              <a:latin typeface="Calibri"/>
              <a:ea typeface="Calibri"/>
              <a:cs typeface="Calibri"/>
              <a:sym typeface="Calibri"/>
            </a:endParaRPr>
          </a:p>
          <a:p>
            <a:pPr indent="0" lvl="0" marL="0" marR="0" rtl="0" algn="l">
              <a:lnSpc>
                <a:spcPct val="100000"/>
              </a:lnSpc>
              <a:spcBef>
                <a:spcPts val="1000"/>
              </a:spcBef>
              <a:spcAft>
                <a:spcPts val="0"/>
              </a:spcAft>
              <a:buClr>
                <a:srgbClr val="000000"/>
              </a:buClr>
              <a:buSzPts val="2600"/>
              <a:buFont typeface="Arial"/>
              <a:buNone/>
            </a:pPr>
            <a:r>
              <a:rPr lang="en-US" sz="2400">
                <a:solidFill>
                  <a:srgbClr val="022565"/>
                </a:solidFill>
                <a:latin typeface="Calibri"/>
                <a:ea typeface="Calibri"/>
                <a:cs typeface="Calibri"/>
                <a:sym typeface="Calibri"/>
              </a:rPr>
              <a:t>Clienții pot returna produse comandate online direct într-un magazin fizic, fără a trebui să trimită coletul prin poștă</a:t>
            </a:r>
            <a:endParaRPr sz="2400">
              <a:solidFill>
                <a:srgbClr val="022565"/>
              </a:solidFill>
              <a:latin typeface="Calibri"/>
              <a:ea typeface="Calibri"/>
              <a:cs typeface="Calibri"/>
              <a:sym typeface="Calibri"/>
            </a:endParaRPr>
          </a:p>
        </p:txBody>
      </p:sp>
      <p:pic>
        <p:nvPicPr>
          <p:cNvPr id="274" name="Google Shape;274;p26"/>
          <p:cNvPicPr preferRelativeResize="0"/>
          <p:nvPr/>
        </p:nvPicPr>
        <p:blipFill>
          <a:blip r:embed="rId5">
            <a:alphaModFix/>
          </a:blip>
          <a:stretch>
            <a:fillRect/>
          </a:stretch>
        </p:blipFill>
        <p:spPr>
          <a:xfrm>
            <a:off x="7044288" y="2472350"/>
            <a:ext cx="3682275" cy="3421150"/>
          </a:xfrm>
          <a:prstGeom prst="rect">
            <a:avLst/>
          </a:prstGeom>
          <a:noFill/>
          <a:ln>
            <a:noFill/>
          </a:ln>
        </p:spPr>
      </p:pic>
      <p:pic>
        <p:nvPicPr>
          <p:cNvPr id="275" name="Google Shape;275;p26"/>
          <p:cNvPicPr preferRelativeResize="0"/>
          <p:nvPr/>
        </p:nvPicPr>
        <p:blipFill>
          <a:blip r:embed="rId6">
            <a:alphaModFix/>
          </a:blip>
          <a:stretch>
            <a:fillRect/>
          </a:stretch>
        </p:blipFill>
        <p:spPr>
          <a:xfrm>
            <a:off x="8403800" y="3322700"/>
            <a:ext cx="963250" cy="405775"/>
          </a:xfrm>
          <a:prstGeom prst="rect">
            <a:avLst/>
          </a:prstGeom>
          <a:noFill/>
          <a:ln>
            <a:noFill/>
          </a:ln>
        </p:spPr>
      </p:pic>
      <p:sp>
        <p:nvSpPr>
          <p:cNvPr id="276" name="Google Shape;276;p26"/>
          <p:cNvSpPr/>
          <p:nvPr/>
        </p:nvSpPr>
        <p:spPr>
          <a:xfrm>
            <a:off x="8371364" y="4426869"/>
            <a:ext cx="1028100" cy="295500"/>
          </a:xfrm>
          <a:prstGeom prst="roundRect">
            <a:avLst>
              <a:gd fmla="val 16667" name="adj"/>
            </a:avLst>
          </a:prstGeom>
          <a:solidFill>
            <a:srgbClr val="EFBC1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US">
                <a:solidFill>
                  <a:srgbClr val="022565"/>
                </a:solidFill>
                <a:latin typeface="Calibri"/>
                <a:ea typeface="Calibri"/>
                <a:cs typeface="Calibri"/>
                <a:sym typeface="Calibri"/>
              </a:rPr>
              <a:t>RETURN</a:t>
            </a:r>
            <a:endParaRPr b="1">
              <a:solidFill>
                <a:srgbClr val="022565"/>
              </a:solidFill>
              <a:latin typeface="Calibri"/>
              <a:ea typeface="Calibri"/>
              <a:cs typeface="Calibri"/>
              <a:sym typeface="Calibri"/>
            </a:endParaRPr>
          </a:p>
        </p:txBody>
      </p:sp>
      <p:sp>
        <p:nvSpPr>
          <p:cNvPr id="277" name="Google Shape;277;p26"/>
          <p:cNvSpPr/>
          <p:nvPr/>
        </p:nvSpPr>
        <p:spPr>
          <a:xfrm rot="-8121646">
            <a:off x="9116556" y="4649970"/>
            <a:ext cx="370602" cy="310563"/>
          </a:xfrm>
          <a:prstGeom prst="rightArrow">
            <a:avLst>
              <a:gd fmla="val 25079" name="adj1"/>
              <a:gd fmla="val 50000" name="adj2"/>
            </a:avLst>
          </a:prstGeom>
          <a:solidFill>
            <a:srgbClr val="022565"/>
          </a:solidFill>
          <a:ln cap="flat" cmpd="sng" w="9525">
            <a:solidFill>
              <a:srgbClr val="022565"/>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77"/>
                                        </p:tgtEl>
                                        <p:attrNameLst>
                                          <p:attrName>style.visibility</p:attrName>
                                        </p:attrNameLst>
                                      </p:cBhvr>
                                      <p:to>
                                        <p:strVal val="visible"/>
                                      </p:to>
                                    </p:set>
                                    <p:anim calcmode="lin" valueType="num">
                                      <p:cBhvr additive="base">
                                        <p:cTn dur="1000"/>
                                        <p:tgtEl>
                                          <p:spTgt spid="27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27"/>
          <p:cNvSpPr/>
          <p:nvPr/>
        </p:nvSpPr>
        <p:spPr>
          <a:xfrm>
            <a:off x="0" y="0"/>
            <a:ext cx="12192000" cy="15648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pic>
        <p:nvPicPr>
          <p:cNvPr id="283" name="Google Shape;283;p27"/>
          <p:cNvPicPr preferRelativeResize="0"/>
          <p:nvPr/>
        </p:nvPicPr>
        <p:blipFill rotWithShape="1">
          <a:blip r:embed="rId3">
            <a:alphaModFix/>
          </a:blip>
          <a:srcRect b="0" l="0" r="0" t="0"/>
          <a:stretch/>
        </p:blipFill>
        <p:spPr>
          <a:xfrm>
            <a:off x="9815000" y="47925"/>
            <a:ext cx="2077650" cy="1468949"/>
          </a:xfrm>
          <a:prstGeom prst="rect">
            <a:avLst/>
          </a:prstGeom>
          <a:noFill/>
          <a:ln>
            <a:noFill/>
          </a:ln>
        </p:spPr>
      </p:pic>
      <p:pic>
        <p:nvPicPr>
          <p:cNvPr id="284" name="Google Shape;284;p27"/>
          <p:cNvPicPr preferRelativeResize="0"/>
          <p:nvPr/>
        </p:nvPicPr>
        <p:blipFill rotWithShape="1">
          <a:blip r:embed="rId4">
            <a:alphaModFix/>
          </a:blip>
          <a:srcRect b="0" l="0" r="0" t="0"/>
          <a:stretch/>
        </p:blipFill>
        <p:spPr>
          <a:xfrm>
            <a:off x="7540300" y="447910"/>
            <a:ext cx="1993748" cy="669000"/>
          </a:xfrm>
          <a:prstGeom prst="rect">
            <a:avLst/>
          </a:prstGeom>
          <a:noFill/>
          <a:ln>
            <a:noFill/>
          </a:ln>
        </p:spPr>
      </p:pic>
      <p:sp>
        <p:nvSpPr>
          <p:cNvPr id="285" name="Google Shape;285;p27"/>
          <p:cNvSpPr/>
          <p:nvPr/>
        </p:nvSpPr>
        <p:spPr>
          <a:xfrm>
            <a:off x="0" y="1564800"/>
            <a:ext cx="12192000" cy="109500"/>
          </a:xfrm>
          <a:prstGeom prst="rect">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FBC15"/>
              </a:solidFill>
              <a:latin typeface="Calibri"/>
              <a:ea typeface="Calibri"/>
              <a:cs typeface="Calibri"/>
              <a:sym typeface="Calibri"/>
            </a:endParaRPr>
          </a:p>
        </p:txBody>
      </p:sp>
      <p:sp>
        <p:nvSpPr>
          <p:cNvPr id="286" name="Google Shape;286;p27"/>
          <p:cNvSpPr txBox="1"/>
          <p:nvPr>
            <p:ph type="title"/>
          </p:nvPr>
        </p:nvSpPr>
        <p:spPr>
          <a:xfrm>
            <a:off x="399901" y="486888"/>
            <a:ext cx="11392200" cy="591000"/>
          </a:xfrm>
          <a:prstGeom prst="rect">
            <a:avLst/>
          </a:prstGeom>
          <a:noFill/>
          <a:ln>
            <a:noFill/>
          </a:ln>
        </p:spPr>
        <p:txBody>
          <a:bodyPr anchorCtr="0" anchor="ctr"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b="1" lang="en-US" sz="3600">
                <a:solidFill>
                  <a:schemeClr val="lt1"/>
                </a:solidFill>
              </a:rPr>
              <a:t>TENDINȚE ÎN E-COMERȚ</a:t>
            </a:r>
            <a:endParaRPr b="1" sz="3600">
              <a:solidFill>
                <a:schemeClr val="lt1"/>
              </a:solidFill>
            </a:endParaRPr>
          </a:p>
        </p:txBody>
      </p:sp>
      <p:grpSp>
        <p:nvGrpSpPr>
          <p:cNvPr id="287" name="Google Shape;287;p27"/>
          <p:cNvGrpSpPr/>
          <p:nvPr/>
        </p:nvGrpSpPr>
        <p:grpSpPr>
          <a:xfrm>
            <a:off x="1736637" y="2671258"/>
            <a:ext cx="2406623" cy="2374699"/>
            <a:chOff x="644203" y="3718814"/>
            <a:chExt cx="1498800" cy="1498800"/>
          </a:xfrm>
        </p:grpSpPr>
        <p:sp>
          <p:nvSpPr>
            <p:cNvPr id="288" name="Google Shape;288;p27"/>
            <p:cNvSpPr/>
            <p:nvPr/>
          </p:nvSpPr>
          <p:spPr>
            <a:xfrm>
              <a:off x="644203" y="3718814"/>
              <a:ext cx="1498800" cy="1498800"/>
            </a:xfrm>
            <a:prstGeom prst="ellipse">
              <a:avLst/>
            </a:prstGeom>
            <a:solidFill>
              <a:srgbClr val="022565"/>
            </a:solidFill>
            <a:ln>
              <a:noFill/>
            </a:ln>
            <a:effectLst>
              <a:outerShdw blurRad="228600" rotWithShape="0" algn="tl" dir="5400000" dist="50800">
                <a:srgbClr val="000000">
                  <a:alpha val="549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9" name="Google Shape;289;p27"/>
            <p:cNvSpPr txBox="1"/>
            <p:nvPr/>
          </p:nvSpPr>
          <p:spPr>
            <a:xfrm>
              <a:off x="856976" y="3995875"/>
              <a:ext cx="1073400" cy="9447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lang="en-US" sz="2200">
                  <a:solidFill>
                    <a:srgbClr val="FFFFFF"/>
                  </a:solidFill>
                  <a:latin typeface="Calibri"/>
                  <a:ea typeface="Calibri"/>
                  <a:cs typeface="Calibri"/>
                  <a:sym typeface="Calibri"/>
                </a:rPr>
                <a:t>Creșterea satisfacției clienților</a:t>
              </a:r>
              <a:endParaRPr sz="2200">
                <a:solidFill>
                  <a:srgbClr val="FFFFFF"/>
                </a:solidFill>
                <a:latin typeface="Calibri"/>
                <a:ea typeface="Calibri"/>
                <a:cs typeface="Calibri"/>
                <a:sym typeface="Calibri"/>
              </a:endParaRPr>
            </a:p>
          </p:txBody>
        </p:sp>
      </p:grpSp>
      <p:grpSp>
        <p:nvGrpSpPr>
          <p:cNvPr id="290" name="Google Shape;290;p27"/>
          <p:cNvGrpSpPr/>
          <p:nvPr/>
        </p:nvGrpSpPr>
        <p:grpSpPr>
          <a:xfrm>
            <a:off x="4892693" y="2671258"/>
            <a:ext cx="2406623" cy="2374699"/>
            <a:chOff x="644203" y="3718814"/>
            <a:chExt cx="1498800" cy="1498800"/>
          </a:xfrm>
        </p:grpSpPr>
        <p:sp>
          <p:nvSpPr>
            <p:cNvPr id="291" name="Google Shape;291;p27"/>
            <p:cNvSpPr/>
            <p:nvPr/>
          </p:nvSpPr>
          <p:spPr>
            <a:xfrm>
              <a:off x="644203" y="3718814"/>
              <a:ext cx="1498800" cy="1498800"/>
            </a:xfrm>
            <a:prstGeom prst="ellipse">
              <a:avLst/>
            </a:prstGeom>
            <a:solidFill>
              <a:srgbClr val="022565"/>
            </a:solidFill>
            <a:ln>
              <a:noFill/>
            </a:ln>
            <a:effectLst>
              <a:outerShdw blurRad="228600" rotWithShape="0" algn="tl" dir="5400000" dist="50800">
                <a:srgbClr val="000000">
                  <a:alpha val="549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2" name="Google Shape;292;p27"/>
            <p:cNvSpPr txBox="1"/>
            <p:nvPr/>
          </p:nvSpPr>
          <p:spPr>
            <a:xfrm>
              <a:off x="808147" y="3995861"/>
              <a:ext cx="1170900" cy="9447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lang="en-US" sz="2200">
                  <a:solidFill>
                    <a:schemeClr val="lt1"/>
                  </a:solidFill>
                  <a:latin typeface="Calibri"/>
                  <a:ea typeface="Calibri"/>
                  <a:cs typeface="Calibri"/>
                  <a:sym typeface="Calibri"/>
                </a:rPr>
                <a:t>Flexibilitate și confort</a:t>
              </a:r>
              <a:endParaRPr sz="2200">
                <a:solidFill>
                  <a:schemeClr val="lt1"/>
                </a:solidFill>
                <a:latin typeface="Calibri"/>
                <a:ea typeface="Calibri"/>
                <a:cs typeface="Calibri"/>
                <a:sym typeface="Calibri"/>
              </a:endParaRPr>
            </a:p>
          </p:txBody>
        </p:sp>
      </p:grpSp>
      <p:grpSp>
        <p:nvGrpSpPr>
          <p:cNvPr id="293" name="Google Shape;293;p27"/>
          <p:cNvGrpSpPr/>
          <p:nvPr/>
        </p:nvGrpSpPr>
        <p:grpSpPr>
          <a:xfrm>
            <a:off x="8048749" y="2671258"/>
            <a:ext cx="2406623" cy="2374699"/>
            <a:chOff x="644203" y="3718814"/>
            <a:chExt cx="1498800" cy="1498800"/>
          </a:xfrm>
        </p:grpSpPr>
        <p:sp>
          <p:nvSpPr>
            <p:cNvPr id="294" name="Google Shape;294;p27"/>
            <p:cNvSpPr/>
            <p:nvPr/>
          </p:nvSpPr>
          <p:spPr>
            <a:xfrm>
              <a:off x="644203" y="3718814"/>
              <a:ext cx="1498800" cy="1498800"/>
            </a:xfrm>
            <a:prstGeom prst="ellipse">
              <a:avLst/>
            </a:prstGeom>
            <a:solidFill>
              <a:srgbClr val="022565"/>
            </a:solidFill>
            <a:ln>
              <a:noFill/>
            </a:ln>
            <a:effectLst>
              <a:outerShdw blurRad="228600" rotWithShape="0" algn="tl" dir="5400000" dist="50800">
                <a:srgbClr val="000000">
                  <a:alpha val="549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5" name="Google Shape;295;p27"/>
            <p:cNvSpPr txBox="1"/>
            <p:nvPr/>
          </p:nvSpPr>
          <p:spPr>
            <a:xfrm>
              <a:off x="856976" y="3995875"/>
              <a:ext cx="1073400" cy="9447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lang="en-US" sz="2200">
                  <a:solidFill>
                    <a:schemeClr val="lt1"/>
                  </a:solidFill>
                  <a:latin typeface="Calibri"/>
                  <a:ea typeface="Calibri"/>
                  <a:cs typeface="Calibri"/>
                  <a:sym typeface="Calibri"/>
                </a:rPr>
                <a:t>Coerența brandului</a:t>
              </a:r>
              <a:endParaRPr sz="2200">
                <a:solidFill>
                  <a:schemeClr val="lt1"/>
                </a:solidFill>
                <a:latin typeface="Calibri"/>
                <a:ea typeface="Calibri"/>
                <a:cs typeface="Calibri"/>
                <a:sym typeface="Calibri"/>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28"/>
          <p:cNvSpPr/>
          <p:nvPr/>
        </p:nvSpPr>
        <p:spPr>
          <a:xfrm>
            <a:off x="0" y="109500"/>
            <a:ext cx="12192000" cy="67485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pic>
        <p:nvPicPr>
          <p:cNvPr id="301" name="Google Shape;301;p28"/>
          <p:cNvPicPr preferRelativeResize="0"/>
          <p:nvPr/>
        </p:nvPicPr>
        <p:blipFill rotWithShape="1">
          <a:blip r:embed="rId3">
            <a:alphaModFix/>
          </a:blip>
          <a:srcRect b="0" l="0" r="0" t="0"/>
          <a:stretch/>
        </p:blipFill>
        <p:spPr>
          <a:xfrm>
            <a:off x="9815000" y="47925"/>
            <a:ext cx="2077650" cy="1468949"/>
          </a:xfrm>
          <a:prstGeom prst="rect">
            <a:avLst/>
          </a:prstGeom>
          <a:noFill/>
          <a:ln>
            <a:noFill/>
          </a:ln>
        </p:spPr>
      </p:pic>
      <p:pic>
        <p:nvPicPr>
          <p:cNvPr id="302" name="Google Shape;302;p28"/>
          <p:cNvPicPr preferRelativeResize="0"/>
          <p:nvPr/>
        </p:nvPicPr>
        <p:blipFill rotWithShape="1">
          <a:blip r:embed="rId4">
            <a:alphaModFix/>
          </a:blip>
          <a:srcRect b="0" l="0" r="0" t="0"/>
          <a:stretch/>
        </p:blipFill>
        <p:spPr>
          <a:xfrm>
            <a:off x="7540300" y="447910"/>
            <a:ext cx="1993748" cy="669000"/>
          </a:xfrm>
          <a:prstGeom prst="rect">
            <a:avLst/>
          </a:prstGeom>
          <a:noFill/>
          <a:ln>
            <a:noFill/>
          </a:ln>
        </p:spPr>
      </p:pic>
      <p:sp>
        <p:nvSpPr>
          <p:cNvPr id="303" name="Google Shape;303;p28"/>
          <p:cNvSpPr/>
          <p:nvPr/>
        </p:nvSpPr>
        <p:spPr>
          <a:xfrm>
            <a:off x="0" y="0"/>
            <a:ext cx="12192000" cy="109500"/>
          </a:xfrm>
          <a:prstGeom prst="rect">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FBC15"/>
              </a:solidFill>
              <a:latin typeface="Calibri"/>
              <a:ea typeface="Calibri"/>
              <a:cs typeface="Calibri"/>
              <a:sym typeface="Calibri"/>
            </a:endParaRPr>
          </a:p>
        </p:txBody>
      </p:sp>
      <p:sp>
        <p:nvSpPr>
          <p:cNvPr id="304" name="Google Shape;304;p28"/>
          <p:cNvSpPr txBox="1"/>
          <p:nvPr/>
        </p:nvSpPr>
        <p:spPr>
          <a:xfrm>
            <a:off x="2520450" y="3105750"/>
            <a:ext cx="71511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lang="en-US" sz="3600">
                <a:solidFill>
                  <a:srgbClr val="F5F7F9"/>
                </a:solidFill>
                <a:latin typeface="Calibri"/>
                <a:ea typeface="Calibri"/>
                <a:cs typeface="Calibri"/>
                <a:sym typeface="Calibri"/>
              </a:rPr>
              <a:t>COMERȚUL MOBIL</a:t>
            </a:r>
            <a:endParaRPr b="1" sz="3600">
              <a:solidFill>
                <a:srgbClr val="F5F7F9"/>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29"/>
          <p:cNvSpPr/>
          <p:nvPr/>
        </p:nvSpPr>
        <p:spPr>
          <a:xfrm>
            <a:off x="0" y="0"/>
            <a:ext cx="12192000" cy="15648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pic>
        <p:nvPicPr>
          <p:cNvPr id="310" name="Google Shape;310;p29"/>
          <p:cNvPicPr preferRelativeResize="0"/>
          <p:nvPr/>
        </p:nvPicPr>
        <p:blipFill rotWithShape="1">
          <a:blip r:embed="rId3">
            <a:alphaModFix/>
          </a:blip>
          <a:srcRect b="0" l="0" r="0" t="0"/>
          <a:stretch/>
        </p:blipFill>
        <p:spPr>
          <a:xfrm>
            <a:off x="9815000" y="47925"/>
            <a:ext cx="2077650" cy="1468949"/>
          </a:xfrm>
          <a:prstGeom prst="rect">
            <a:avLst/>
          </a:prstGeom>
          <a:noFill/>
          <a:ln>
            <a:noFill/>
          </a:ln>
        </p:spPr>
      </p:pic>
      <p:pic>
        <p:nvPicPr>
          <p:cNvPr id="311" name="Google Shape;311;p29"/>
          <p:cNvPicPr preferRelativeResize="0"/>
          <p:nvPr/>
        </p:nvPicPr>
        <p:blipFill rotWithShape="1">
          <a:blip r:embed="rId4">
            <a:alphaModFix/>
          </a:blip>
          <a:srcRect b="0" l="0" r="0" t="0"/>
          <a:stretch/>
        </p:blipFill>
        <p:spPr>
          <a:xfrm>
            <a:off x="7540300" y="447910"/>
            <a:ext cx="1993748" cy="669000"/>
          </a:xfrm>
          <a:prstGeom prst="rect">
            <a:avLst/>
          </a:prstGeom>
          <a:noFill/>
          <a:ln>
            <a:noFill/>
          </a:ln>
        </p:spPr>
      </p:pic>
      <p:sp>
        <p:nvSpPr>
          <p:cNvPr id="312" name="Google Shape;312;p29"/>
          <p:cNvSpPr/>
          <p:nvPr/>
        </p:nvSpPr>
        <p:spPr>
          <a:xfrm>
            <a:off x="0" y="1564800"/>
            <a:ext cx="12192000" cy="109500"/>
          </a:xfrm>
          <a:prstGeom prst="rect">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FBC15"/>
              </a:solidFill>
              <a:latin typeface="Calibri"/>
              <a:ea typeface="Calibri"/>
              <a:cs typeface="Calibri"/>
              <a:sym typeface="Calibri"/>
            </a:endParaRPr>
          </a:p>
        </p:txBody>
      </p:sp>
      <p:sp>
        <p:nvSpPr>
          <p:cNvPr id="313" name="Google Shape;313;p29"/>
          <p:cNvSpPr txBox="1"/>
          <p:nvPr>
            <p:ph type="title"/>
          </p:nvPr>
        </p:nvSpPr>
        <p:spPr>
          <a:xfrm>
            <a:off x="399901" y="486888"/>
            <a:ext cx="11392200" cy="591000"/>
          </a:xfrm>
          <a:prstGeom prst="rect">
            <a:avLst/>
          </a:prstGeom>
          <a:noFill/>
          <a:ln>
            <a:noFill/>
          </a:ln>
        </p:spPr>
        <p:txBody>
          <a:bodyPr anchorCtr="0" anchor="ctr"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b="1" lang="en-US" sz="3600">
                <a:solidFill>
                  <a:schemeClr val="lt1"/>
                </a:solidFill>
              </a:rPr>
              <a:t>TENDINȚE ÎN E-COMERȚ</a:t>
            </a:r>
            <a:endParaRPr b="1" sz="3600">
              <a:solidFill>
                <a:schemeClr val="lt1"/>
              </a:solidFill>
            </a:endParaRPr>
          </a:p>
        </p:txBody>
      </p:sp>
      <p:sp>
        <p:nvSpPr>
          <p:cNvPr id="314" name="Google Shape;314;p29"/>
          <p:cNvSpPr txBox="1"/>
          <p:nvPr/>
        </p:nvSpPr>
        <p:spPr>
          <a:xfrm>
            <a:off x="1375925" y="2679350"/>
            <a:ext cx="4812000" cy="2129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b="1" lang="en-US" sz="2600">
                <a:solidFill>
                  <a:srgbClr val="EFBC15"/>
                </a:solidFill>
                <a:latin typeface="Calibri"/>
                <a:ea typeface="Calibri"/>
                <a:cs typeface="Calibri"/>
                <a:sym typeface="Calibri"/>
              </a:rPr>
              <a:t>Navigare intuitivă și categorii personalizate</a:t>
            </a:r>
            <a:endParaRPr b="1" sz="2600">
              <a:solidFill>
                <a:srgbClr val="EFBC15"/>
              </a:solidFill>
              <a:latin typeface="Calibri"/>
              <a:ea typeface="Calibri"/>
              <a:cs typeface="Calibri"/>
              <a:sym typeface="Calibri"/>
            </a:endParaRPr>
          </a:p>
          <a:p>
            <a:pPr indent="0" lvl="0" marL="0" marR="0" rtl="0" algn="l">
              <a:lnSpc>
                <a:spcPct val="100000"/>
              </a:lnSpc>
              <a:spcBef>
                <a:spcPts val="1000"/>
              </a:spcBef>
              <a:spcAft>
                <a:spcPts val="0"/>
              </a:spcAft>
              <a:buClr>
                <a:srgbClr val="000000"/>
              </a:buClr>
              <a:buSzPts val="2600"/>
              <a:buFont typeface="Arial"/>
              <a:buNone/>
            </a:pPr>
            <a:r>
              <a:rPr lang="en-US" sz="2400">
                <a:solidFill>
                  <a:srgbClr val="022565"/>
                </a:solidFill>
                <a:latin typeface="Calibri"/>
                <a:ea typeface="Calibri"/>
                <a:cs typeface="Calibri"/>
                <a:sym typeface="Calibri"/>
              </a:rPr>
              <a:t>Aplicațiile M-comerț sunt organizate pentru a permite acces rapid la categoriile preferate ale utilizatorilor.</a:t>
            </a:r>
            <a:endParaRPr sz="2400">
              <a:solidFill>
                <a:srgbClr val="022565"/>
              </a:solidFill>
              <a:latin typeface="Calibri"/>
              <a:ea typeface="Calibri"/>
              <a:cs typeface="Calibri"/>
              <a:sym typeface="Calibri"/>
            </a:endParaRPr>
          </a:p>
        </p:txBody>
      </p:sp>
      <p:pic>
        <p:nvPicPr>
          <p:cNvPr id="315" name="Google Shape;315;p29"/>
          <p:cNvPicPr preferRelativeResize="0"/>
          <p:nvPr/>
        </p:nvPicPr>
        <p:blipFill rotWithShape="1">
          <a:blip r:embed="rId5">
            <a:alphaModFix/>
          </a:blip>
          <a:srcRect b="2624" l="0" r="0" t="5624"/>
          <a:stretch/>
        </p:blipFill>
        <p:spPr>
          <a:xfrm>
            <a:off x="8090788" y="2602525"/>
            <a:ext cx="1589300" cy="3160800"/>
          </a:xfrm>
          <a:prstGeom prst="rect">
            <a:avLst/>
          </a:prstGeom>
          <a:noFill/>
          <a:ln>
            <a:noFill/>
          </a:ln>
        </p:spPr>
      </p:pic>
      <p:pic>
        <p:nvPicPr>
          <p:cNvPr id="316" name="Google Shape;316;p29"/>
          <p:cNvPicPr preferRelativeResize="0"/>
          <p:nvPr/>
        </p:nvPicPr>
        <p:blipFill>
          <a:blip r:embed="rId6">
            <a:alphaModFix/>
          </a:blip>
          <a:stretch>
            <a:fillRect/>
          </a:stretch>
        </p:blipFill>
        <p:spPr>
          <a:xfrm>
            <a:off x="6910726" y="2261225"/>
            <a:ext cx="3949450" cy="36694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30"/>
          <p:cNvSpPr/>
          <p:nvPr/>
        </p:nvSpPr>
        <p:spPr>
          <a:xfrm>
            <a:off x="0" y="0"/>
            <a:ext cx="12192000" cy="15648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pic>
        <p:nvPicPr>
          <p:cNvPr id="322" name="Google Shape;322;p30"/>
          <p:cNvPicPr preferRelativeResize="0"/>
          <p:nvPr/>
        </p:nvPicPr>
        <p:blipFill rotWithShape="1">
          <a:blip r:embed="rId3">
            <a:alphaModFix/>
          </a:blip>
          <a:srcRect b="0" l="0" r="0" t="0"/>
          <a:stretch/>
        </p:blipFill>
        <p:spPr>
          <a:xfrm>
            <a:off x="9815000" y="47925"/>
            <a:ext cx="2077650" cy="1468949"/>
          </a:xfrm>
          <a:prstGeom prst="rect">
            <a:avLst/>
          </a:prstGeom>
          <a:noFill/>
          <a:ln>
            <a:noFill/>
          </a:ln>
        </p:spPr>
      </p:pic>
      <p:pic>
        <p:nvPicPr>
          <p:cNvPr id="323" name="Google Shape;323;p30"/>
          <p:cNvPicPr preferRelativeResize="0"/>
          <p:nvPr/>
        </p:nvPicPr>
        <p:blipFill rotWithShape="1">
          <a:blip r:embed="rId4">
            <a:alphaModFix/>
          </a:blip>
          <a:srcRect b="0" l="0" r="0" t="0"/>
          <a:stretch/>
        </p:blipFill>
        <p:spPr>
          <a:xfrm>
            <a:off x="7540300" y="447910"/>
            <a:ext cx="1993748" cy="669000"/>
          </a:xfrm>
          <a:prstGeom prst="rect">
            <a:avLst/>
          </a:prstGeom>
          <a:noFill/>
          <a:ln>
            <a:noFill/>
          </a:ln>
        </p:spPr>
      </p:pic>
      <p:sp>
        <p:nvSpPr>
          <p:cNvPr id="324" name="Google Shape;324;p30"/>
          <p:cNvSpPr/>
          <p:nvPr/>
        </p:nvSpPr>
        <p:spPr>
          <a:xfrm>
            <a:off x="0" y="1564800"/>
            <a:ext cx="12192000" cy="109500"/>
          </a:xfrm>
          <a:prstGeom prst="rect">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FBC15"/>
              </a:solidFill>
              <a:latin typeface="Calibri"/>
              <a:ea typeface="Calibri"/>
              <a:cs typeface="Calibri"/>
              <a:sym typeface="Calibri"/>
            </a:endParaRPr>
          </a:p>
        </p:txBody>
      </p:sp>
      <p:sp>
        <p:nvSpPr>
          <p:cNvPr id="325" name="Google Shape;325;p30"/>
          <p:cNvSpPr txBox="1"/>
          <p:nvPr>
            <p:ph type="title"/>
          </p:nvPr>
        </p:nvSpPr>
        <p:spPr>
          <a:xfrm>
            <a:off x="399901" y="486888"/>
            <a:ext cx="11392200" cy="591000"/>
          </a:xfrm>
          <a:prstGeom prst="rect">
            <a:avLst/>
          </a:prstGeom>
          <a:noFill/>
          <a:ln>
            <a:noFill/>
          </a:ln>
        </p:spPr>
        <p:txBody>
          <a:bodyPr anchorCtr="0" anchor="ctr"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b="1" lang="en-US" sz="3600">
                <a:solidFill>
                  <a:schemeClr val="lt1"/>
                </a:solidFill>
              </a:rPr>
              <a:t>TENDINȚE ÎN E-COMERȚ</a:t>
            </a:r>
            <a:endParaRPr b="1" sz="3600">
              <a:solidFill>
                <a:schemeClr val="lt1"/>
              </a:solidFill>
            </a:endParaRPr>
          </a:p>
        </p:txBody>
      </p:sp>
      <p:sp>
        <p:nvSpPr>
          <p:cNvPr id="326" name="Google Shape;326;p30"/>
          <p:cNvSpPr txBox="1"/>
          <p:nvPr/>
        </p:nvSpPr>
        <p:spPr>
          <a:xfrm>
            <a:off x="5739700" y="2762000"/>
            <a:ext cx="4812000" cy="246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b="1" lang="en-US" sz="2600">
                <a:solidFill>
                  <a:srgbClr val="EFBC15"/>
                </a:solidFill>
                <a:latin typeface="Calibri"/>
                <a:ea typeface="Calibri"/>
                <a:cs typeface="Calibri"/>
                <a:sym typeface="Calibri"/>
              </a:rPr>
              <a:t>Notificări push personalizate</a:t>
            </a:r>
            <a:endParaRPr b="1" sz="2600">
              <a:solidFill>
                <a:srgbClr val="EFBC15"/>
              </a:solidFill>
              <a:latin typeface="Calibri"/>
              <a:ea typeface="Calibri"/>
              <a:cs typeface="Calibri"/>
              <a:sym typeface="Calibri"/>
            </a:endParaRPr>
          </a:p>
          <a:p>
            <a:pPr indent="0" lvl="0" marL="0" marR="0" rtl="0" algn="l">
              <a:lnSpc>
                <a:spcPct val="100000"/>
              </a:lnSpc>
              <a:spcBef>
                <a:spcPts val="1000"/>
              </a:spcBef>
              <a:spcAft>
                <a:spcPts val="0"/>
              </a:spcAft>
              <a:buClr>
                <a:srgbClr val="000000"/>
              </a:buClr>
              <a:buSzPts val="2600"/>
              <a:buFont typeface="Arial"/>
              <a:buNone/>
            </a:pPr>
            <a:r>
              <a:rPr lang="en-US" sz="2400">
                <a:solidFill>
                  <a:srgbClr val="022565"/>
                </a:solidFill>
                <a:latin typeface="Calibri"/>
                <a:ea typeface="Calibri"/>
                <a:cs typeface="Calibri"/>
                <a:sym typeface="Calibri"/>
              </a:rPr>
              <a:t>Companiile trimit notificări personalizate direct pe telefonul utilizatorilor, alertându-i în legătură cu promoții, produse noi sau reduceri.</a:t>
            </a:r>
            <a:endParaRPr sz="2400">
              <a:solidFill>
                <a:srgbClr val="022565"/>
              </a:solidFill>
              <a:latin typeface="Calibri"/>
              <a:ea typeface="Calibri"/>
              <a:cs typeface="Calibri"/>
              <a:sym typeface="Calibri"/>
            </a:endParaRPr>
          </a:p>
        </p:txBody>
      </p:sp>
      <p:grpSp>
        <p:nvGrpSpPr>
          <p:cNvPr id="327" name="Google Shape;327;p30"/>
          <p:cNvGrpSpPr/>
          <p:nvPr/>
        </p:nvGrpSpPr>
        <p:grpSpPr>
          <a:xfrm>
            <a:off x="1162375" y="1835575"/>
            <a:ext cx="4215125" cy="4494675"/>
            <a:chOff x="1162375" y="1835575"/>
            <a:chExt cx="4215125" cy="4494675"/>
          </a:xfrm>
        </p:grpSpPr>
        <p:pic>
          <p:nvPicPr>
            <p:cNvPr id="328" name="Google Shape;328;p30"/>
            <p:cNvPicPr preferRelativeResize="0"/>
            <p:nvPr/>
          </p:nvPicPr>
          <p:blipFill rotWithShape="1">
            <a:blip r:embed="rId5">
              <a:alphaModFix/>
            </a:blip>
            <a:srcRect b="4136" l="35584" r="36405" t="2492"/>
            <a:stretch/>
          </p:blipFill>
          <p:spPr>
            <a:xfrm>
              <a:off x="2115225" y="1835575"/>
              <a:ext cx="2247349" cy="4494674"/>
            </a:xfrm>
            <a:prstGeom prst="rect">
              <a:avLst/>
            </a:prstGeom>
            <a:noFill/>
            <a:ln>
              <a:noFill/>
            </a:ln>
          </p:spPr>
        </p:pic>
        <p:pic>
          <p:nvPicPr>
            <p:cNvPr id="329" name="Google Shape;329;p30"/>
            <p:cNvPicPr preferRelativeResize="0"/>
            <p:nvPr/>
          </p:nvPicPr>
          <p:blipFill>
            <a:blip r:embed="rId6">
              <a:alphaModFix/>
            </a:blip>
            <a:stretch>
              <a:fillRect/>
            </a:stretch>
          </p:blipFill>
          <p:spPr>
            <a:xfrm>
              <a:off x="1162375" y="1937075"/>
              <a:ext cx="4215125" cy="4393175"/>
            </a:xfrm>
            <a:prstGeom prst="rect">
              <a:avLst/>
            </a:prstGeom>
            <a:noFill/>
            <a:ln>
              <a:noFill/>
            </a:ln>
          </p:spPr>
        </p:pic>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31"/>
          <p:cNvSpPr/>
          <p:nvPr/>
        </p:nvSpPr>
        <p:spPr>
          <a:xfrm>
            <a:off x="0" y="0"/>
            <a:ext cx="12192000" cy="15648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pic>
        <p:nvPicPr>
          <p:cNvPr id="335" name="Google Shape;335;p31"/>
          <p:cNvPicPr preferRelativeResize="0"/>
          <p:nvPr/>
        </p:nvPicPr>
        <p:blipFill rotWithShape="1">
          <a:blip r:embed="rId3">
            <a:alphaModFix/>
          </a:blip>
          <a:srcRect b="0" l="0" r="0" t="0"/>
          <a:stretch/>
        </p:blipFill>
        <p:spPr>
          <a:xfrm>
            <a:off x="9815000" y="47925"/>
            <a:ext cx="2077650" cy="1468949"/>
          </a:xfrm>
          <a:prstGeom prst="rect">
            <a:avLst/>
          </a:prstGeom>
          <a:noFill/>
          <a:ln>
            <a:noFill/>
          </a:ln>
        </p:spPr>
      </p:pic>
      <p:pic>
        <p:nvPicPr>
          <p:cNvPr id="336" name="Google Shape;336;p31"/>
          <p:cNvPicPr preferRelativeResize="0"/>
          <p:nvPr/>
        </p:nvPicPr>
        <p:blipFill rotWithShape="1">
          <a:blip r:embed="rId4">
            <a:alphaModFix/>
          </a:blip>
          <a:srcRect b="0" l="0" r="0" t="0"/>
          <a:stretch/>
        </p:blipFill>
        <p:spPr>
          <a:xfrm>
            <a:off x="7540300" y="447910"/>
            <a:ext cx="1993748" cy="669000"/>
          </a:xfrm>
          <a:prstGeom prst="rect">
            <a:avLst/>
          </a:prstGeom>
          <a:noFill/>
          <a:ln>
            <a:noFill/>
          </a:ln>
        </p:spPr>
      </p:pic>
      <p:sp>
        <p:nvSpPr>
          <p:cNvPr id="337" name="Google Shape;337;p31"/>
          <p:cNvSpPr/>
          <p:nvPr/>
        </p:nvSpPr>
        <p:spPr>
          <a:xfrm>
            <a:off x="0" y="1564800"/>
            <a:ext cx="12192000" cy="109500"/>
          </a:xfrm>
          <a:prstGeom prst="rect">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FBC15"/>
              </a:solidFill>
              <a:latin typeface="Calibri"/>
              <a:ea typeface="Calibri"/>
              <a:cs typeface="Calibri"/>
              <a:sym typeface="Calibri"/>
            </a:endParaRPr>
          </a:p>
        </p:txBody>
      </p:sp>
      <p:sp>
        <p:nvSpPr>
          <p:cNvPr id="338" name="Google Shape;338;p31"/>
          <p:cNvSpPr txBox="1"/>
          <p:nvPr>
            <p:ph type="title"/>
          </p:nvPr>
        </p:nvSpPr>
        <p:spPr>
          <a:xfrm>
            <a:off x="399901" y="486888"/>
            <a:ext cx="11392200" cy="591000"/>
          </a:xfrm>
          <a:prstGeom prst="rect">
            <a:avLst/>
          </a:prstGeom>
          <a:noFill/>
          <a:ln>
            <a:noFill/>
          </a:ln>
        </p:spPr>
        <p:txBody>
          <a:bodyPr anchorCtr="0" anchor="ctr"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b="1" lang="en-US" sz="3600">
                <a:solidFill>
                  <a:schemeClr val="lt1"/>
                </a:solidFill>
              </a:rPr>
              <a:t>TENDINȚE ÎN E-COMERȚ</a:t>
            </a:r>
            <a:endParaRPr b="1" sz="3600">
              <a:solidFill>
                <a:schemeClr val="lt1"/>
              </a:solidFill>
            </a:endParaRPr>
          </a:p>
        </p:txBody>
      </p:sp>
      <p:sp>
        <p:nvSpPr>
          <p:cNvPr id="339" name="Google Shape;339;p31"/>
          <p:cNvSpPr txBox="1"/>
          <p:nvPr/>
        </p:nvSpPr>
        <p:spPr>
          <a:xfrm>
            <a:off x="1375925" y="2679350"/>
            <a:ext cx="4812000" cy="246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b="1" lang="en-US" sz="2600">
                <a:solidFill>
                  <a:srgbClr val="EFBC15"/>
                </a:solidFill>
                <a:latin typeface="Calibri"/>
                <a:ea typeface="Calibri"/>
                <a:cs typeface="Calibri"/>
                <a:sym typeface="Calibri"/>
              </a:rPr>
              <a:t>Opțiuni de plată mobile sigure</a:t>
            </a:r>
            <a:endParaRPr b="1" sz="2600">
              <a:solidFill>
                <a:srgbClr val="EFBC15"/>
              </a:solidFill>
              <a:latin typeface="Calibri"/>
              <a:ea typeface="Calibri"/>
              <a:cs typeface="Calibri"/>
              <a:sym typeface="Calibri"/>
            </a:endParaRPr>
          </a:p>
          <a:p>
            <a:pPr indent="0" lvl="0" marL="0" marR="0" rtl="0" algn="l">
              <a:lnSpc>
                <a:spcPct val="100000"/>
              </a:lnSpc>
              <a:spcBef>
                <a:spcPts val="1000"/>
              </a:spcBef>
              <a:spcAft>
                <a:spcPts val="0"/>
              </a:spcAft>
              <a:buClr>
                <a:srgbClr val="000000"/>
              </a:buClr>
              <a:buSzPts val="2600"/>
              <a:buFont typeface="Arial"/>
              <a:buNone/>
            </a:pPr>
            <a:r>
              <a:rPr lang="en-US" sz="2400">
                <a:solidFill>
                  <a:srgbClr val="022565"/>
                </a:solidFill>
                <a:latin typeface="Calibri"/>
                <a:ea typeface="Calibri"/>
                <a:cs typeface="Calibri"/>
                <a:sym typeface="Calibri"/>
              </a:rPr>
              <a:t>Aplicațiile mobile oferă diverse metode de plată adaptate preferințelor utilizatorilor, inclusiv portofele electronice și opțiuni de plată în rate.</a:t>
            </a:r>
            <a:endParaRPr sz="2400">
              <a:solidFill>
                <a:srgbClr val="022565"/>
              </a:solidFill>
              <a:latin typeface="Calibri"/>
              <a:ea typeface="Calibri"/>
              <a:cs typeface="Calibri"/>
              <a:sym typeface="Calibri"/>
            </a:endParaRPr>
          </a:p>
        </p:txBody>
      </p:sp>
      <p:pic>
        <p:nvPicPr>
          <p:cNvPr id="340" name="Google Shape;340;p31"/>
          <p:cNvPicPr preferRelativeResize="0"/>
          <p:nvPr/>
        </p:nvPicPr>
        <p:blipFill rotWithShape="1">
          <a:blip r:embed="rId5">
            <a:alphaModFix/>
          </a:blip>
          <a:srcRect b="10185" l="0" r="0" t="0"/>
          <a:stretch/>
        </p:blipFill>
        <p:spPr>
          <a:xfrm>
            <a:off x="6406925" y="2049275"/>
            <a:ext cx="4925325" cy="48087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4"/>
          <p:cNvSpPr/>
          <p:nvPr/>
        </p:nvSpPr>
        <p:spPr>
          <a:xfrm>
            <a:off x="0" y="0"/>
            <a:ext cx="5056500" cy="68580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sp>
        <p:nvSpPr>
          <p:cNvPr id="97" name="Google Shape;97;p14"/>
          <p:cNvSpPr txBox="1"/>
          <p:nvPr>
            <p:ph type="title"/>
          </p:nvPr>
        </p:nvSpPr>
        <p:spPr>
          <a:xfrm>
            <a:off x="799801" y="1535875"/>
            <a:ext cx="2821800" cy="591000"/>
          </a:xfrm>
          <a:prstGeom prst="rect">
            <a:avLst/>
          </a:prstGeom>
          <a:noFill/>
          <a:ln>
            <a:noFill/>
          </a:ln>
        </p:spPr>
        <p:txBody>
          <a:bodyPr anchorCtr="0" anchor="ctr" bIns="45700" lIns="91425" spcFirstLastPara="1" rIns="91425" wrap="square" tIns="45700">
            <a:spAutoFit/>
          </a:bodyPr>
          <a:lstStyle/>
          <a:p>
            <a:pPr indent="0" lvl="0" marL="0" rtl="0" algn="l">
              <a:lnSpc>
                <a:spcPct val="90000"/>
              </a:lnSpc>
              <a:spcBef>
                <a:spcPts val="0"/>
              </a:spcBef>
              <a:spcAft>
                <a:spcPts val="0"/>
              </a:spcAft>
              <a:buClr>
                <a:schemeClr val="dk1"/>
              </a:buClr>
              <a:buSzPts val="1100"/>
              <a:buFont typeface="Arial"/>
              <a:buNone/>
            </a:pPr>
            <a:r>
              <a:rPr b="1" lang="en-US" sz="3600">
                <a:solidFill>
                  <a:schemeClr val="lt1"/>
                </a:solidFill>
              </a:rPr>
              <a:t>CONȚINUT</a:t>
            </a:r>
            <a:endParaRPr b="1" sz="3600">
              <a:solidFill>
                <a:schemeClr val="lt1"/>
              </a:solidFill>
            </a:endParaRPr>
          </a:p>
        </p:txBody>
      </p:sp>
      <p:sp>
        <p:nvSpPr>
          <p:cNvPr id="98" name="Google Shape;98;p14"/>
          <p:cNvSpPr txBox="1"/>
          <p:nvPr/>
        </p:nvSpPr>
        <p:spPr>
          <a:xfrm>
            <a:off x="6292900" y="873925"/>
            <a:ext cx="5606700" cy="492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lang="en-US" sz="2600">
                <a:solidFill>
                  <a:srgbClr val="022565"/>
                </a:solidFill>
                <a:latin typeface="Calibri"/>
                <a:ea typeface="Calibri"/>
                <a:cs typeface="Calibri"/>
                <a:sym typeface="Calibri"/>
              </a:rPr>
              <a:t>INTELIGENȚA ARTIFICIALĂ</a:t>
            </a:r>
            <a:endParaRPr b="1" i="0" sz="2600" u="none" cap="none" strike="noStrike">
              <a:solidFill>
                <a:srgbClr val="022565"/>
              </a:solidFill>
              <a:latin typeface="Calibri"/>
              <a:ea typeface="Calibri"/>
              <a:cs typeface="Calibri"/>
              <a:sym typeface="Calibri"/>
            </a:endParaRPr>
          </a:p>
        </p:txBody>
      </p:sp>
      <p:pic>
        <p:nvPicPr>
          <p:cNvPr id="99" name="Google Shape;99;p14"/>
          <p:cNvPicPr preferRelativeResize="0"/>
          <p:nvPr/>
        </p:nvPicPr>
        <p:blipFill rotWithShape="1">
          <a:blip r:embed="rId3">
            <a:alphaModFix/>
          </a:blip>
          <a:srcRect b="0" l="0" r="0" t="0"/>
          <a:stretch/>
        </p:blipFill>
        <p:spPr>
          <a:xfrm>
            <a:off x="2677425" y="5389050"/>
            <a:ext cx="2077650" cy="1468949"/>
          </a:xfrm>
          <a:prstGeom prst="rect">
            <a:avLst/>
          </a:prstGeom>
          <a:noFill/>
          <a:ln>
            <a:noFill/>
          </a:ln>
        </p:spPr>
      </p:pic>
      <p:pic>
        <p:nvPicPr>
          <p:cNvPr id="100" name="Google Shape;100;p14"/>
          <p:cNvPicPr preferRelativeResize="0"/>
          <p:nvPr/>
        </p:nvPicPr>
        <p:blipFill rotWithShape="1">
          <a:blip r:embed="rId4">
            <a:alphaModFix/>
          </a:blip>
          <a:srcRect b="0" l="0" r="0" t="0"/>
          <a:stretch/>
        </p:blipFill>
        <p:spPr>
          <a:xfrm>
            <a:off x="305000" y="5789035"/>
            <a:ext cx="1993748" cy="669000"/>
          </a:xfrm>
          <a:prstGeom prst="rect">
            <a:avLst/>
          </a:prstGeom>
          <a:noFill/>
          <a:ln>
            <a:noFill/>
          </a:ln>
        </p:spPr>
      </p:pic>
      <p:sp>
        <p:nvSpPr>
          <p:cNvPr id="101" name="Google Shape;101;p14"/>
          <p:cNvSpPr/>
          <p:nvPr/>
        </p:nvSpPr>
        <p:spPr>
          <a:xfrm>
            <a:off x="5056500" y="0"/>
            <a:ext cx="127200" cy="6858000"/>
          </a:xfrm>
          <a:prstGeom prst="rect">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FBC15"/>
              </a:solidFill>
              <a:latin typeface="Calibri"/>
              <a:ea typeface="Calibri"/>
              <a:cs typeface="Calibri"/>
              <a:sym typeface="Calibri"/>
            </a:endParaRPr>
          </a:p>
        </p:txBody>
      </p:sp>
      <p:sp>
        <p:nvSpPr>
          <p:cNvPr id="102" name="Google Shape;102;p14"/>
          <p:cNvSpPr txBox="1"/>
          <p:nvPr/>
        </p:nvSpPr>
        <p:spPr>
          <a:xfrm>
            <a:off x="6292900" y="1643518"/>
            <a:ext cx="5606700" cy="492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lang="en-US" sz="2600">
                <a:solidFill>
                  <a:srgbClr val="022565"/>
                </a:solidFill>
                <a:latin typeface="Calibri"/>
                <a:ea typeface="Calibri"/>
                <a:cs typeface="Calibri"/>
                <a:sym typeface="Calibri"/>
              </a:rPr>
              <a:t>EXPERIENȚE OMNICANAL</a:t>
            </a:r>
            <a:endParaRPr b="1" i="0" sz="2600" u="none" cap="none" strike="noStrike">
              <a:solidFill>
                <a:srgbClr val="022565"/>
              </a:solidFill>
              <a:latin typeface="Calibri"/>
              <a:ea typeface="Calibri"/>
              <a:cs typeface="Calibri"/>
              <a:sym typeface="Calibri"/>
            </a:endParaRPr>
          </a:p>
        </p:txBody>
      </p:sp>
      <p:sp>
        <p:nvSpPr>
          <p:cNvPr id="103" name="Google Shape;103;p14"/>
          <p:cNvSpPr txBox="1"/>
          <p:nvPr/>
        </p:nvSpPr>
        <p:spPr>
          <a:xfrm>
            <a:off x="6292900" y="2413112"/>
            <a:ext cx="5606700" cy="492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lang="en-US" sz="2600">
                <a:solidFill>
                  <a:srgbClr val="022565"/>
                </a:solidFill>
                <a:latin typeface="Calibri"/>
                <a:ea typeface="Calibri"/>
                <a:cs typeface="Calibri"/>
                <a:sym typeface="Calibri"/>
              </a:rPr>
              <a:t>M-COMERȚ</a:t>
            </a:r>
            <a:endParaRPr b="1" i="0" sz="2600" u="none" cap="none" strike="noStrike">
              <a:solidFill>
                <a:srgbClr val="022565"/>
              </a:solidFill>
              <a:latin typeface="Calibri"/>
              <a:ea typeface="Calibri"/>
              <a:cs typeface="Calibri"/>
              <a:sym typeface="Calibri"/>
            </a:endParaRPr>
          </a:p>
        </p:txBody>
      </p:sp>
      <p:sp>
        <p:nvSpPr>
          <p:cNvPr id="104" name="Google Shape;104;p14"/>
          <p:cNvSpPr txBox="1"/>
          <p:nvPr/>
        </p:nvSpPr>
        <p:spPr>
          <a:xfrm>
            <a:off x="6292900" y="3182705"/>
            <a:ext cx="5606700" cy="492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lang="en-US" sz="2600">
                <a:solidFill>
                  <a:srgbClr val="022565"/>
                </a:solidFill>
                <a:latin typeface="Calibri"/>
                <a:ea typeface="Calibri"/>
                <a:cs typeface="Calibri"/>
                <a:sym typeface="Calibri"/>
              </a:rPr>
              <a:t>REALITATEA </a:t>
            </a:r>
            <a:r>
              <a:rPr lang="en-US" sz="2600">
                <a:solidFill>
                  <a:srgbClr val="022565"/>
                </a:solidFill>
                <a:latin typeface="Calibri"/>
                <a:ea typeface="Calibri"/>
                <a:cs typeface="Calibri"/>
                <a:sym typeface="Calibri"/>
              </a:rPr>
              <a:t>AUGMENTATĂ</a:t>
            </a:r>
            <a:endParaRPr b="1" i="0" sz="2600" u="none" cap="none" strike="noStrike">
              <a:solidFill>
                <a:srgbClr val="022565"/>
              </a:solidFill>
              <a:latin typeface="Calibri"/>
              <a:ea typeface="Calibri"/>
              <a:cs typeface="Calibri"/>
              <a:sym typeface="Calibri"/>
            </a:endParaRPr>
          </a:p>
        </p:txBody>
      </p:sp>
      <p:sp>
        <p:nvSpPr>
          <p:cNvPr id="105" name="Google Shape;105;p14"/>
          <p:cNvSpPr txBox="1"/>
          <p:nvPr/>
        </p:nvSpPr>
        <p:spPr>
          <a:xfrm>
            <a:off x="5641300" y="873921"/>
            <a:ext cx="651600" cy="492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b="1" i="0" lang="en-US" sz="2600" u="none" cap="none" strike="noStrike">
                <a:solidFill>
                  <a:srgbClr val="022565"/>
                </a:solidFill>
                <a:latin typeface="Calibri"/>
                <a:ea typeface="Calibri"/>
                <a:cs typeface="Calibri"/>
                <a:sym typeface="Calibri"/>
              </a:rPr>
              <a:t>1</a:t>
            </a:r>
            <a:endParaRPr b="1" i="0" sz="2600" u="none" cap="none" strike="noStrike">
              <a:solidFill>
                <a:srgbClr val="022565"/>
              </a:solidFill>
              <a:latin typeface="Calibri"/>
              <a:ea typeface="Calibri"/>
              <a:cs typeface="Calibri"/>
              <a:sym typeface="Calibri"/>
            </a:endParaRPr>
          </a:p>
        </p:txBody>
      </p:sp>
      <p:sp>
        <p:nvSpPr>
          <p:cNvPr id="106" name="Google Shape;106;p14"/>
          <p:cNvSpPr txBox="1"/>
          <p:nvPr/>
        </p:nvSpPr>
        <p:spPr>
          <a:xfrm>
            <a:off x="5641300" y="1643515"/>
            <a:ext cx="651600" cy="492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b="1" i="0" lang="en-US" sz="2600" u="none" cap="none" strike="noStrike">
                <a:solidFill>
                  <a:srgbClr val="022565"/>
                </a:solidFill>
                <a:latin typeface="Calibri"/>
                <a:ea typeface="Calibri"/>
                <a:cs typeface="Calibri"/>
                <a:sym typeface="Calibri"/>
              </a:rPr>
              <a:t>2</a:t>
            </a:r>
            <a:endParaRPr b="1" i="0" sz="2600" u="none" cap="none" strike="noStrike">
              <a:solidFill>
                <a:srgbClr val="022565"/>
              </a:solidFill>
              <a:latin typeface="Calibri"/>
              <a:ea typeface="Calibri"/>
              <a:cs typeface="Calibri"/>
              <a:sym typeface="Calibri"/>
            </a:endParaRPr>
          </a:p>
        </p:txBody>
      </p:sp>
      <p:sp>
        <p:nvSpPr>
          <p:cNvPr id="107" name="Google Shape;107;p14"/>
          <p:cNvSpPr txBox="1"/>
          <p:nvPr/>
        </p:nvSpPr>
        <p:spPr>
          <a:xfrm>
            <a:off x="5641300" y="2413108"/>
            <a:ext cx="651600" cy="492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b="1" i="0" lang="en-US" sz="2600" u="none" cap="none" strike="noStrike">
                <a:solidFill>
                  <a:srgbClr val="022565"/>
                </a:solidFill>
                <a:latin typeface="Calibri"/>
                <a:ea typeface="Calibri"/>
                <a:cs typeface="Calibri"/>
                <a:sym typeface="Calibri"/>
              </a:rPr>
              <a:t>3</a:t>
            </a:r>
            <a:endParaRPr b="1" i="0" sz="2600" u="none" cap="none" strike="noStrike">
              <a:solidFill>
                <a:srgbClr val="022565"/>
              </a:solidFill>
              <a:latin typeface="Calibri"/>
              <a:ea typeface="Calibri"/>
              <a:cs typeface="Calibri"/>
              <a:sym typeface="Calibri"/>
            </a:endParaRPr>
          </a:p>
        </p:txBody>
      </p:sp>
      <p:sp>
        <p:nvSpPr>
          <p:cNvPr id="108" name="Google Shape;108;p14"/>
          <p:cNvSpPr txBox="1"/>
          <p:nvPr/>
        </p:nvSpPr>
        <p:spPr>
          <a:xfrm>
            <a:off x="5641300" y="3182702"/>
            <a:ext cx="651600" cy="492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b="1" i="0" lang="en-US" sz="2600" u="none" cap="none" strike="noStrike">
                <a:solidFill>
                  <a:srgbClr val="022565"/>
                </a:solidFill>
                <a:latin typeface="Calibri"/>
                <a:ea typeface="Calibri"/>
                <a:cs typeface="Calibri"/>
                <a:sym typeface="Calibri"/>
              </a:rPr>
              <a:t>4</a:t>
            </a:r>
            <a:endParaRPr b="1" i="0" sz="2600" u="none" cap="none" strike="noStrike">
              <a:solidFill>
                <a:srgbClr val="022565"/>
              </a:solidFill>
              <a:latin typeface="Calibri"/>
              <a:ea typeface="Calibri"/>
              <a:cs typeface="Calibri"/>
              <a:sym typeface="Calibri"/>
            </a:endParaRPr>
          </a:p>
        </p:txBody>
      </p:sp>
      <p:sp>
        <p:nvSpPr>
          <p:cNvPr id="109" name="Google Shape;109;p14"/>
          <p:cNvSpPr txBox="1"/>
          <p:nvPr/>
        </p:nvSpPr>
        <p:spPr>
          <a:xfrm>
            <a:off x="6292900" y="3952298"/>
            <a:ext cx="5606700" cy="492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lang="en-US" sz="2600">
                <a:solidFill>
                  <a:srgbClr val="022565"/>
                </a:solidFill>
                <a:latin typeface="Calibri"/>
                <a:ea typeface="Calibri"/>
                <a:cs typeface="Calibri"/>
                <a:sym typeface="Calibri"/>
              </a:rPr>
              <a:t>SUSTENABILITATE</a:t>
            </a:r>
            <a:endParaRPr b="1" i="0" sz="2600" u="none" cap="none" strike="noStrike">
              <a:solidFill>
                <a:srgbClr val="022565"/>
              </a:solidFill>
              <a:latin typeface="Calibri"/>
              <a:ea typeface="Calibri"/>
              <a:cs typeface="Calibri"/>
              <a:sym typeface="Calibri"/>
            </a:endParaRPr>
          </a:p>
        </p:txBody>
      </p:sp>
      <p:sp>
        <p:nvSpPr>
          <p:cNvPr id="110" name="Google Shape;110;p14"/>
          <p:cNvSpPr txBox="1"/>
          <p:nvPr/>
        </p:nvSpPr>
        <p:spPr>
          <a:xfrm>
            <a:off x="6292900" y="4721892"/>
            <a:ext cx="5606700" cy="492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lang="en-US" sz="2600">
                <a:solidFill>
                  <a:srgbClr val="022565"/>
                </a:solidFill>
                <a:latin typeface="Calibri"/>
                <a:ea typeface="Calibri"/>
                <a:cs typeface="Calibri"/>
                <a:sym typeface="Calibri"/>
              </a:rPr>
              <a:t>PLĂȚI DIGITALE</a:t>
            </a:r>
            <a:endParaRPr b="1" i="0" sz="2600" u="none" cap="none" strike="noStrike">
              <a:solidFill>
                <a:srgbClr val="022565"/>
              </a:solidFill>
              <a:latin typeface="Calibri"/>
              <a:ea typeface="Calibri"/>
              <a:cs typeface="Calibri"/>
              <a:sym typeface="Calibri"/>
            </a:endParaRPr>
          </a:p>
        </p:txBody>
      </p:sp>
      <p:sp>
        <p:nvSpPr>
          <p:cNvPr id="111" name="Google Shape;111;p14"/>
          <p:cNvSpPr txBox="1"/>
          <p:nvPr/>
        </p:nvSpPr>
        <p:spPr>
          <a:xfrm>
            <a:off x="6292900" y="5491479"/>
            <a:ext cx="5606700" cy="4926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lang="en-US" sz="2600">
                <a:solidFill>
                  <a:srgbClr val="022565"/>
                </a:solidFill>
                <a:latin typeface="Calibri"/>
                <a:ea typeface="Calibri"/>
                <a:cs typeface="Calibri"/>
                <a:sym typeface="Calibri"/>
              </a:rPr>
              <a:t>LIVRARE și FLEXIBILITATE</a:t>
            </a:r>
            <a:endParaRPr sz="2600">
              <a:solidFill>
                <a:srgbClr val="022565"/>
              </a:solidFill>
              <a:latin typeface="Calibri"/>
              <a:ea typeface="Calibri"/>
              <a:cs typeface="Calibri"/>
              <a:sym typeface="Calibri"/>
            </a:endParaRPr>
          </a:p>
        </p:txBody>
      </p:sp>
      <p:sp>
        <p:nvSpPr>
          <p:cNvPr id="112" name="Google Shape;112;p14"/>
          <p:cNvSpPr txBox="1"/>
          <p:nvPr/>
        </p:nvSpPr>
        <p:spPr>
          <a:xfrm>
            <a:off x="5641300" y="3952295"/>
            <a:ext cx="651600" cy="492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b="1" lang="en-US" sz="2600">
                <a:solidFill>
                  <a:srgbClr val="022565"/>
                </a:solidFill>
                <a:latin typeface="Calibri"/>
                <a:ea typeface="Calibri"/>
                <a:cs typeface="Calibri"/>
                <a:sym typeface="Calibri"/>
              </a:rPr>
              <a:t>5</a:t>
            </a:r>
            <a:endParaRPr b="1" i="0" sz="2600" u="none" cap="none" strike="noStrike">
              <a:solidFill>
                <a:srgbClr val="022565"/>
              </a:solidFill>
              <a:latin typeface="Calibri"/>
              <a:ea typeface="Calibri"/>
              <a:cs typeface="Calibri"/>
              <a:sym typeface="Calibri"/>
            </a:endParaRPr>
          </a:p>
        </p:txBody>
      </p:sp>
      <p:sp>
        <p:nvSpPr>
          <p:cNvPr id="113" name="Google Shape;113;p14"/>
          <p:cNvSpPr txBox="1"/>
          <p:nvPr/>
        </p:nvSpPr>
        <p:spPr>
          <a:xfrm>
            <a:off x="5641300" y="4721888"/>
            <a:ext cx="651600" cy="492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b="1" lang="en-US" sz="2600">
                <a:solidFill>
                  <a:srgbClr val="022565"/>
                </a:solidFill>
                <a:latin typeface="Calibri"/>
                <a:ea typeface="Calibri"/>
                <a:cs typeface="Calibri"/>
                <a:sym typeface="Calibri"/>
              </a:rPr>
              <a:t>6</a:t>
            </a:r>
            <a:endParaRPr b="1" i="0" sz="2600" u="none" cap="none" strike="noStrike">
              <a:solidFill>
                <a:srgbClr val="022565"/>
              </a:solidFill>
              <a:latin typeface="Calibri"/>
              <a:ea typeface="Calibri"/>
              <a:cs typeface="Calibri"/>
              <a:sym typeface="Calibri"/>
            </a:endParaRPr>
          </a:p>
        </p:txBody>
      </p:sp>
      <p:sp>
        <p:nvSpPr>
          <p:cNvPr id="114" name="Google Shape;114;p14"/>
          <p:cNvSpPr txBox="1"/>
          <p:nvPr/>
        </p:nvSpPr>
        <p:spPr>
          <a:xfrm>
            <a:off x="5641300" y="5491475"/>
            <a:ext cx="651600" cy="492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b="1" lang="en-US" sz="2600">
                <a:solidFill>
                  <a:srgbClr val="022565"/>
                </a:solidFill>
                <a:latin typeface="Calibri"/>
                <a:ea typeface="Calibri"/>
                <a:cs typeface="Calibri"/>
                <a:sym typeface="Calibri"/>
              </a:rPr>
              <a:t>7</a:t>
            </a:r>
            <a:endParaRPr b="1" i="0" sz="2600" u="none" cap="none" strike="noStrike">
              <a:solidFill>
                <a:srgbClr val="022565"/>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32"/>
          <p:cNvSpPr/>
          <p:nvPr/>
        </p:nvSpPr>
        <p:spPr>
          <a:xfrm>
            <a:off x="0" y="0"/>
            <a:ext cx="12192000" cy="15648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pic>
        <p:nvPicPr>
          <p:cNvPr id="346" name="Google Shape;346;p32"/>
          <p:cNvPicPr preferRelativeResize="0"/>
          <p:nvPr/>
        </p:nvPicPr>
        <p:blipFill rotWithShape="1">
          <a:blip r:embed="rId3">
            <a:alphaModFix/>
          </a:blip>
          <a:srcRect b="0" l="0" r="0" t="0"/>
          <a:stretch/>
        </p:blipFill>
        <p:spPr>
          <a:xfrm>
            <a:off x="9815000" y="47925"/>
            <a:ext cx="2077650" cy="1468949"/>
          </a:xfrm>
          <a:prstGeom prst="rect">
            <a:avLst/>
          </a:prstGeom>
          <a:noFill/>
          <a:ln>
            <a:noFill/>
          </a:ln>
        </p:spPr>
      </p:pic>
      <p:pic>
        <p:nvPicPr>
          <p:cNvPr id="347" name="Google Shape;347;p32"/>
          <p:cNvPicPr preferRelativeResize="0"/>
          <p:nvPr/>
        </p:nvPicPr>
        <p:blipFill rotWithShape="1">
          <a:blip r:embed="rId4">
            <a:alphaModFix/>
          </a:blip>
          <a:srcRect b="0" l="0" r="0" t="0"/>
          <a:stretch/>
        </p:blipFill>
        <p:spPr>
          <a:xfrm>
            <a:off x="7540300" y="447910"/>
            <a:ext cx="1993748" cy="669000"/>
          </a:xfrm>
          <a:prstGeom prst="rect">
            <a:avLst/>
          </a:prstGeom>
          <a:noFill/>
          <a:ln>
            <a:noFill/>
          </a:ln>
        </p:spPr>
      </p:pic>
      <p:sp>
        <p:nvSpPr>
          <p:cNvPr id="348" name="Google Shape;348;p32"/>
          <p:cNvSpPr/>
          <p:nvPr/>
        </p:nvSpPr>
        <p:spPr>
          <a:xfrm>
            <a:off x="0" y="1564800"/>
            <a:ext cx="12192000" cy="109500"/>
          </a:xfrm>
          <a:prstGeom prst="rect">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FBC15"/>
              </a:solidFill>
              <a:latin typeface="Calibri"/>
              <a:ea typeface="Calibri"/>
              <a:cs typeface="Calibri"/>
              <a:sym typeface="Calibri"/>
            </a:endParaRPr>
          </a:p>
        </p:txBody>
      </p:sp>
      <p:sp>
        <p:nvSpPr>
          <p:cNvPr id="349" name="Google Shape;349;p32"/>
          <p:cNvSpPr txBox="1"/>
          <p:nvPr>
            <p:ph type="title"/>
          </p:nvPr>
        </p:nvSpPr>
        <p:spPr>
          <a:xfrm>
            <a:off x="399901" y="486888"/>
            <a:ext cx="11392200" cy="591000"/>
          </a:xfrm>
          <a:prstGeom prst="rect">
            <a:avLst/>
          </a:prstGeom>
          <a:noFill/>
          <a:ln>
            <a:noFill/>
          </a:ln>
        </p:spPr>
        <p:txBody>
          <a:bodyPr anchorCtr="0" anchor="ctr"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b="1" lang="en-US" sz="3600">
                <a:solidFill>
                  <a:schemeClr val="lt1"/>
                </a:solidFill>
              </a:rPr>
              <a:t>TENDINȚE ÎN E-COMERȚ</a:t>
            </a:r>
            <a:endParaRPr b="1" sz="3600">
              <a:solidFill>
                <a:schemeClr val="lt1"/>
              </a:solidFill>
            </a:endParaRPr>
          </a:p>
        </p:txBody>
      </p:sp>
      <p:grpSp>
        <p:nvGrpSpPr>
          <p:cNvPr id="350" name="Google Shape;350;p32"/>
          <p:cNvGrpSpPr/>
          <p:nvPr/>
        </p:nvGrpSpPr>
        <p:grpSpPr>
          <a:xfrm>
            <a:off x="1736637" y="2671258"/>
            <a:ext cx="2406623" cy="2374699"/>
            <a:chOff x="644203" y="3718814"/>
            <a:chExt cx="1498800" cy="1498800"/>
          </a:xfrm>
        </p:grpSpPr>
        <p:sp>
          <p:nvSpPr>
            <p:cNvPr id="351" name="Google Shape;351;p32"/>
            <p:cNvSpPr/>
            <p:nvPr/>
          </p:nvSpPr>
          <p:spPr>
            <a:xfrm>
              <a:off x="644203" y="3718814"/>
              <a:ext cx="1498800" cy="1498800"/>
            </a:xfrm>
            <a:prstGeom prst="ellipse">
              <a:avLst/>
            </a:prstGeom>
            <a:solidFill>
              <a:srgbClr val="022565"/>
            </a:solidFill>
            <a:ln>
              <a:noFill/>
            </a:ln>
            <a:effectLst>
              <a:outerShdw blurRad="228600" rotWithShape="0" algn="tl" dir="5400000" dist="50800">
                <a:srgbClr val="000000">
                  <a:alpha val="549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2" name="Google Shape;352;p32"/>
            <p:cNvSpPr txBox="1"/>
            <p:nvPr/>
          </p:nvSpPr>
          <p:spPr>
            <a:xfrm>
              <a:off x="818800" y="3995861"/>
              <a:ext cx="1149600" cy="9447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lang="en-US" sz="2200">
                  <a:solidFill>
                    <a:srgbClr val="FFFFFF"/>
                  </a:solidFill>
                  <a:latin typeface="Calibri"/>
                  <a:ea typeface="Calibri"/>
                  <a:cs typeface="Calibri"/>
                  <a:sym typeface="Calibri"/>
                </a:rPr>
                <a:t>Accesibilitate continuă</a:t>
              </a:r>
              <a:endParaRPr sz="2200">
                <a:solidFill>
                  <a:srgbClr val="FFFFFF"/>
                </a:solidFill>
                <a:latin typeface="Calibri"/>
                <a:ea typeface="Calibri"/>
                <a:cs typeface="Calibri"/>
                <a:sym typeface="Calibri"/>
              </a:endParaRPr>
            </a:p>
          </p:txBody>
        </p:sp>
      </p:grpSp>
      <p:grpSp>
        <p:nvGrpSpPr>
          <p:cNvPr id="353" name="Google Shape;353;p32"/>
          <p:cNvGrpSpPr/>
          <p:nvPr/>
        </p:nvGrpSpPr>
        <p:grpSpPr>
          <a:xfrm>
            <a:off x="4892693" y="2671258"/>
            <a:ext cx="2406623" cy="2374699"/>
            <a:chOff x="644203" y="3718814"/>
            <a:chExt cx="1498800" cy="1498800"/>
          </a:xfrm>
        </p:grpSpPr>
        <p:sp>
          <p:nvSpPr>
            <p:cNvPr id="354" name="Google Shape;354;p32"/>
            <p:cNvSpPr/>
            <p:nvPr/>
          </p:nvSpPr>
          <p:spPr>
            <a:xfrm>
              <a:off x="644203" y="3718814"/>
              <a:ext cx="1498800" cy="1498800"/>
            </a:xfrm>
            <a:prstGeom prst="ellipse">
              <a:avLst/>
            </a:prstGeom>
            <a:solidFill>
              <a:srgbClr val="022565"/>
            </a:solidFill>
            <a:ln>
              <a:noFill/>
            </a:ln>
            <a:effectLst>
              <a:outerShdw blurRad="228600" rotWithShape="0" algn="tl" dir="5400000" dist="50800">
                <a:srgbClr val="000000">
                  <a:alpha val="549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5" name="Google Shape;355;p32"/>
            <p:cNvSpPr txBox="1"/>
            <p:nvPr/>
          </p:nvSpPr>
          <p:spPr>
            <a:xfrm>
              <a:off x="808147" y="3995861"/>
              <a:ext cx="1170900" cy="9447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lang="en-US" sz="2200">
                  <a:solidFill>
                    <a:schemeClr val="lt1"/>
                  </a:solidFill>
                  <a:latin typeface="Calibri"/>
                  <a:ea typeface="Calibri"/>
                  <a:cs typeface="Calibri"/>
                  <a:sym typeface="Calibri"/>
                </a:rPr>
                <a:t>Experiență personalizată</a:t>
              </a:r>
              <a:endParaRPr sz="2200">
                <a:solidFill>
                  <a:schemeClr val="lt1"/>
                </a:solidFill>
                <a:latin typeface="Calibri"/>
                <a:ea typeface="Calibri"/>
                <a:cs typeface="Calibri"/>
                <a:sym typeface="Calibri"/>
              </a:endParaRPr>
            </a:p>
          </p:txBody>
        </p:sp>
      </p:grpSp>
      <p:grpSp>
        <p:nvGrpSpPr>
          <p:cNvPr id="356" name="Google Shape;356;p32"/>
          <p:cNvGrpSpPr/>
          <p:nvPr/>
        </p:nvGrpSpPr>
        <p:grpSpPr>
          <a:xfrm>
            <a:off x="8048749" y="2671258"/>
            <a:ext cx="2406623" cy="2374699"/>
            <a:chOff x="644203" y="3718814"/>
            <a:chExt cx="1498800" cy="1498800"/>
          </a:xfrm>
        </p:grpSpPr>
        <p:sp>
          <p:nvSpPr>
            <p:cNvPr id="357" name="Google Shape;357;p32"/>
            <p:cNvSpPr/>
            <p:nvPr/>
          </p:nvSpPr>
          <p:spPr>
            <a:xfrm>
              <a:off x="644203" y="3718814"/>
              <a:ext cx="1498800" cy="1498800"/>
            </a:xfrm>
            <a:prstGeom prst="ellipse">
              <a:avLst/>
            </a:prstGeom>
            <a:solidFill>
              <a:srgbClr val="022565"/>
            </a:solidFill>
            <a:ln>
              <a:noFill/>
            </a:ln>
            <a:effectLst>
              <a:outerShdw blurRad="228600" rotWithShape="0" algn="tl" dir="5400000" dist="50800">
                <a:srgbClr val="000000">
                  <a:alpha val="549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8" name="Google Shape;358;p32"/>
            <p:cNvSpPr txBox="1"/>
            <p:nvPr/>
          </p:nvSpPr>
          <p:spPr>
            <a:xfrm>
              <a:off x="856976" y="3995875"/>
              <a:ext cx="1073400" cy="9447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lang="en-US" sz="2200">
                  <a:solidFill>
                    <a:schemeClr val="lt1"/>
                  </a:solidFill>
                  <a:latin typeface="Calibri"/>
                  <a:ea typeface="Calibri"/>
                  <a:cs typeface="Calibri"/>
                  <a:sym typeface="Calibri"/>
                </a:rPr>
                <a:t>Creșterea loialității clienților</a:t>
              </a:r>
              <a:endParaRPr sz="2200">
                <a:solidFill>
                  <a:schemeClr val="lt1"/>
                </a:solidFill>
                <a:latin typeface="Calibri"/>
                <a:ea typeface="Calibri"/>
                <a:cs typeface="Calibri"/>
                <a:sym typeface="Calibri"/>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33"/>
          <p:cNvSpPr/>
          <p:nvPr/>
        </p:nvSpPr>
        <p:spPr>
          <a:xfrm>
            <a:off x="0" y="109500"/>
            <a:ext cx="12192000" cy="67485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pic>
        <p:nvPicPr>
          <p:cNvPr id="364" name="Google Shape;364;p33"/>
          <p:cNvPicPr preferRelativeResize="0"/>
          <p:nvPr/>
        </p:nvPicPr>
        <p:blipFill rotWithShape="1">
          <a:blip r:embed="rId3">
            <a:alphaModFix/>
          </a:blip>
          <a:srcRect b="0" l="0" r="0" t="0"/>
          <a:stretch/>
        </p:blipFill>
        <p:spPr>
          <a:xfrm>
            <a:off x="9815000" y="47925"/>
            <a:ext cx="2077650" cy="1468949"/>
          </a:xfrm>
          <a:prstGeom prst="rect">
            <a:avLst/>
          </a:prstGeom>
          <a:noFill/>
          <a:ln>
            <a:noFill/>
          </a:ln>
        </p:spPr>
      </p:pic>
      <p:pic>
        <p:nvPicPr>
          <p:cNvPr id="365" name="Google Shape;365;p33"/>
          <p:cNvPicPr preferRelativeResize="0"/>
          <p:nvPr/>
        </p:nvPicPr>
        <p:blipFill rotWithShape="1">
          <a:blip r:embed="rId4">
            <a:alphaModFix/>
          </a:blip>
          <a:srcRect b="0" l="0" r="0" t="0"/>
          <a:stretch/>
        </p:blipFill>
        <p:spPr>
          <a:xfrm>
            <a:off x="7540300" y="447910"/>
            <a:ext cx="1993748" cy="669000"/>
          </a:xfrm>
          <a:prstGeom prst="rect">
            <a:avLst/>
          </a:prstGeom>
          <a:noFill/>
          <a:ln>
            <a:noFill/>
          </a:ln>
        </p:spPr>
      </p:pic>
      <p:sp>
        <p:nvSpPr>
          <p:cNvPr id="366" name="Google Shape;366;p33"/>
          <p:cNvSpPr/>
          <p:nvPr/>
        </p:nvSpPr>
        <p:spPr>
          <a:xfrm>
            <a:off x="0" y="0"/>
            <a:ext cx="12192000" cy="109500"/>
          </a:xfrm>
          <a:prstGeom prst="rect">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FBC15"/>
              </a:solidFill>
              <a:latin typeface="Calibri"/>
              <a:ea typeface="Calibri"/>
              <a:cs typeface="Calibri"/>
              <a:sym typeface="Calibri"/>
            </a:endParaRPr>
          </a:p>
        </p:txBody>
      </p:sp>
      <p:sp>
        <p:nvSpPr>
          <p:cNvPr id="367" name="Google Shape;367;p33"/>
          <p:cNvSpPr txBox="1"/>
          <p:nvPr/>
        </p:nvSpPr>
        <p:spPr>
          <a:xfrm>
            <a:off x="2520450" y="3105750"/>
            <a:ext cx="71511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lang="en-US" sz="3600">
                <a:solidFill>
                  <a:srgbClr val="F5F7F9"/>
                </a:solidFill>
                <a:latin typeface="Calibri"/>
                <a:ea typeface="Calibri"/>
                <a:cs typeface="Calibri"/>
                <a:sym typeface="Calibri"/>
              </a:rPr>
              <a:t> REALITATEA AUGMENTATĂ</a:t>
            </a:r>
            <a:endParaRPr b="1" sz="3600">
              <a:solidFill>
                <a:srgbClr val="F5F7F9"/>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34"/>
          <p:cNvSpPr/>
          <p:nvPr/>
        </p:nvSpPr>
        <p:spPr>
          <a:xfrm>
            <a:off x="0" y="0"/>
            <a:ext cx="12192000" cy="15648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pic>
        <p:nvPicPr>
          <p:cNvPr id="373" name="Google Shape;373;p34"/>
          <p:cNvPicPr preferRelativeResize="0"/>
          <p:nvPr/>
        </p:nvPicPr>
        <p:blipFill rotWithShape="1">
          <a:blip r:embed="rId3">
            <a:alphaModFix/>
          </a:blip>
          <a:srcRect b="0" l="0" r="0" t="0"/>
          <a:stretch/>
        </p:blipFill>
        <p:spPr>
          <a:xfrm>
            <a:off x="9815000" y="47925"/>
            <a:ext cx="2077650" cy="1468949"/>
          </a:xfrm>
          <a:prstGeom prst="rect">
            <a:avLst/>
          </a:prstGeom>
          <a:noFill/>
          <a:ln>
            <a:noFill/>
          </a:ln>
        </p:spPr>
      </p:pic>
      <p:pic>
        <p:nvPicPr>
          <p:cNvPr id="374" name="Google Shape;374;p34"/>
          <p:cNvPicPr preferRelativeResize="0"/>
          <p:nvPr/>
        </p:nvPicPr>
        <p:blipFill rotWithShape="1">
          <a:blip r:embed="rId4">
            <a:alphaModFix/>
          </a:blip>
          <a:srcRect b="0" l="0" r="0" t="0"/>
          <a:stretch/>
        </p:blipFill>
        <p:spPr>
          <a:xfrm>
            <a:off x="7540300" y="447910"/>
            <a:ext cx="1993748" cy="669000"/>
          </a:xfrm>
          <a:prstGeom prst="rect">
            <a:avLst/>
          </a:prstGeom>
          <a:noFill/>
          <a:ln>
            <a:noFill/>
          </a:ln>
        </p:spPr>
      </p:pic>
      <p:sp>
        <p:nvSpPr>
          <p:cNvPr id="375" name="Google Shape;375;p34"/>
          <p:cNvSpPr/>
          <p:nvPr/>
        </p:nvSpPr>
        <p:spPr>
          <a:xfrm>
            <a:off x="0" y="1564800"/>
            <a:ext cx="12192000" cy="109500"/>
          </a:xfrm>
          <a:prstGeom prst="rect">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FBC15"/>
              </a:solidFill>
              <a:latin typeface="Calibri"/>
              <a:ea typeface="Calibri"/>
              <a:cs typeface="Calibri"/>
              <a:sym typeface="Calibri"/>
            </a:endParaRPr>
          </a:p>
        </p:txBody>
      </p:sp>
      <p:sp>
        <p:nvSpPr>
          <p:cNvPr id="376" name="Google Shape;376;p34"/>
          <p:cNvSpPr txBox="1"/>
          <p:nvPr>
            <p:ph type="title"/>
          </p:nvPr>
        </p:nvSpPr>
        <p:spPr>
          <a:xfrm>
            <a:off x="399901" y="486888"/>
            <a:ext cx="11392200" cy="591000"/>
          </a:xfrm>
          <a:prstGeom prst="rect">
            <a:avLst/>
          </a:prstGeom>
          <a:noFill/>
          <a:ln>
            <a:noFill/>
          </a:ln>
        </p:spPr>
        <p:txBody>
          <a:bodyPr anchorCtr="0" anchor="ctr"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b="1" lang="en-US" sz="3600">
                <a:solidFill>
                  <a:schemeClr val="lt1"/>
                </a:solidFill>
              </a:rPr>
              <a:t>TENDINȚE ÎN E-COMERȚ</a:t>
            </a:r>
            <a:endParaRPr b="1" sz="3600">
              <a:solidFill>
                <a:schemeClr val="lt1"/>
              </a:solidFill>
            </a:endParaRPr>
          </a:p>
        </p:txBody>
      </p:sp>
      <p:sp>
        <p:nvSpPr>
          <p:cNvPr id="377" name="Google Shape;377;p34"/>
          <p:cNvSpPr txBox="1"/>
          <p:nvPr/>
        </p:nvSpPr>
        <p:spPr>
          <a:xfrm>
            <a:off x="1423425" y="2726875"/>
            <a:ext cx="4613100" cy="172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b="1" lang="en-US" sz="2600">
                <a:solidFill>
                  <a:srgbClr val="EFBC15"/>
                </a:solidFill>
                <a:latin typeface="Calibri"/>
                <a:ea typeface="Calibri"/>
                <a:cs typeface="Calibri"/>
                <a:sym typeface="Calibri"/>
              </a:rPr>
              <a:t>Proba virtuală a produselor</a:t>
            </a:r>
            <a:endParaRPr b="1" sz="2600">
              <a:solidFill>
                <a:srgbClr val="EFBC15"/>
              </a:solidFill>
              <a:latin typeface="Calibri"/>
              <a:ea typeface="Calibri"/>
              <a:cs typeface="Calibri"/>
              <a:sym typeface="Calibri"/>
            </a:endParaRPr>
          </a:p>
          <a:p>
            <a:pPr indent="0" lvl="0" marL="0" marR="0" rtl="0" algn="l">
              <a:lnSpc>
                <a:spcPct val="100000"/>
              </a:lnSpc>
              <a:spcBef>
                <a:spcPts val="1000"/>
              </a:spcBef>
              <a:spcAft>
                <a:spcPts val="0"/>
              </a:spcAft>
              <a:buClr>
                <a:srgbClr val="000000"/>
              </a:buClr>
              <a:buSzPts val="2600"/>
              <a:buFont typeface="Arial"/>
              <a:buNone/>
            </a:pPr>
            <a:r>
              <a:rPr lang="en-US" sz="2400">
                <a:solidFill>
                  <a:srgbClr val="022565"/>
                </a:solidFill>
                <a:latin typeface="Calibri"/>
                <a:ea typeface="Calibri"/>
                <a:cs typeface="Calibri"/>
                <a:sym typeface="Calibri"/>
              </a:rPr>
              <a:t>Clienții pot „încerca” produse de îmbrăcăminte, accesorii sau machiaj direct de pe telefon.</a:t>
            </a:r>
            <a:endParaRPr sz="2400">
              <a:solidFill>
                <a:srgbClr val="022565"/>
              </a:solidFill>
              <a:latin typeface="Calibri"/>
              <a:ea typeface="Calibri"/>
              <a:cs typeface="Calibri"/>
              <a:sym typeface="Calibri"/>
            </a:endParaRPr>
          </a:p>
        </p:txBody>
      </p:sp>
      <p:pic>
        <p:nvPicPr>
          <p:cNvPr id="378" name="Google Shape;378;p34"/>
          <p:cNvPicPr preferRelativeResize="0"/>
          <p:nvPr/>
        </p:nvPicPr>
        <p:blipFill rotWithShape="1">
          <a:blip r:embed="rId5">
            <a:alphaModFix/>
          </a:blip>
          <a:srcRect b="4104" l="58549" r="11548" t="0"/>
          <a:stretch/>
        </p:blipFill>
        <p:spPr>
          <a:xfrm>
            <a:off x="7698513" y="2139763"/>
            <a:ext cx="1993800" cy="3772500"/>
          </a:xfrm>
          <a:prstGeom prst="roundRect">
            <a:avLst>
              <a:gd fmla="val 16667" name="adj"/>
            </a:avLst>
          </a:prstGeom>
          <a:noFill/>
          <a:ln>
            <a:noFill/>
          </a:ln>
        </p:spPr>
      </p:pic>
      <p:pic>
        <p:nvPicPr>
          <p:cNvPr id="379" name="Google Shape;379;p34"/>
          <p:cNvPicPr preferRelativeResize="0"/>
          <p:nvPr/>
        </p:nvPicPr>
        <p:blipFill>
          <a:blip r:embed="rId6">
            <a:alphaModFix/>
          </a:blip>
          <a:stretch>
            <a:fillRect/>
          </a:stretch>
        </p:blipFill>
        <p:spPr>
          <a:xfrm>
            <a:off x="6388850" y="1941775"/>
            <a:ext cx="4613101" cy="41813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35"/>
          <p:cNvSpPr/>
          <p:nvPr/>
        </p:nvSpPr>
        <p:spPr>
          <a:xfrm>
            <a:off x="0" y="0"/>
            <a:ext cx="12192000" cy="15648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pic>
        <p:nvPicPr>
          <p:cNvPr id="385" name="Google Shape;385;p35"/>
          <p:cNvPicPr preferRelativeResize="0"/>
          <p:nvPr/>
        </p:nvPicPr>
        <p:blipFill rotWithShape="1">
          <a:blip r:embed="rId3">
            <a:alphaModFix/>
          </a:blip>
          <a:srcRect b="0" l="0" r="0" t="0"/>
          <a:stretch/>
        </p:blipFill>
        <p:spPr>
          <a:xfrm>
            <a:off x="9815000" y="47925"/>
            <a:ext cx="2077650" cy="1468949"/>
          </a:xfrm>
          <a:prstGeom prst="rect">
            <a:avLst/>
          </a:prstGeom>
          <a:noFill/>
          <a:ln>
            <a:noFill/>
          </a:ln>
        </p:spPr>
      </p:pic>
      <p:pic>
        <p:nvPicPr>
          <p:cNvPr id="386" name="Google Shape;386;p35"/>
          <p:cNvPicPr preferRelativeResize="0"/>
          <p:nvPr/>
        </p:nvPicPr>
        <p:blipFill rotWithShape="1">
          <a:blip r:embed="rId4">
            <a:alphaModFix/>
          </a:blip>
          <a:srcRect b="0" l="0" r="0" t="0"/>
          <a:stretch/>
        </p:blipFill>
        <p:spPr>
          <a:xfrm>
            <a:off x="7540300" y="447910"/>
            <a:ext cx="1993748" cy="669000"/>
          </a:xfrm>
          <a:prstGeom prst="rect">
            <a:avLst/>
          </a:prstGeom>
          <a:noFill/>
          <a:ln>
            <a:noFill/>
          </a:ln>
        </p:spPr>
      </p:pic>
      <p:sp>
        <p:nvSpPr>
          <p:cNvPr id="387" name="Google Shape;387;p35"/>
          <p:cNvSpPr/>
          <p:nvPr/>
        </p:nvSpPr>
        <p:spPr>
          <a:xfrm>
            <a:off x="0" y="1564800"/>
            <a:ext cx="12192000" cy="109500"/>
          </a:xfrm>
          <a:prstGeom prst="rect">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FBC15"/>
              </a:solidFill>
              <a:latin typeface="Calibri"/>
              <a:ea typeface="Calibri"/>
              <a:cs typeface="Calibri"/>
              <a:sym typeface="Calibri"/>
            </a:endParaRPr>
          </a:p>
        </p:txBody>
      </p:sp>
      <p:sp>
        <p:nvSpPr>
          <p:cNvPr id="388" name="Google Shape;388;p35"/>
          <p:cNvSpPr txBox="1"/>
          <p:nvPr>
            <p:ph type="title"/>
          </p:nvPr>
        </p:nvSpPr>
        <p:spPr>
          <a:xfrm>
            <a:off x="399901" y="486888"/>
            <a:ext cx="11392200" cy="591000"/>
          </a:xfrm>
          <a:prstGeom prst="rect">
            <a:avLst/>
          </a:prstGeom>
          <a:noFill/>
          <a:ln>
            <a:noFill/>
          </a:ln>
        </p:spPr>
        <p:txBody>
          <a:bodyPr anchorCtr="0" anchor="ctr"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b="1" lang="en-US" sz="3600">
                <a:solidFill>
                  <a:schemeClr val="lt1"/>
                </a:solidFill>
              </a:rPr>
              <a:t>TENDINȚE ÎN E-COMERȚ</a:t>
            </a:r>
            <a:endParaRPr b="1" sz="3600">
              <a:solidFill>
                <a:schemeClr val="lt1"/>
              </a:solidFill>
            </a:endParaRPr>
          </a:p>
        </p:txBody>
      </p:sp>
      <p:sp>
        <p:nvSpPr>
          <p:cNvPr id="389" name="Google Shape;389;p35"/>
          <p:cNvSpPr txBox="1"/>
          <p:nvPr/>
        </p:nvSpPr>
        <p:spPr>
          <a:xfrm>
            <a:off x="5858175" y="2600175"/>
            <a:ext cx="4812000" cy="249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b="1" lang="en-US" sz="2600">
                <a:solidFill>
                  <a:srgbClr val="EFBC15"/>
                </a:solidFill>
                <a:latin typeface="Calibri"/>
                <a:ea typeface="Calibri"/>
                <a:cs typeface="Calibri"/>
                <a:sym typeface="Calibri"/>
              </a:rPr>
              <a:t>Vizualizarea mobilierului și a decorului în spațiul personal</a:t>
            </a:r>
            <a:endParaRPr b="1" sz="2600">
              <a:solidFill>
                <a:srgbClr val="EFBC15"/>
              </a:solidFill>
              <a:latin typeface="Calibri"/>
              <a:ea typeface="Calibri"/>
              <a:cs typeface="Calibri"/>
              <a:sym typeface="Calibri"/>
            </a:endParaRPr>
          </a:p>
          <a:p>
            <a:pPr indent="0" lvl="0" marL="0" marR="0" rtl="0" algn="l">
              <a:lnSpc>
                <a:spcPct val="100000"/>
              </a:lnSpc>
              <a:spcBef>
                <a:spcPts val="1000"/>
              </a:spcBef>
              <a:spcAft>
                <a:spcPts val="0"/>
              </a:spcAft>
              <a:buClr>
                <a:srgbClr val="000000"/>
              </a:buClr>
              <a:buSzPts val="2600"/>
              <a:buFont typeface="Arial"/>
              <a:buNone/>
            </a:pPr>
            <a:r>
              <a:rPr lang="en-US" sz="2400">
                <a:solidFill>
                  <a:srgbClr val="022565"/>
                </a:solidFill>
                <a:latin typeface="Calibri"/>
                <a:ea typeface="Calibri"/>
                <a:cs typeface="Calibri"/>
                <a:sym typeface="Calibri"/>
              </a:rPr>
              <a:t>AR permite utilizatorilor să „plaseze” articole de mobilier virtual în locuința lor, ajutându-i să vadă cum se integrează în decorul existent.</a:t>
            </a:r>
            <a:endParaRPr sz="2400">
              <a:solidFill>
                <a:srgbClr val="022565"/>
              </a:solidFill>
              <a:latin typeface="Calibri"/>
              <a:ea typeface="Calibri"/>
              <a:cs typeface="Calibri"/>
              <a:sym typeface="Calibri"/>
            </a:endParaRPr>
          </a:p>
        </p:txBody>
      </p:sp>
      <p:pic>
        <p:nvPicPr>
          <p:cNvPr id="390" name="Google Shape;390;p35"/>
          <p:cNvPicPr preferRelativeResize="0"/>
          <p:nvPr/>
        </p:nvPicPr>
        <p:blipFill rotWithShape="1">
          <a:blip r:embed="rId5">
            <a:alphaModFix/>
          </a:blip>
          <a:srcRect b="15598" l="39437" r="39048" t="12977"/>
          <a:stretch/>
        </p:blipFill>
        <p:spPr>
          <a:xfrm>
            <a:off x="2342350" y="2272050"/>
            <a:ext cx="1870500" cy="3466800"/>
          </a:xfrm>
          <a:prstGeom prst="roundRect">
            <a:avLst>
              <a:gd fmla="val 16667" name="adj"/>
            </a:avLst>
          </a:prstGeom>
          <a:noFill/>
          <a:ln>
            <a:noFill/>
          </a:ln>
        </p:spPr>
      </p:pic>
      <p:pic>
        <p:nvPicPr>
          <p:cNvPr id="391" name="Google Shape;391;p35"/>
          <p:cNvPicPr preferRelativeResize="0"/>
          <p:nvPr/>
        </p:nvPicPr>
        <p:blipFill>
          <a:blip r:embed="rId6">
            <a:alphaModFix/>
          </a:blip>
          <a:stretch>
            <a:fillRect/>
          </a:stretch>
        </p:blipFill>
        <p:spPr>
          <a:xfrm>
            <a:off x="1168125" y="2093401"/>
            <a:ext cx="4218960" cy="38240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36"/>
          <p:cNvSpPr/>
          <p:nvPr/>
        </p:nvSpPr>
        <p:spPr>
          <a:xfrm>
            <a:off x="0" y="0"/>
            <a:ext cx="12192000" cy="15648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pic>
        <p:nvPicPr>
          <p:cNvPr id="397" name="Google Shape;397;p36"/>
          <p:cNvPicPr preferRelativeResize="0"/>
          <p:nvPr/>
        </p:nvPicPr>
        <p:blipFill rotWithShape="1">
          <a:blip r:embed="rId3">
            <a:alphaModFix/>
          </a:blip>
          <a:srcRect b="0" l="0" r="0" t="0"/>
          <a:stretch/>
        </p:blipFill>
        <p:spPr>
          <a:xfrm>
            <a:off x="9815000" y="47925"/>
            <a:ext cx="2077650" cy="1468949"/>
          </a:xfrm>
          <a:prstGeom prst="rect">
            <a:avLst/>
          </a:prstGeom>
          <a:noFill/>
          <a:ln>
            <a:noFill/>
          </a:ln>
        </p:spPr>
      </p:pic>
      <p:pic>
        <p:nvPicPr>
          <p:cNvPr id="398" name="Google Shape;398;p36"/>
          <p:cNvPicPr preferRelativeResize="0"/>
          <p:nvPr/>
        </p:nvPicPr>
        <p:blipFill rotWithShape="1">
          <a:blip r:embed="rId4">
            <a:alphaModFix/>
          </a:blip>
          <a:srcRect b="0" l="0" r="0" t="0"/>
          <a:stretch/>
        </p:blipFill>
        <p:spPr>
          <a:xfrm>
            <a:off x="7540300" y="447910"/>
            <a:ext cx="1993748" cy="669000"/>
          </a:xfrm>
          <a:prstGeom prst="rect">
            <a:avLst/>
          </a:prstGeom>
          <a:noFill/>
          <a:ln>
            <a:noFill/>
          </a:ln>
        </p:spPr>
      </p:pic>
      <p:sp>
        <p:nvSpPr>
          <p:cNvPr id="399" name="Google Shape;399;p36"/>
          <p:cNvSpPr/>
          <p:nvPr/>
        </p:nvSpPr>
        <p:spPr>
          <a:xfrm>
            <a:off x="0" y="1564800"/>
            <a:ext cx="12192000" cy="109500"/>
          </a:xfrm>
          <a:prstGeom prst="rect">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FBC15"/>
              </a:solidFill>
              <a:latin typeface="Calibri"/>
              <a:ea typeface="Calibri"/>
              <a:cs typeface="Calibri"/>
              <a:sym typeface="Calibri"/>
            </a:endParaRPr>
          </a:p>
        </p:txBody>
      </p:sp>
      <p:sp>
        <p:nvSpPr>
          <p:cNvPr id="400" name="Google Shape;400;p36"/>
          <p:cNvSpPr txBox="1"/>
          <p:nvPr>
            <p:ph type="title"/>
          </p:nvPr>
        </p:nvSpPr>
        <p:spPr>
          <a:xfrm>
            <a:off x="399901" y="486888"/>
            <a:ext cx="11392200" cy="591000"/>
          </a:xfrm>
          <a:prstGeom prst="rect">
            <a:avLst/>
          </a:prstGeom>
          <a:noFill/>
          <a:ln>
            <a:noFill/>
          </a:ln>
        </p:spPr>
        <p:txBody>
          <a:bodyPr anchorCtr="0" anchor="ctr"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b="1" lang="en-US" sz="3600">
                <a:solidFill>
                  <a:schemeClr val="lt1"/>
                </a:solidFill>
              </a:rPr>
              <a:t>TENDINȚE ÎN E-COMERȚ</a:t>
            </a:r>
            <a:endParaRPr b="1" sz="3600">
              <a:solidFill>
                <a:schemeClr val="lt1"/>
              </a:solidFill>
            </a:endParaRPr>
          </a:p>
        </p:txBody>
      </p:sp>
      <p:grpSp>
        <p:nvGrpSpPr>
          <p:cNvPr id="401" name="Google Shape;401;p36"/>
          <p:cNvGrpSpPr/>
          <p:nvPr/>
        </p:nvGrpSpPr>
        <p:grpSpPr>
          <a:xfrm>
            <a:off x="1736637" y="2671258"/>
            <a:ext cx="2406623" cy="2374699"/>
            <a:chOff x="644203" y="3718814"/>
            <a:chExt cx="1498800" cy="1498800"/>
          </a:xfrm>
        </p:grpSpPr>
        <p:sp>
          <p:nvSpPr>
            <p:cNvPr id="402" name="Google Shape;402;p36"/>
            <p:cNvSpPr/>
            <p:nvPr/>
          </p:nvSpPr>
          <p:spPr>
            <a:xfrm>
              <a:off x="644203" y="3718814"/>
              <a:ext cx="1498800" cy="1498800"/>
            </a:xfrm>
            <a:prstGeom prst="ellipse">
              <a:avLst/>
            </a:prstGeom>
            <a:solidFill>
              <a:srgbClr val="022565"/>
            </a:solidFill>
            <a:ln>
              <a:noFill/>
            </a:ln>
            <a:effectLst>
              <a:outerShdw blurRad="228600" rotWithShape="0" algn="tl" dir="5400000" dist="50800">
                <a:srgbClr val="000000">
                  <a:alpha val="549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3" name="Google Shape;403;p36"/>
            <p:cNvSpPr txBox="1"/>
            <p:nvPr/>
          </p:nvSpPr>
          <p:spPr>
            <a:xfrm>
              <a:off x="818800" y="3995861"/>
              <a:ext cx="1149600" cy="9447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lang="en-US" sz="2200">
                  <a:solidFill>
                    <a:srgbClr val="FFFFFF"/>
                  </a:solidFill>
                  <a:latin typeface="Calibri"/>
                  <a:ea typeface="Calibri"/>
                  <a:cs typeface="Calibri"/>
                  <a:sym typeface="Calibri"/>
                </a:rPr>
                <a:t>Reducerea incertitudinii</a:t>
              </a:r>
              <a:endParaRPr sz="2200">
                <a:solidFill>
                  <a:srgbClr val="FFFFFF"/>
                </a:solidFill>
                <a:latin typeface="Calibri"/>
                <a:ea typeface="Calibri"/>
                <a:cs typeface="Calibri"/>
                <a:sym typeface="Calibri"/>
              </a:endParaRPr>
            </a:p>
          </p:txBody>
        </p:sp>
      </p:grpSp>
      <p:grpSp>
        <p:nvGrpSpPr>
          <p:cNvPr id="404" name="Google Shape;404;p36"/>
          <p:cNvGrpSpPr/>
          <p:nvPr/>
        </p:nvGrpSpPr>
        <p:grpSpPr>
          <a:xfrm>
            <a:off x="4892693" y="2671258"/>
            <a:ext cx="2406623" cy="2374699"/>
            <a:chOff x="644203" y="3718814"/>
            <a:chExt cx="1498800" cy="1498800"/>
          </a:xfrm>
        </p:grpSpPr>
        <p:sp>
          <p:nvSpPr>
            <p:cNvPr id="405" name="Google Shape;405;p36"/>
            <p:cNvSpPr/>
            <p:nvPr/>
          </p:nvSpPr>
          <p:spPr>
            <a:xfrm>
              <a:off x="644203" y="3718814"/>
              <a:ext cx="1498800" cy="1498800"/>
            </a:xfrm>
            <a:prstGeom prst="ellipse">
              <a:avLst/>
            </a:prstGeom>
            <a:solidFill>
              <a:srgbClr val="022565"/>
            </a:solidFill>
            <a:ln>
              <a:noFill/>
            </a:ln>
            <a:effectLst>
              <a:outerShdw blurRad="228600" rotWithShape="0" algn="tl" dir="5400000" dist="50800">
                <a:srgbClr val="000000">
                  <a:alpha val="549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6" name="Google Shape;406;p36"/>
            <p:cNvSpPr txBox="1"/>
            <p:nvPr/>
          </p:nvSpPr>
          <p:spPr>
            <a:xfrm>
              <a:off x="808147" y="3995861"/>
              <a:ext cx="1170900" cy="9447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lang="en-US" sz="2200">
                  <a:solidFill>
                    <a:schemeClr val="lt1"/>
                  </a:solidFill>
                  <a:latin typeface="Calibri"/>
                  <a:ea typeface="Calibri"/>
                  <a:cs typeface="Calibri"/>
                  <a:sym typeface="Calibri"/>
                </a:rPr>
                <a:t>Creșterea încrederii</a:t>
              </a:r>
              <a:endParaRPr sz="2200">
                <a:solidFill>
                  <a:schemeClr val="lt1"/>
                </a:solidFill>
                <a:latin typeface="Calibri"/>
                <a:ea typeface="Calibri"/>
                <a:cs typeface="Calibri"/>
                <a:sym typeface="Calibri"/>
              </a:endParaRPr>
            </a:p>
          </p:txBody>
        </p:sp>
      </p:grpSp>
      <p:grpSp>
        <p:nvGrpSpPr>
          <p:cNvPr id="407" name="Google Shape;407;p36"/>
          <p:cNvGrpSpPr/>
          <p:nvPr/>
        </p:nvGrpSpPr>
        <p:grpSpPr>
          <a:xfrm>
            <a:off x="8048749" y="2671258"/>
            <a:ext cx="2406623" cy="2374699"/>
            <a:chOff x="644203" y="3718814"/>
            <a:chExt cx="1498800" cy="1498800"/>
          </a:xfrm>
        </p:grpSpPr>
        <p:sp>
          <p:nvSpPr>
            <p:cNvPr id="408" name="Google Shape;408;p36"/>
            <p:cNvSpPr/>
            <p:nvPr/>
          </p:nvSpPr>
          <p:spPr>
            <a:xfrm>
              <a:off x="644203" y="3718814"/>
              <a:ext cx="1498800" cy="1498800"/>
            </a:xfrm>
            <a:prstGeom prst="ellipse">
              <a:avLst/>
            </a:prstGeom>
            <a:solidFill>
              <a:srgbClr val="022565"/>
            </a:solidFill>
            <a:ln>
              <a:noFill/>
            </a:ln>
            <a:effectLst>
              <a:outerShdw blurRad="228600" rotWithShape="0" algn="tl" dir="5400000" dist="50800">
                <a:srgbClr val="000000">
                  <a:alpha val="549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9" name="Google Shape;409;p36"/>
            <p:cNvSpPr txBox="1"/>
            <p:nvPr/>
          </p:nvSpPr>
          <p:spPr>
            <a:xfrm>
              <a:off x="856976" y="3995875"/>
              <a:ext cx="1073400" cy="9447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lang="en-US" sz="2200">
                  <a:solidFill>
                    <a:schemeClr val="lt1"/>
                  </a:solidFill>
                  <a:latin typeface="Calibri"/>
                  <a:ea typeface="Calibri"/>
                  <a:cs typeface="Calibri"/>
                  <a:sym typeface="Calibri"/>
                </a:rPr>
                <a:t>Reducerea ratei de retur</a:t>
              </a:r>
              <a:endParaRPr sz="2200">
                <a:solidFill>
                  <a:schemeClr val="lt1"/>
                </a:solidFill>
                <a:latin typeface="Calibri"/>
                <a:ea typeface="Calibri"/>
                <a:cs typeface="Calibri"/>
                <a:sym typeface="Calibri"/>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37"/>
          <p:cNvSpPr/>
          <p:nvPr/>
        </p:nvSpPr>
        <p:spPr>
          <a:xfrm>
            <a:off x="0" y="109500"/>
            <a:ext cx="12192000" cy="67485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pic>
        <p:nvPicPr>
          <p:cNvPr id="415" name="Google Shape;415;p37"/>
          <p:cNvPicPr preferRelativeResize="0"/>
          <p:nvPr/>
        </p:nvPicPr>
        <p:blipFill rotWithShape="1">
          <a:blip r:embed="rId3">
            <a:alphaModFix/>
          </a:blip>
          <a:srcRect b="0" l="0" r="0" t="0"/>
          <a:stretch/>
        </p:blipFill>
        <p:spPr>
          <a:xfrm>
            <a:off x="9815000" y="47925"/>
            <a:ext cx="2077650" cy="1468949"/>
          </a:xfrm>
          <a:prstGeom prst="rect">
            <a:avLst/>
          </a:prstGeom>
          <a:noFill/>
          <a:ln>
            <a:noFill/>
          </a:ln>
        </p:spPr>
      </p:pic>
      <p:pic>
        <p:nvPicPr>
          <p:cNvPr id="416" name="Google Shape;416;p37"/>
          <p:cNvPicPr preferRelativeResize="0"/>
          <p:nvPr/>
        </p:nvPicPr>
        <p:blipFill rotWithShape="1">
          <a:blip r:embed="rId4">
            <a:alphaModFix/>
          </a:blip>
          <a:srcRect b="0" l="0" r="0" t="0"/>
          <a:stretch/>
        </p:blipFill>
        <p:spPr>
          <a:xfrm>
            <a:off x="7540300" y="447910"/>
            <a:ext cx="1993748" cy="669000"/>
          </a:xfrm>
          <a:prstGeom prst="rect">
            <a:avLst/>
          </a:prstGeom>
          <a:noFill/>
          <a:ln>
            <a:noFill/>
          </a:ln>
        </p:spPr>
      </p:pic>
      <p:sp>
        <p:nvSpPr>
          <p:cNvPr id="417" name="Google Shape;417;p37"/>
          <p:cNvSpPr/>
          <p:nvPr/>
        </p:nvSpPr>
        <p:spPr>
          <a:xfrm>
            <a:off x="0" y="0"/>
            <a:ext cx="12192000" cy="109500"/>
          </a:xfrm>
          <a:prstGeom prst="rect">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FBC15"/>
              </a:solidFill>
              <a:latin typeface="Calibri"/>
              <a:ea typeface="Calibri"/>
              <a:cs typeface="Calibri"/>
              <a:sym typeface="Calibri"/>
            </a:endParaRPr>
          </a:p>
        </p:txBody>
      </p:sp>
      <p:sp>
        <p:nvSpPr>
          <p:cNvPr id="418" name="Google Shape;418;p37"/>
          <p:cNvSpPr txBox="1"/>
          <p:nvPr/>
        </p:nvSpPr>
        <p:spPr>
          <a:xfrm>
            <a:off x="2520450" y="3105750"/>
            <a:ext cx="71511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lang="en-US" sz="3600">
                <a:solidFill>
                  <a:srgbClr val="F5F7F9"/>
                </a:solidFill>
                <a:latin typeface="Calibri"/>
                <a:ea typeface="Calibri"/>
                <a:cs typeface="Calibri"/>
                <a:sym typeface="Calibri"/>
              </a:rPr>
              <a:t>SUSTENABILITATEA</a:t>
            </a:r>
            <a:endParaRPr b="1" sz="3600">
              <a:solidFill>
                <a:srgbClr val="F5F7F9"/>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38"/>
          <p:cNvSpPr/>
          <p:nvPr/>
        </p:nvSpPr>
        <p:spPr>
          <a:xfrm>
            <a:off x="0" y="0"/>
            <a:ext cx="12192000" cy="15648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pic>
        <p:nvPicPr>
          <p:cNvPr id="424" name="Google Shape;424;p38"/>
          <p:cNvPicPr preferRelativeResize="0"/>
          <p:nvPr/>
        </p:nvPicPr>
        <p:blipFill rotWithShape="1">
          <a:blip r:embed="rId3">
            <a:alphaModFix/>
          </a:blip>
          <a:srcRect b="0" l="0" r="0" t="0"/>
          <a:stretch/>
        </p:blipFill>
        <p:spPr>
          <a:xfrm>
            <a:off x="9815000" y="47925"/>
            <a:ext cx="2077650" cy="1468949"/>
          </a:xfrm>
          <a:prstGeom prst="rect">
            <a:avLst/>
          </a:prstGeom>
          <a:noFill/>
          <a:ln>
            <a:noFill/>
          </a:ln>
        </p:spPr>
      </p:pic>
      <p:pic>
        <p:nvPicPr>
          <p:cNvPr id="425" name="Google Shape;425;p38"/>
          <p:cNvPicPr preferRelativeResize="0"/>
          <p:nvPr/>
        </p:nvPicPr>
        <p:blipFill rotWithShape="1">
          <a:blip r:embed="rId4">
            <a:alphaModFix/>
          </a:blip>
          <a:srcRect b="0" l="0" r="0" t="0"/>
          <a:stretch/>
        </p:blipFill>
        <p:spPr>
          <a:xfrm>
            <a:off x="7540300" y="447910"/>
            <a:ext cx="1993748" cy="669000"/>
          </a:xfrm>
          <a:prstGeom prst="rect">
            <a:avLst/>
          </a:prstGeom>
          <a:noFill/>
          <a:ln>
            <a:noFill/>
          </a:ln>
        </p:spPr>
      </p:pic>
      <p:sp>
        <p:nvSpPr>
          <p:cNvPr id="426" name="Google Shape;426;p38"/>
          <p:cNvSpPr/>
          <p:nvPr/>
        </p:nvSpPr>
        <p:spPr>
          <a:xfrm>
            <a:off x="0" y="1564800"/>
            <a:ext cx="12192000" cy="109500"/>
          </a:xfrm>
          <a:prstGeom prst="rect">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FBC15"/>
              </a:solidFill>
              <a:latin typeface="Calibri"/>
              <a:ea typeface="Calibri"/>
              <a:cs typeface="Calibri"/>
              <a:sym typeface="Calibri"/>
            </a:endParaRPr>
          </a:p>
        </p:txBody>
      </p:sp>
      <p:sp>
        <p:nvSpPr>
          <p:cNvPr id="427" name="Google Shape;427;p38"/>
          <p:cNvSpPr txBox="1"/>
          <p:nvPr>
            <p:ph type="title"/>
          </p:nvPr>
        </p:nvSpPr>
        <p:spPr>
          <a:xfrm>
            <a:off x="399901" y="486888"/>
            <a:ext cx="11392200" cy="591000"/>
          </a:xfrm>
          <a:prstGeom prst="rect">
            <a:avLst/>
          </a:prstGeom>
          <a:noFill/>
          <a:ln>
            <a:noFill/>
          </a:ln>
        </p:spPr>
        <p:txBody>
          <a:bodyPr anchorCtr="0" anchor="ctr"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b="1" lang="en-US" sz="3600">
                <a:solidFill>
                  <a:schemeClr val="lt1"/>
                </a:solidFill>
              </a:rPr>
              <a:t>TENDINȚE ÎN E-COMERȚ</a:t>
            </a:r>
            <a:endParaRPr b="1" sz="3600">
              <a:solidFill>
                <a:schemeClr val="lt1"/>
              </a:solidFill>
            </a:endParaRPr>
          </a:p>
        </p:txBody>
      </p:sp>
      <p:sp>
        <p:nvSpPr>
          <p:cNvPr id="428" name="Google Shape;428;p38"/>
          <p:cNvSpPr txBox="1"/>
          <p:nvPr/>
        </p:nvSpPr>
        <p:spPr>
          <a:xfrm>
            <a:off x="2411175" y="2431450"/>
            <a:ext cx="29598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sz="2400">
                <a:solidFill>
                  <a:srgbClr val="022565"/>
                </a:solidFill>
                <a:latin typeface="Calibri"/>
                <a:ea typeface="Calibri"/>
                <a:cs typeface="Calibri"/>
                <a:sym typeface="Calibri"/>
              </a:rPr>
              <a:t>Materiale reciclabile și biodegradabile</a:t>
            </a:r>
            <a:endParaRPr sz="2400">
              <a:solidFill>
                <a:srgbClr val="022565"/>
              </a:solidFill>
              <a:latin typeface="Calibri"/>
              <a:ea typeface="Calibri"/>
              <a:cs typeface="Calibri"/>
              <a:sym typeface="Calibri"/>
            </a:endParaRPr>
          </a:p>
        </p:txBody>
      </p:sp>
      <p:sp>
        <p:nvSpPr>
          <p:cNvPr id="429" name="Google Shape;429;p38"/>
          <p:cNvSpPr txBox="1"/>
          <p:nvPr/>
        </p:nvSpPr>
        <p:spPr>
          <a:xfrm>
            <a:off x="4469025" y="3600825"/>
            <a:ext cx="34902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sz="2400">
                <a:solidFill>
                  <a:srgbClr val="022565"/>
                </a:solidFill>
                <a:latin typeface="Calibri"/>
                <a:ea typeface="Calibri"/>
                <a:cs typeface="Calibri"/>
                <a:sym typeface="Calibri"/>
              </a:rPr>
              <a:t>Eficientizarea transportului și reducerii amprentei de carbon</a:t>
            </a:r>
            <a:endParaRPr sz="2400">
              <a:solidFill>
                <a:srgbClr val="022565"/>
              </a:solidFill>
              <a:latin typeface="Calibri"/>
              <a:ea typeface="Calibri"/>
              <a:cs typeface="Calibri"/>
              <a:sym typeface="Calibri"/>
            </a:endParaRPr>
          </a:p>
        </p:txBody>
      </p:sp>
      <p:sp>
        <p:nvSpPr>
          <p:cNvPr id="430" name="Google Shape;430;p38"/>
          <p:cNvSpPr txBox="1"/>
          <p:nvPr/>
        </p:nvSpPr>
        <p:spPr>
          <a:xfrm>
            <a:off x="7057276" y="5139800"/>
            <a:ext cx="29598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sz="2400">
                <a:solidFill>
                  <a:srgbClr val="022565"/>
                </a:solidFill>
                <a:latin typeface="Calibri"/>
                <a:ea typeface="Calibri"/>
                <a:cs typeface="Calibri"/>
                <a:sym typeface="Calibri"/>
              </a:rPr>
              <a:t>Produse durabile și recondiționabile</a:t>
            </a:r>
            <a:endParaRPr sz="2400">
              <a:solidFill>
                <a:srgbClr val="022565"/>
              </a:solidFill>
              <a:latin typeface="Calibri"/>
              <a:ea typeface="Calibri"/>
              <a:cs typeface="Calibri"/>
              <a:sym typeface="Calibri"/>
            </a:endParaRPr>
          </a:p>
        </p:txBody>
      </p:sp>
      <p:sp>
        <p:nvSpPr>
          <p:cNvPr id="431" name="Google Shape;431;p38"/>
          <p:cNvSpPr/>
          <p:nvPr/>
        </p:nvSpPr>
        <p:spPr>
          <a:xfrm>
            <a:off x="6463276" y="5306000"/>
            <a:ext cx="594000" cy="591000"/>
          </a:xfrm>
          <a:prstGeom prst="ellipse">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22565"/>
                </a:solidFill>
                <a:latin typeface="Arial"/>
                <a:ea typeface="Arial"/>
                <a:cs typeface="Arial"/>
                <a:sym typeface="Arial"/>
              </a:rPr>
              <a:t>3</a:t>
            </a:r>
            <a:endParaRPr b="1" i="0" sz="2000" u="none" cap="none" strike="noStrike">
              <a:solidFill>
                <a:srgbClr val="022565"/>
              </a:solidFill>
              <a:latin typeface="Arial"/>
              <a:ea typeface="Arial"/>
              <a:cs typeface="Arial"/>
              <a:sym typeface="Arial"/>
            </a:endParaRPr>
          </a:p>
        </p:txBody>
      </p:sp>
      <p:sp>
        <p:nvSpPr>
          <p:cNvPr id="432" name="Google Shape;432;p38"/>
          <p:cNvSpPr/>
          <p:nvPr/>
        </p:nvSpPr>
        <p:spPr>
          <a:xfrm>
            <a:off x="3875025" y="3951825"/>
            <a:ext cx="594000" cy="591000"/>
          </a:xfrm>
          <a:prstGeom prst="ellipse">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22565"/>
                </a:solidFill>
                <a:latin typeface="Arial"/>
                <a:ea typeface="Arial"/>
                <a:cs typeface="Arial"/>
                <a:sym typeface="Arial"/>
              </a:rPr>
              <a:t>2</a:t>
            </a:r>
            <a:endParaRPr b="1" i="0" sz="2000" u="none" cap="none" strike="noStrike">
              <a:solidFill>
                <a:srgbClr val="022565"/>
              </a:solidFill>
              <a:latin typeface="Arial"/>
              <a:ea typeface="Arial"/>
              <a:cs typeface="Arial"/>
              <a:sym typeface="Arial"/>
            </a:endParaRPr>
          </a:p>
        </p:txBody>
      </p:sp>
      <p:sp>
        <p:nvSpPr>
          <p:cNvPr id="433" name="Google Shape;433;p38"/>
          <p:cNvSpPr/>
          <p:nvPr/>
        </p:nvSpPr>
        <p:spPr>
          <a:xfrm>
            <a:off x="1817175" y="2597650"/>
            <a:ext cx="594000" cy="591000"/>
          </a:xfrm>
          <a:prstGeom prst="ellipse">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22565"/>
                </a:solidFill>
                <a:latin typeface="Arial"/>
                <a:ea typeface="Arial"/>
                <a:cs typeface="Arial"/>
                <a:sym typeface="Arial"/>
              </a:rPr>
              <a:t>1</a:t>
            </a:r>
            <a:endParaRPr b="1" i="0" sz="2000" u="none" cap="none" strike="noStrike">
              <a:solidFill>
                <a:srgbClr val="022565"/>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39"/>
          <p:cNvSpPr/>
          <p:nvPr/>
        </p:nvSpPr>
        <p:spPr>
          <a:xfrm>
            <a:off x="0" y="109500"/>
            <a:ext cx="12192000" cy="67485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pic>
        <p:nvPicPr>
          <p:cNvPr id="439" name="Google Shape;439;p39"/>
          <p:cNvPicPr preferRelativeResize="0"/>
          <p:nvPr/>
        </p:nvPicPr>
        <p:blipFill rotWithShape="1">
          <a:blip r:embed="rId3">
            <a:alphaModFix/>
          </a:blip>
          <a:srcRect b="0" l="0" r="0" t="0"/>
          <a:stretch/>
        </p:blipFill>
        <p:spPr>
          <a:xfrm>
            <a:off x="9815000" y="47925"/>
            <a:ext cx="2077650" cy="1468949"/>
          </a:xfrm>
          <a:prstGeom prst="rect">
            <a:avLst/>
          </a:prstGeom>
          <a:noFill/>
          <a:ln>
            <a:noFill/>
          </a:ln>
        </p:spPr>
      </p:pic>
      <p:sp>
        <p:nvSpPr>
          <p:cNvPr id="440" name="Google Shape;440;p39"/>
          <p:cNvSpPr/>
          <p:nvPr/>
        </p:nvSpPr>
        <p:spPr>
          <a:xfrm>
            <a:off x="0" y="0"/>
            <a:ext cx="12192000" cy="109500"/>
          </a:xfrm>
          <a:prstGeom prst="rect">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FBC15"/>
              </a:solidFill>
              <a:latin typeface="Calibri"/>
              <a:ea typeface="Calibri"/>
              <a:cs typeface="Calibri"/>
              <a:sym typeface="Calibri"/>
            </a:endParaRPr>
          </a:p>
        </p:txBody>
      </p:sp>
      <p:grpSp>
        <p:nvGrpSpPr>
          <p:cNvPr id="441" name="Google Shape;441;p39"/>
          <p:cNvGrpSpPr/>
          <p:nvPr/>
        </p:nvGrpSpPr>
        <p:grpSpPr>
          <a:xfrm>
            <a:off x="2465400" y="1237075"/>
            <a:ext cx="7261180" cy="4459771"/>
            <a:chOff x="0" y="0"/>
            <a:chExt cx="7981950" cy="4578350"/>
          </a:xfrm>
        </p:grpSpPr>
        <p:sp>
          <p:nvSpPr>
            <p:cNvPr id="442" name="Google Shape;442;p39"/>
            <p:cNvSpPr/>
            <p:nvPr/>
          </p:nvSpPr>
          <p:spPr>
            <a:xfrm>
              <a:off x="765810" y="21590"/>
              <a:ext cx="6451600" cy="4326890"/>
            </a:xfrm>
            <a:custGeom>
              <a:rect b="b" l="l" r="r" t="t"/>
              <a:pathLst>
                <a:path extrusionOk="0" h="4326890" w="645160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39"/>
            <p:cNvSpPr/>
            <p:nvPr/>
          </p:nvSpPr>
          <p:spPr>
            <a:xfrm>
              <a:off x="0" y="0"/>
              <a:ext cx="7981950" cy="4542790"/>
            </a:xfrm>
            <a:custGeom>
              <a:rect b="b" l="l" r="r" t="t"/>
              <a:pathLst>
                <a:path extrusionOk="0" h="4542790" w="798195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E9E9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39"/>
            <p:cNvSpPr/>
            <p:nvPr/>
          </p:nvSpPr>
          <p:spPr>
            <a:xfrm>
              <a:off x="3460750" y="4349750"/>
              <a:ext cx="1059180" cy="96520"/>
            </a:xfrm>
            <a:custGeom>
              <a:rect b="b" l="l" r="r" t="t"/>
              <a:pathLst>
                <a:path extrusionOk="0" h="96520" w="105918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39"/>
            <p:cNvSpPr/>
            <p:nvPr/>
          </p:nvSpPr>
          <p:spPr>
            <a:xfrm>
              <a:off x="163830" y="4542790"/>
              <a:ext cx="7654290" cy="35560"/>
            </a:xfrm>
            <a:custGeom>
              <a:rect b="b" l="l" r="r" t="t"/>
              <a:pathLst>
                <a:path extrusionOk="0" h="35560" w="765429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40"/>
          <p:cNvSpPr/>
          <p:nvPr/>
        </p:nvSpPr>
        <p:spPr>
          <a:xfrm>
            <a:off x="0" y="0"/>
            <a:ext cx="12192000" cy="15648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pic>
        <p:nvPicPr>
          <p:cNvPr id="451" name="Google Shape;451;p40"/>
          <p:cNvPicPr preferRelativeResize="0"/>
          <p:nvPr/>
        </p:nvPicPr>
        <p:blipFill rotWithShape="1">
          <a:blip r:embed="rId3">
            <a:alphaModFix/>
          </a:blip>
          <a:srcRect b="0" l="0" r="0" t="0"/>
          <a:stretch/>
        </p:blipFill>
        <p:spPr>
          <a:xfrm>
            <a:off x="9815000" y="47925"/>
            <a:ext cx="2077650" cy="1468949"/>
          </a:xfrm>
          <a:prstGeom prst="rect">
            <a:avLst/>
          </a:prstGeom>
          <a:noFill/>
          <a:ln>
            <a:noFill/>
          </a:ln>
        </p:spPr>
      </p:pic>
      <p:pic>
        <p:nvPicPr>
          <p:cNvPr id="452" name="Google Shape;452;p40"/>
          <p:cNvPicPr preferRelativeResize="0"/>
          <p:nvPr/>
        </p:nvPicPr>
        <p:blipFill rotWithShape="1">
          <a:blip r:embed="rId4">
            <a:alphaModFix/>
          </a:blip>
          <a:srcRect b="0" l="0" r="0" t="0"/>
          <a:stretch/>
        </p:blipFill>
        <p:spPr>
          <a:xfrm>
            <a:off x="7540300" y="447910"/>
            <a:ext cx="1993748" cy="669000"/>
          </a:xfrm>
          <a:prstGeom prst="rect">
            <a:avLst/>
          </a:prstGeom>
          <a:noFill/>
          <a:ln>
            <a:noFill/>
          </a:ln>
        </p:spPr>
      </p:pic>
      <p:sp>
        <p:nvSpPr>
          <p:cNvPr id="453" name="Google Shape;453;p40"/>
          <p:cNvSpPr/>
          <p:nvPr/>
        </p:nvSpPr>
        <p:spPr>
          <a:xfrm>
            <a:off x="0" y="1564800"/>
            <a:ext cx="12192000" cy="109500"/>
          </a:xfrm>
          <a:prstGeom prst="rect">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FBC15"/>
              </a:solidFill>
              <a:latin typeface="Calibri"/>
              <a:ea typeface="Calibri"/>
              <a:cs typeface="Calibri"/>
              <a:sym typeface="Calibri"/>
            </a:endParaRPr>
          </a:p>
        </p:txBody>
      </p:sp>
      <p:sp>
        <p:nvSpPr>
          <p:cNvPr id="454" name="Google Shape;454;p40"/>
          <p:cNvSpPr txBox="1"/>
          <p:nvPr>
            <p:ph type="title"/>
          </p:nvPr>
        </p:nvSpPr>
        <p:spPr>
          <a:xfrm>
            <a:off x="399901" y="486888"/>
            <a:ext cx="11392200" cy="591000"/>
          </a:xfrm>
          <a:prstGeom prst="rect">
            <a:avLst/>
          </a:prstGeom>
          <a:noFill/>
          <a:ln>
            <a:noFill/>
          </a:ln>
        </p:spPr>
        <p:txBody>
          <a:bodyPr anchorCtr="0" anchor="ctr"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b="1" lang="en-US" sz="3600">
                <a:solidFill>
                  <a:schemeClr val="lt1"/>
                </a:solidFill>
              </a:rPr>
              <a:t>TENDINȚE ÎN E-COMERȚ</a:t>
            </a:r>
            <a:endParaRPr b="1" sz="3600">
              <a:solidFill>
                <a:schemeClr val="lt1"/>
              </a:solidFill>
            </a:endParaRPr>
          </a:p>
        </p:txBody>
      </p:sp>
      <p:grpSp>
        <p:nvGrpSpPr>
          <p:cNvPr id="455" name="Google Shape;455;p40"/>
          <p:cNvGrpSpPr/>
          <p:nvPr/>
        </p:nvGrpSpPr>
        <p:grpSpPr>
          <a:xfrm>
            <a:off x="1736637" y="2671258"/>
            <a:ext cx="2406623" cy="2374699"/>
            <a:chOff x="644203" y="3718814"/>
            <a:chExt cx="1498800" cy="1498800"/>
          </a:xfrm>
        </p:grpSpPr>
        <p:sp>
          <p:nvSpPr>
            <p:cNvPr id="456" name="Google Shape;456;p40"/>
            <p:cNvSpPr/>
            <p:nvPr/>
          </p:nvSpPr>
          <p:spPr>
            <a:xfrm>
              <a:off x="644203" y="3718814"/>
              <a:ext cx="1498800" cy="1498800"/>
            </a:xfrm>
            <a:prstGeom prst="ellipse">
              <a:avLst/>
            </a:prstGeom>
            <a:solidFill>
              <a:srgbClr val="022565"/>
            </a:solidFill>
            <a:ln>
              <a:noFill/>
            </a:ln>
            <a:effectLst>
              <a:outerShdw blurRad="228600" rotWithShape="0" algn="tl" dir="5400000" dist="50800">
                <a:srgbClr val="000000">
                  <a:alpha val="549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7" name="Google Shape;457;p40"/>
            <p:cNvSpPr txBox="1"/>
            <p:nvPr/>
          </p:nvSpPr>
          <p:spPr>
            <a:xfrm>
              <a:off x="818800" y="3995861"/>
              <a:ext cx="1149600" cy="9447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lang="en-US" sz="2200">
                  <a:solidFill>
                    <a:srgbClr val="FFFFFF"/>
                  </a:solidFill>
                  <a:latin typeface="Calibri"/>
                  <a:ea typeface="Calibri"/>
                  <a:cs typeface="Calibri"/>
                  <a:sym typeface="Calibri"/>
                </a:rPr>
                <a:t>Creșterea loialității clienților</a:t>
              </a:r>
              <a:endParaRPr sz="2200">
                <a:solidFill>
                  <a:srgbClr val="FFFFFF"/>
                </a:solidFill>
                <a:latin typeface="Calibri"/>
                <a:ea typeface="Calibri"/>
                <a:cs typeface="Calibri"/>
                <a:sym typeface="Calibri"/>
              </a:endParaRPr>
            </a:p>
          </p:txBody>
        </p:sp>
      </p:grpSp>
      <p:grpSp>
        <p:nvGrpSpPr>
          <p:cNvPr id="458" name="Google Shape;458;p40"/>
          <p:cNvGrpSpPr/>
          <p:nvPr/>
        </p:nvGrpSpPr>
        <p:grpSpPr>
          <a:xfrm>
            <a:off x="4892693" y="2671258"/>
            <a:ext cx="2406623" cy="2374699"/>
            <a:chOff x="644203" y="3718814"/>
            <a:chExt cx="1498800" cy="1498800"/>
          </a:xfrm>
        </p:grpSpPr>
        <p:sp>
          <p:nvSpPr>
            <p:cNvPr id="459" name="Google Shape;459;p40"/>
            <p:cNvSpPr/>
            <p:nvPr/>
          </p:nvSpPr>
          <p:spPr>
            <a:xfrm>
              <a:off x="644203" y="3718814"/>
              <a:ext cx="1498800" cy="1498800"/>
            </a:xfrm>
            <a:prstGeom prst="ellipse">
              <a:avLst/>
            </a:prstGeom>
            <a:solidFill>
              <a:srgbClr val="022565"/>
            </a:solidFill>
            <a:ln>
              <a:noFill/>
            </a:ln>
            <a:effectLst>
              <a:outerShdw blurRad="228600" rotWithShape="0" algn="tl" dir="5400000" dist="50800">
                <a:srgbClr val="000000">
                  <a:alpha val="549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0" name="Google Shape;460;p40"/>
            <p:cNvSpPr txBox="1"/>
            <p:nvPr/>
          </p:nvSpPr>
          <p:spPr>
            <a:xfrm>
              <a:off x="808147" y="3995861"/>
              <a:ext cx="1170900" cy="9447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lang="en-US" sz="2200">
                  <a:solidFill>
                    <a:schemeClr val="lt1"/>
                  </a:solidFill>
                  <a:latin typeface="Calibri"/>
                  <a:ea typeface="Calibri"/>
                  <a:cs typeface="Calibri"/>
                  <a:sym typeface="Calibri"/>
                </a:rPr>
                <a:t>Reducerea costurilor</a:t>
              </a:r>
              <a:endParaRPr sz="2200">
                <a:solidFill>
                  <a:schemeClr val="lt1"/>
                </a:solidFill>
                <a:latin typeface="Calibri"/>
                <a:ea typeface="Calibri"/>
                <a:cs typeface="Calibri"/>
                <a:sym typeface="Calibri"/>
              </a:endParaRPr>
            </a:p>
          </p:txBody>
        </p:sp>
      </p:grpSp>
      <p:grpSp>
        <p:nvGrpSpPr>
          <p:cNvPr id="461" name="Google Shape;461;p40"/>
          <p:cNvGrpSpPr/>
          <p:nvPr/>
        </p:nvGrpSpPr>
        <p:grpSpPr>
          <a:xfrm>
            <a:off x="8048749" y="2671258"/>
            <a:ext cx="2406623" cy="2374699"/>
            <a:chOff x="644203" y="3718814"/>
            <a:chExt cx="1498800" cy="1498800"/>
          </a:xfrm>
        </p:grpSpPr>
        <p:sp>
          <p:nvSpPr>
            <p:cNvPr id="462" name="Google Shape;462;p40"/>
            <p:cNvSpPr/>
            <p:nvPr/>
          </p:nvSpPr>
          <p:spPr>
            <a:xfrm>
              <a:off x="644203" y="3718814"/>
              <a:ext cx="1498800" cy="1498800"/>
            </a:xfrm>
            <a:prstGeom prst="ellipse">
              <a:avLst/>
            </a:prstGeom>
            <a:solidFill>
              <a:srgbClr val="022565"/>
            </a:solidFill>
            <a:ln>
              <a:noFill/>
            </a:ln>
            <a:effectLst>
              <a:outerShdw blurRad="228600" rotWithShape="0" algn="tl" dir="5400000" dist="50800">
                <a:srgbClr val="000000">
                  <a:alpha val="549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3" name="Google Shape;463;p40"/>
            <p:cNvSpPr txBox="1"/>
            <p:nvPr/>
          </p:nvSpPr>
          <p:spPr>
            <a:xfrm>
              <a:off x="814457" y="3995861"/>
              <a:ext cx="1158300" cy="9447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lang="en-US" sz="2200">
                  <a:solidFill>
                    <a:schemeClr val="lt1"/>
                  </a:solidFill>
                  <a:latin typeface="Calibri"/>
                  <a:ea typeface="Calibri"/>
                  <a:cs typeface="Calibri"/>
                  <a:sym typeface="Calibri"/>
                </a:rPr>
                <a:t>Îmbunătățirea imaginii brandului</a:t>
              </a:r>
              <a:endParaRPr sz="2200">
                <a:solidFill>
                  <a:schemeClr val="lt1"/>
                </a:solidFill>
                <a:latin typeface="Calibri"/>
                <a:ea typeface="Calibri"/>
                <a:cs typeface="Calibri"/>
                <a:sym typeface="Calibri"/>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41"/>
          <p:cNvSpPr/>
          <p:nvPr/>
        </p:nvSpPr>
        <p:spPr>
          <a:xfrm>
            <a:off x="0" y="109500"/>
            <a:ext cx="12192000" cy="67485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pic>
        <p:nvPicPr>
          <p:cNvPr id="469" name="Google Shape;469;p41"/>
          <p:cNvPicPr preferRelativeResize="0"/>
          <p:nvPr/>
        </p:nvPicPr>
        <p:blipFill rotWithShape="1">
          <a:blip r:embed="rId3">
            <a:alphaModFix/>
          </a:blip>
          <a:srcRect b="0" l="0" r="0" t="0"/>
          <a:stretch/>
        </p:blipFill>
        <p:spPr>
          <a:xfrm>
            <a:off x="9815000" y="47925"/>
            <a:ext cx="2077650" cy="1468949"/>
          </a:xfrm>
          <a:prstGeom prst="rect">
            <a:avLst/>
          </a:prstGeom>
          <a:noFill/>
          <a:ln>
            <a:noFill/>
          </a:ln>
        </p:spPr>
      </p:pic>
      <p:pic>
        <p:nvPicPr>
          <p:cNvPr id="470" name="Google Shape;470;p41"/>
          <p:cNvPicPr preferRelativeResize="0"/>
          <p:nvPr/>
        </p:nvPicPr>
        <p:blipFill rotWithShape="1">
          <a:blip r:embed="rId4">
            <a:alphaModFix/>
          </a:blip>
          <a:srcRect b="0" l="0" r="0" t="0"/>
          <a:stretch/>
        </p:blipFill>
        <p:spPr>
          <a:xfrm>
            <a:off x="7540300" y="447910"/>
            <a:ext cx="1993748" cy="669000"/>
          </a:xfrm>
          <a:prstGeom prst="rect">
            <a:avLst/>
          </a:prstGeom>
          <a:noFill/>
          <a:ln>
            <a:noFill/>
          </a:ln>
        </p:spPr>
      </p:pic>
      <p:sp>
        <p:nvSpPr>
          <p:cNvPr id="471" name="Google Shape;471;p41"/>
          <p:cNvSpPr/>
          <p:nvPr/>
        </p:nvSpPr>
        <p:spPr>
          <a:xfrm>
            <a:off x="0" y="0"/>
            <a:ext cx="12192000" cy="109500"/>
          </a:xfrm>
          <a:prstGeom prst="rect">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FBC15"/>
              </a:solidFill>
              <a:latin typeface="Calibri"/>
              <a:ea typeface="Calibri"/>
              <a:cs typeface="Calibri"/>
              <a:sym typeface="Calibri"/>
            </a:endParaRPr>
          </a:p>
        </p:txBody>
      </p:sp>
      <p:sp>
        <p:nvSpPr>
          <p:cNvPr id="472" name="Google Shape;472;p41"/>
          <p:cNvSpPr txBox="1"/>
          <p:nvPr/>
        </p:nvSpPr>
        <p:spPr>
          <a:xfrm>
            <a:off x="2520450" y="3105750"/>
            <a:ext cx="71511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lang="en-US" sz="3600">
                <a:solidFill>
                  <a:srgbClr val="F5F7F9"/>
                </a:solidFill>
                <a:latin typeface="Calibri"/>
                <a:ea typeface="Calibri"/>
                <a:cs typeface="Calibri"/>
                <a:sym typeface="Calibri"/>
              </a:rPr>
              <a:t> PLĂȚILE DIGITALE</a:t>
            </a:r>
            <a:endParaRPr b="1" sz="3600">
              <a:solidFill>
                <a:srgbClr val="F5F7F9"/>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15"/>
          <p:cNvSpPr/>
          <p:nvPr/>
        </p:nvSpPr>
        <p:spPr>
          <a:xfrm>
            <a:off x="0" y="109500"/>
            <a:ext cx="12192000" cy="67485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pic>
        <p:nvPicPr>
          <p:cNvPr id="120" name="Google Shape;120;p15"/>
          <p:cNvPicPr preferRelativeResize="0"/>
          <p:nvPr/>
        </p:nvPicPr>
        <p:blipFill rotWithShape="1">
          <a:blip r:embed="rId3">
            <a:alphaModFix/>
          </a:blip>
          <a:srcRect b="0" l="0" r="0" t="0"/>
          <a:stretch/>
        </p:blipFill>
        <p:spPr>
          <a:xfrm>
            <a:off x="9815000" y="47925"/>
            <a:ext cx="2077650" cy="1468949"/>
          </a:xfrm>
          <a:prstGeom prst="rect">
            <a:avLst/>
          </a:prstGeom>
          <a:noFill/>
          <a:ln>
            <a:noFill/>
          </a:ln>
        </p:spPr>
      </p:pic>
      <p:pic>
        <p:nvPicPr>
          <p:cNvPr id="121" name="Google Shape;121;p15"/>
          <p:cNvPicPr preferRelativeResize="0"/>
          <p:nvPr/>
        </p:nvPicPr>
        <p:blipFill rotWithShape="1">
          <a:blip r:embed="rId4">
            <a:alphaModFix/>
          </a:blip>
          <a:srcRect b="0" l="0" r="0" t="0"/>
          <a:stretch/>
        </p:blipFill>
        <p:spPr>
          <a:xfrm>
            <a:off x="7540300" y="447910"/>
            <a:ext cx="1993748" cy="669000"/>
          </a:xfrm>
          <a:prstGeom prst="rect">
            <a:avLst/>
          </a:prstGeom>
          <a:noFill/>
          <a:ln>
            <a:noFill/>
          </a:ln>
        </p:spPr>
      </p:pic>
      <p:sp>
        <p:nvSpPr>
          <p:cNvPr id="122" name="Google Shape;122;p15"/>
          <p:cNvSpPr/>
          <p:nvPr/>
        </p:nvSpPr>
        <p:spPr>
          <a:xfrm>
            <a:off x="0" y="0"/>
            <a:ext cx="12192000" cy="109500"/>
          </a:xfrm>
          <a:prstGeom prst="rect">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FBC15"/>
              </a:solidFill>
              <a:latin typeface="Calibri"/>
              <a:ea typeface="Calibri"/>
              <a:cs typeface="Calibri"/>
              <a:sym typeface="Calibri"/>
            </a:endParaRPr>
          </a:p>
        </p:txBody>
      </p:sp>
      <p:sp>
        <p:nvSpPr>
          <p:cNvPr id="123" name="Google Shape;123;p15"/>
          <p:cNvSpPr txBox="1"/>
          <p:nvPr/>
        </p:nvSpPr>
        <p:spPr>
          <a:xfrm>
            <a:off x="2520450" y="3105750"/>
            <a:ext cx="71511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lang="en-US" sz="3600">
                <a:solidFill>
                  <a:srgbClr val="F5F7F9"/>
                </a:solidFill>
                <a:latin typeface="Calibri"/>
                <a:ea typeface="Calibri"/>
                <a:cs typeface="Calibri"/>
                <a:sym typeface="Calibri"/>
              </a:rPr>
              <a:t>INTELIGENȚA ARTIFICIALĂ</a:t>
            </a:r>
            <a:endParaRPr b="1" sz="3600">
              <a:solidFill>
                <a:srgbClr val="F5F7F9"/>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42"/>
          <p:cNvSpPr/>
          <p:nvPr/>
        </p:nvSpPr>
        <p:spPr>
          <a:xfrm>
            <a:off x="0" y="0"/>
            <a:ext cx="12192000" cy="15648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pic>
        <p:nvPicPr>
          <p:cNvPr id="478" name="Google Shape;478;p42"/>
          <p:cNvPicPr preferRelativeResize="0"/>
          <p:nvPr/>
        </p:nvPicPr>
        <p:blipFill rotWithShape="1">
          <a:blip r:embed="rId3">
            <a:alphaModFix/>
          </a:blip>
          <a:srcRect b="0" l="0" r="0" t="0"/>
          <a:stretch/>
        </p:blipFill>
        <p:spPr>
          <a:xfrm>
            <a:off x="9815000" y="47925"/>
            <a:ext cx="2077650" cy="1468949"/>
          </a:xfrm>
          <a:prstGeom prst="rect">
            <a:avLst/>
          </a:prstGeom>
          <a:noFill/>
          <a:ln>
            <a:noFill/>
          </a:ln>
        </p:spPr>
      </p:pic>
      <p:pic>
        <p:nvPicPr>
          <p:cNvPr id="479" name="Google Shape;479;p42"/>
          <p:cNvPicPr preferRelativeResize="0"/>
          <p:nvPr/>
        </p:nvPicPr>
        <p:blipFill rotWithShape="1">
          <a:blip r:embed="rId4">
            <a:alphaModFix/>
          </a:blip>
          <a:srcRect b="0" l="0" r="0" t="0"/>
          <a:stretch/>
        </p:blipFill>
        <p:spPr>
          <a:xfrm>
            <a:off x="7540300" y="447910"/>
            <a:ext cx="1993748" cy="669000"/>
          </a:xfrm>
          <a:prstGeom prst="rect">
            <a:avLst/>
          </a:prstGeom>
          <a:noFill/>
          <a:ln>
            <a:noFill/>
          </a:ln>
        </p:spPr>
      </p:pic>
      <p:sp>
        <p:nvSpPr>
          <p:cNvPr id="480" name="Google Shape;480;p42"/>
          <p:cNvSpPr/>
          <p:nvPr/>
        </p:nvSpPr>
        <p:spPr>
          <a:xfrm>
            <a:off x="0" y="1564800"/>
            <a:ext cx="12192000" cy="109500"/>
          </a:xfrm>
          <a:prstGeom prst="rect">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FBC15"/>
              </a:solidFill>
              <a:latin typeface="Calibri"/>
              <a:ea typeface="Calibri"/>
              <a:cs typeface="Calibri"/>
              <a:sym typeface="Calibri"/>
            </a:endParaRPr>
          </a:p>
        </p:txBody>
      </p:sp>
      <p:sp>
        <p:nvSpPr>
          <p:cNvPr id="481" name="Google Shape;481;p42"/>
          <p:cNvSpPr txBox="1"/>
          <p:nvPr>
            <p:ph type="title"/>
          </p:nvPr>
        </p:nvSpPr>
        <p:spPr>
          <a:xfrm>
            <a:off x="399901" y="486888"/>
            <a:ext cx="11392200" cy="591000"/>
          </a:xfrm>
          <a:prstGeom prst="rect">
            <a:avLst/>
          </a:prstGeom>
          <a:noFill/>
          <a:ln>
            <a:noFill/>
          </a:ln>
        </p:spPr>
        <p:txBody>
          <a:bodyPr anchorCtr="0" anchor="ctr"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b="1" lang="en-US" sz="3600">
                <a:solidFill>
                  <a:schemeClr val="lt1"/>
                </a:solidFill>
              </a:rPr>
              <a:t>TENDINȚE ÎN E-COMERȚ</a:t>
            </a:r>
            <a:endParaRPr b="1" sz="3600">
              <a:solidFill>
                <a:schemeClr val="lt1"/>
              </a:solidFill>
            </a:endParaRPr>
          </a:p>
        </p:txBody>
      </p:sp>
      <p:sp>
        <p:nvSpPr>
          <p:cNvPr id="482" name="Google Shape;482;p42"/>
          <p:cNvSpPr txBox="1"/>
          <p:nvPr/>
        </p:nvSpPr>
        <p:spPr>
          <a:xfrm>
            <a:off x="1277200" y="2375925"/>
            <a:ext cx="5082300" cy="2837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b="1" lang="en-US" sz="2600">
                <a:solidFill>
                  <a:srgbClr val="EFBC15"/>
                </a:solidFill>
                <a:latin typeface="Calibri"/>
                <a:ea typeface="Calibri"/>
                <a:cs typeface="Calibri"/>
                <a:sym typeface="Calibri"/>
              </a:rPr>
              <a:t>Portofele digitale</a:t>
            </a:r>
            <a:endParaRPr b="1" sz="2600">
              <a:solidFill>
                <a:srgbClr val="EFBC15"/>
              </a:solidFill>
              <a:latin typeface="Calibri"/>
              <a:ea typeface="Calibri"/>
              <a:cs typeface="Calibri"/>
              <a:sym typeface="Calibri"/>
            </a:endParaRPr>
          </a:p>
          <a:p>
            <a:pPr indent="0" lvl="0" marL="0" marR="0" rtl="0" algn="l">
              <a:lnSpc>
                <a:spcPct val="100000"/>
              </a:lnSpc>
              <a:spcBef>
                <a:spcPts val="1000"/>
              </a:spcBef>
              <a:spcAft>
                <a:spcPts val="0"/>
              </a:spcAft>
              <a:buClr>
                <a:srgbClr val="000000"/>
              </a:buClr>
              <a:buSzPts val="2600"/>
              <a:buFont typeface="Arial"/>
              <a:buNone/>
            </a:pPr>
            <a:r>
              <a:rPr lang="en-US" sz="2400">
                <a:solidFill>
                  <a:srgbClr val="022565"/>
                </a:solidFill>
                <a:latin typeface="Calibri"/>
                <a:ea typeface="Calibri"/>
                <a:cs typeface="Calibri"/>
                <a:sym typeface="Calibri"/>
              </a:rPr>
              <a:t>Google Pay, Apple Pay și PayPal permit clienților să stocheze informații bancare și carduri de credit într-un mod securizat și să facă plăți rapide, de obicei prin simpla autentificare cu un cod PIN sau o amprentă. </a:t>
            </a:r>
            <a:endParaRPr sz="2400">
              <a:solidFill>
                <a:srgbClr val="022565"/>
              </a:solidFill>
              <a:latin typeface="Calibri"/>
              <a:ea typeface="Calibri"/>
              <a:cs typeface="Calibri"/>
              <a:sym typeface="Calibri"/>
            </a:endParaRPr>
          </a:p>
        </p:txBody>
      </p:sp>
      <p:pic>
        <p:nvPicPr>
          <p:cNvPr id="483" name="Google Shape;483;p42"/>
          <p:cNvPicPr preferRelativeResize="0"/>
          <p:nvPr/>
        </p:nvPicPr>
        <p:blipFill>
          <a:blip r:embed="rId5">
            <a:alphaModFix/>
          </a:blip>
          <a:stretch>
            <a:fillRect/>
          </a:stretch>
        </p:blipFill>
        <p:spPr>
          <a:xfrm>
            <a:off x="6359500" y="1812075"/>
            <a:ext cx="5527700" cy="41457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43"/>
          <p:cNvSpPr/>
          <p:nvPr/>
        </p:nvSpPr>
        <p:spPr>
          <a:xfrm>
            <a:off x="0" y="0"/>
            <a:ext cx="12192000" cy="15648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pic>
        <p:nvPicPr>
          <p:cNvPr id="489" name="Google Shape;489;p43"/>
          <p:cNvPicPr preferRelativeResize="0"/>
          <p:nvPr/>
        </p:nvPicPr>
        <p:blipFill rotWithShape="1">
          <a:blip r:embed="rId3">
            <a:alphaModFix/>
          </a:blip>
          <a:srcRect b="0" l="0" r="0" t="0"/>
          <a:stretch/>
        </p:blipFill>
        <p:spPr>
          <a:xfrm>
            <a:off x="9815000" y="47925"/>
            <a:ext cx="2077650" cy="1468949"/>
          </a:xfrm>
          <a:prstGeom prst="rect">
            <a:avLst/>
          </a:prstGeom>
          <a:noFill/>
          <a:ln>
            <a:noFill/>
          </a:ln>
        </p:spPr>
      </p:pic>
      <p:pic>
        <p:nvPicPr>
          <p:cNvPr id="490" name="Google Shape;490;p43"/>
          <p:cNvPicPr preferRelativeResize="0"/>
          <p:nvPr/>
        </p:nvPicPr>
        <p:blipFill rotWithShape="1">
          <a:blip r:embed="rId4">
            <a:alphaModFix/>
          </a:blip>
          <a:srcRect b="0" l="0" r="0" t="0"/>
          <a:stretch/>
        </p:blipFill>
        <p:spPr>
          <a:xfrm>
            <a:off x="7540300" y="447910"/>
            <a:ext cx="1993748" cy="669000"/>
          </a:xfrm>
          <a:prstGeom prst="rect">
            <a:avLst/>
          </a:prstGeom>
          <a:noFill/>
          <a:ln>
            <a:noFill/>
          </a:ln>
        </p:spPr>
      </p:pic>
      <p:sp>
        <p:nvSpPr>
          <p:cNvPr id="491" name="Google Shape;491;p43"/>
          <p:cNvSpPr/>
          <p:nvPr/>
        </p:nvSpPr>
        <p:spPr>
          <a:xfrm>
            <a:off x="0" y="1564800"/>
            <a:ext cx="12192000" cy="109500"/>
          </a:xfrm>
          <a:prstGeom prst="rect">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FBC15"/>
              </a:solidFill>
              <a:latin typeface="Calibri"/>
              <a:ea typeface="Calibri"/>
              <a:cs typeface="Calibri"/>
              <a:sym typeface="Calibri"/>
            </a:endParaRPr>
          </a:p>
        </p:txBody>
      </p:sp>
      <p:sp>
        <p:nvSpPr>
          <p:cNvPr id="492" name="Google Shape;492;p43"/>
          <p:cNvSpPr txBox="1"/>
          <p:nvPr>
            <p:ph type="title"/>
          </p:nvPr>
        </p:nvSpPr>
        <p:spPr>
          <a:xfrm>
            <a:off x="399901" y="486888"/>
            <a:ext cx="11392200" cy="591000"/>
          </a:xfrm>
          <a:prstGeom prst="rect">
            <a:avLst/>
          </a:prstGeom>
          <a:noFill/>
          <a:ln>
            <a:noFill/>
          </a:ln>
        </p:spPr>
        <p:txBody>
          <a:bodyPr anchorCtr="0" anchor="ctr"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b="1" lang="en-US" sz="3600">
                <a:solidFill>
                  <a:schemeClr val="lt1"/>
                </a:solidFill>
              </a:rPr>
              <a:t>TENDINȚE ÎN E-COMERȚ</a:t>
            </a:r>
            <a:endParaRPr b="1" sz="3600">
              <a:solidFill>
                <a:schemeClr val="lt1"/>
              </a:solidFill>
            </a:endParaRPr>
          </a:p>
        </p:txBody>
      </p:sp>
      <p:sp>
        <p:nvSpPr>
          <p:cNvPr id="493" name="Google Shape;493;p43"/>
          <p:cNvSpPr txBox="1"/>
          <p:nvPr/>
        </p:nvSpPr>
        <p:spPr>
          <a:xfrm>
            <a:off x="5858175" y="2600175"/>
            <a:ext cx="4812000" cy="2837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b="1" lang="en-US" sz="2600">
                <a:solidFill>
                  <a:srgbClr val="EFBC15"/>
                </a:solidFill>
                <a:latin typeface="Calibri"/>
                <a:ea typeface="Calibri"/>
                <a:cs typeface="Calibri"/>
                <a:sym typeface="Calibri"/>
              </a:rPr>
              <a:t>Criptomonede</a:t>
            </a:r>
            <a:endParaRPr b="1" sz="2600">
              <a:solidFill>
                <a:srgbClr val="EFBC15"/>
              </a:solidFill>
              <a:latin typeface="Calibri"/>
              <a:ea typeface="Calibri"/>
              <a:cs typeface="Calibri"/>
              <a:sym typeface="Calibri"/>
            </a:endParaRPr>
          </a:p>
          <a:p>
            <a:pPr indent="0" lvl="0" marL="0" marR="0" rtl="0" algn="l">
              <a:lnSpc>
                <a:spcPct val="100000"/>
              </a:lnSpc>
              <a:spcBef>
                <a:spcPts val="1000"/>
              </a:spcBef>
              <a:spcAft>
                <a:spcPts val="0"/>
              </a:spcAft>
              <a:buClr>
                <a:srgbClr val="000000"/>
              </a:buClr>
              <a:buSzPts val="2600"/>
              <a:buFont typeface="Arial"/>
              <a:buNone/>
            </a:pPr>
            <a:r>
              <a:rPr lang="en-US" sz="2400">
                <a:solidFill>
                  <a:srgbClr val="022565"/>
                </a:solidFill>
                <a:latin typeface="Calibri"/>
                <a:ea typeface="Calibri"/>
                <a:cs typeface="Calibri"/>
                <a:sym typeface="Calibri"/>
              </a:rPr>
              <a:t>Criptomonedele, cum ar fi Bitcoin sau Ethereum, sunt o metodă alternativă de plată ce oferă un grad sporit de securitate și anonimat, adresându-se în special clienților care apreciază aceste avantaje</a:t>
            </a:r>
            <a:endParaRPr sz="2400">
              <a:solidFill>
                <a:srgbClr val="022565"/>
              </a:solidFill>
              <a:latin typeface="Calibri"/>
              <a:ea typeface="Calibri"/>
              <a:cs typeface="Calibri"/>
              <a:sym typeface="Calibri"/>
            </a:endParaRPr>
          </a:p>
        </p:txBody>
      </p:sp>
      <p:pic>
        <p:nvPicPr>
          <p:cNvPr id="494" name="Google Shape;494;p43"/>
          <p:cNvPicPr preferRelativeResize="0"/>
          <p:nvPr/>
        </p:nvPicPr>
        <p:blipFill>
          <a:blip r:embed="rId5">
            <a:alphaModFix/>
          </a:blip>
          <a:stretch>
            <a:fillRect/>
          </a:stretch>
        </p:blipFill>
        <p:spPr>
          <a:xfrm>
            <a:off x="795800" y="2723475"/>
            <a:ext cx="4572000" cy="25908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44"/>
          <p:cNvSpPr/>
          <p:nvPr/>
        </p:nvSpPr>
        <p:spPr>
          <a:xfrm>
            <a:off x="0" y="0"/>
            <a:ext cx="12192000" cy="15648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pic>
        <p:nvPicPr>
          <p:cNvPr id="500" name="Google Shape;500;p44"/>
          <p:cNvPicPr preferRelativeResize="0"/>
          <p:nvPr/>
        </p:nvPicPr>
        <p:blipFill rotWithShape="1">
          <a:blip r:embed="rId3">
            <a:alphaModFix/>
          </a:blip>
          <a:srcRect b="0" l="0" r="0" t="0"/>
          <a:stretch/>
        </p:blipFill>
        <p:spPr>
          <a:xfrm>
            <a:off x="9815000" y="47925"/>
            <a:ext cx="2077650" cy="1468949"/>
          </a:xfrm>
          <a:prstGeom prst="rect">
            <a:avLst/>
          </a:prstGeom>
          <a:noFill/>
          <a:ln>
            <a:noFill/>
          </a:ln>
        </p:spPr>
      </p:pic>
      <p:pic>
        <p:nvPicPr>
          <p:cNvPr id="501" name="Google Shape;501;p44"/>
          <p:cNvPicPr preferRelativeResize="0"/>
          <p:nvPr/>
        </p:nvPicPr>
        <p:blipFill rotWithShape="1">
          <a:blip r:embed="rId4">
            <a:alphaModFix/>
          </a:blip>
          <a:srcRect b="0" l="0" r="0" t="0"/>
          <a:stretch/>
        </p:blipFill>
        <p:spPr>
          <a:xfrm>
            <a:off x="7540300" y="447910"/>
            <a:ext cx="1993748" cy="669000"/>
          </a:xfrm>
          <a:prstGeom prst="rect">
            <a:avLst/>
          </a:prstGeom>
          <a:noFill/>
          <a:ln>
            <a:noFill/>
          </a:ln>
        </p:spPr>
      </p:pic>
      <p:sp>
        <p:nvSpPr>
          <p:cNvPr id="502" name="Google Shape;502;p44"/>
          <p:cNvSpPr/>
          <p:nvPr/>
        </p:nvSpPr>
        <p:spPr>
          <a:xfrm>
            <a:off x="0" y="1564800"/>
            <a:ext cx="12192000" cy="109500"/>
          </a:xfrm>
          <a:prstGeom prst="rect">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FBC15"/>
              </a:solidFill>
              <a:latin typeface="Calibri"/>
              <a:ea typeface="Calibri"/>
              <a:cs typeface="Calibri"/>
              <a:sym typeface="Calibri"/>
            </a:endParaRPr>
          </a:p>
        </p:txBody>
      </p:sp>
      <p:sp>
        <p:nvSpPr>
          <p:cNvPr id="503" name="Google Shape;503;p44"/>
          <p:cNvSpPr txBox="1"/>
          <p:nvPr>
            <p:ph type="title"/>
          </p:nvPr>
        </p:nvSpPr>
        <p:spPr>
          <a:xfrm>
            <a:off x="399901" y="486888"/>
            <a:ext cx="11392200" cy="591000"/>
          </a:xfrm>
          <a:prstGeom prst="rect">
            <a:avLst/>
          </a:prstGeom>
          <a:noFill/>
          <a:ln>
            <a:noFill/>
          </a:ln>
        </p:spPr>
        <p:txBody>
          <a:bodyPr anchorCtr="0" anchor="ctr"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b="1" lang="en-US" sz="3600">
                <a:solidFill>
                  <a:schemeClr val="lt1"/>
                </a:solidFill>
              </a:rPr>
              <a:t>TENDINȚE ÎN E-COMERȚ</a:t>
            </a:r>
            <a:endParaRPr b="1" sz="3600">
              <a:solidFill>
                <a:schemeClr val="lt1"/>
              </a:solidFill>
            </a:endParaRPr>
          </a:p>
        </p:txBody>
      </p:sp>
      <p:sp>
        <p:nvSpPr>
          <p:cNvPr id="504" name="Google Shape;504;p44"/>
          <p:cNvSpPr txBox="1"/>
          <p:nvPr/>
        </p:nvSpPr>
        <p:spPr>
          <a:xfrm>
            <a:off x="2108050" y="2432250"/>
            <a:ext cx="3945900" cy="246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b="1" lang="en-US" sz="2600">
                <a:solidFill>
                  <a:srgbClr val="EFBC15"/>
                </a:solidFill>
                <a:latin typeface="Calibri"/>
                <a:ea typeface="Calibri"/>
                <a:cs typeface="Calibri"/>
                <a:sym typeface="Calibri"/>
              </a:rPr>
              <a:t>Buy Now, Pay Later</a:t>
            </a:r>
            <a:endParaRPr b="1" sz="2600">
              <a:solidFill>
                <a:srgbClr val="EFBC15"/>
              </a:solidFill>
              <a:latin typeface="Calibri"/>
              <a:ea typeface="Calibri"/>
              <a:cs typeface="Calibri"/>
              <a:sym typeface="Calibri"/>
            </a:endParaRPr>
          </a:p>
          <a:p>
            <a:pPr indent="0" lvl="0" marL="0" marR="0" rtl="0" algn="l">
              <a:lnSpc>
                <a:spcPct val="100000"/>
              </a:lnSpc>
              <a:spcBef>
                <a:spcPts val="1000"/>
              </a:spcBef>
              <a:spcAft>
                <a:spcPts val="0"/>
              </a:spcAft>
              <a:buClr>
                <a:srgbClr val="000000"/>
              </a:buClr>
              <a:buSzPts val="2600"/>
              <a:buFont typeface="Arial"/>
              <a:buNone/>
            </a:pPr>
            <a:r>
              <a:rPr lang="en-US" sz="2400">
                <a:solidFill>
                  <a:srgbClr val="022565"/>
                </a:solidFill>
                <a:latin typeface="Calibri"/>
                <a:ea typeface="Calibri"/>
                <a:cs typeface="Calibri"/>
                <a:sym typeface="Calibri"/>
              </a:rPr>
              <a:t>permite cumpărătorilor să achiziționeze produse și să le plătească ulterior, de obicei printr-o serie de plăți fără dobândă.</a:t>
            </a:r>
            <a:endParaRPr sz="2400">
              <a:solidFill>
                <a:srgbClr val="022565"/>
              </a:solidFill>
              <a:latin typeface="Calibri"/>
              <a:ea typeface="Calibri"/>
              <a:cs typeface="Calibri"/>
              <a:sym typeface="Calibri"/>
            </a:endParaRPr>
          </a:p>
        </p:txBody>
      </p:sp>
      <p:pic>
        <p:nvPicPr>
          <p:cNvPr id="505" name="Google Shape;505;p44"/>
          <p:cNvPicPr preferRelativeResize="0"/>
          <p:nvPr/>
        </p:nvPicPr>
        <p:blipFill>
          <a:blip r:embed="rId5">
            <a:alphaModFix/>
          </a:blip>
          <a:stretch>
            <a:fillRect/>
          </a:stretch>
        </p:blipFill>
        <p:spPr>
          <a:xfrm>
            <a:off x="7399075" y="2122205"/>
            <a:ext cx="1993751" cy="3883193"/>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45"/>
          <p:cNvSpPr/>
          <p:nvPr/>
        </p:nvSpPr>
        <p:spPr>
          <a:xfrm>
            <a:off x="0" y="0"/>
            <a:ext cx="12192000" cy="15648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pic>
        <p:nvPicPr>
          <p:cNvPr id="511" name="Google Shape;511;p45"/>
          <p:cNvPicPr preferRelativeResize="0"/>
          <p:nvPr/>
        </p:nvPicPr>
        <p:blipFill rotWithShape="1">
          <a:blip r:embed="rId3">
            <a:alphaModFix/>
          </a:blip>
          <a:srcRect b="0" l="0" r="0" t="0"/>
          <a:stretch/>
        </p:blipFill>
        <p:spPr>
          <a:xfrm>
            <a:off x="9815000" y="47925"/>
            <a:ext cx="2077650" cy="1468949"/>
          </a:xfrm>
          <a:prstGeom prst="rect">
            <a:avLst/>
          </a:prstGeom>
          <a:noFill/>
          <a:ln>
            <a:noFill/>
          </a:ln>
        </p:spPr>
      </p:pic>
      <p:pic>
        <p:nvPicPr>
          <p:cNvPr id="512" name="Google Shape;512;p45"/>
          <p:cNvPicPr preferRelativeResize="0"/>
          <p:nvPr/>
        </p:nvPicPr>
        <p:blipFill rotWithShape="1">
          <a:blip r:embed="rId4">
            <a:alphaModFix/>
          </a:blip>
          <a:srcRect b="0" l="0" r="0" t="0"/>
          <a:stretch/>
        </p:blipFill>
        <p:spPr>
          <a:xfrm>
            <a:off x="7540300" y="447910"/>
            <a:ext cx="1993748" cy="669000"/>
          </a:xfrm>
          <a:prstGeom prst="rect">
            <a:avLst/>
          </a:prstGeom>
          <a:noFill/>
          <a:ln>
            <a:noFill/>
          </a:ln>
        </p:spPr>
      </p:pic>
      <p:sp>
        <p:nvSpPr>
          <p:cNvPr id="513" name="Google Shape;513;p45"/>
          <p:cNvSpPr/>
          <p:nvPr/>
        </p:nvSpPr>
        <p:spPr>
          <a:xfrm>
            <a:off x="0" y="1564800"/>
            <a:ext cx="12192000" cy="109500"/>
          </a:xfrm>
          <a:prstGeom prst="rect">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FBC15"/>
              </a:solidFill>
              <a:latin typeface="Calibri"/>
              <a:ea typeface="Calibri"/>
              <a:cs typeface="Calibri"/>
              <a:sym typeface="Calibri"/>
            </a:endParaRPr>
          </a:p>
        </p:txBody>
      </p:sp>
      <p:sp>
        <p:nvSpPr>
          <p:cNvPr id="514" name="Google Shape;514;p45"/>
          <p:cNvSpPr txBox="1"/>
          <p:nvPr>
            <p:ph type="title"/>
          </p:nvPr>
        </p:nvSpPr>
        <p:spPr>
          <a:xfrm>
            <a:off x="399901" y="486888"/>
            <a:ext cx="11392200" cy="591000"/>
          </a:xfrm>
          <a:prstGeom prst="rect">
            <a:avLst/>
          </a:prstGeom>
          <a:noFill/>
          <a:ln>
            <a:noFill/>
          </a:ln>
        </p:spPr>
        <p:txBody>
          <a:bodyPr anchorCtr="0" anchor="ctr"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b="1" lang="en-US" sz="3600">
                <a:solidFill>
                  <a:schemeClr val="lt1"/>
                </a:solidFill>
              </a:rPr>
              <a:t>TENDINȚE ÎN E-COMERȚ</a:t>
            </a:r>
            <a:endParaRPr b="1" sz="3600">
              <a:solidFill>
                <a:schemeClr val="lt1"/>
              </a:solidFill>
            </a:endParaRPr>
          </a:p>
        </p:txBody>
      </p:sp>
      <p:grpSp>
        <p:nvGrpSpPr>
          <p:cNvPr id="515" name="Google Shape;515;p45"/>
          <p:cNvGrpSpPr/>
          <p:nvPr/>
        </p:nvGrpSpPr>
        <p:grpSpPr>
          <a:xfrm>
            <a:off x="1736637" y="2671258"/>
            <a:ext cx="2406623" cy="2374699"/>
            <a:chOff x="644203" y="3718814"/>
            <a:chExt cx="1498800" cy="1498800"/>
          </a:xfrm>
        </p:grpSpPr>
        <p:sp>
          <p:nvSpPr>
            <p:cNvPr id="516" name="Google Shape;516;p45"/>
            <p:cNvSpPr/>
            <p:nvPr/>
          </p:nvSpPr>
          <p:spPr>
            <a:xfrm>
              <a:off x="644203" y="3718814"/>
              <a:ext cx="1498800" cy="1498800"/>
            </a:xfrm>
            <a:prstGeom prst="ellipse">
              <a:avLst/>
            </a:prstGeom>
            <a:solidFill>
              <a:srgbClr val="022565"/>
            </a:solidFill>
            <a:ln>
              <a:noFill/>
            </a:ln>
            <a:effectLst>
              <a:outerShdw blurRad="228600" rotWithShape="0" algn="tl" dir="5400000" dist="50800">
                <a:srgbClr val="000000">
                  <a:alpha val="549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17" name="Google Shape;517;p45"/>
            <p:cNvSpPr txBox="1"/>
            <p:nvPr/>
          </p:nvSpPr>
          <p:spPr>
            <a:xfrm>
              <a:off x="818800" y="3995861"/>
              <a:ext cx="1149600" cy="9447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lang="en-US" sz="2200">
                  <a:solidFill>
                    <a:srgbClr val="FFFFFF"/>
                  </a:solidFill>
                  <a:latin typeface="Calibri"/>
                  <a:ea typeface="Calibri"/>
                  <a:cs typeface="Calibri"/>
                  <a:sym typeface="Calibri"/>
                </a:rPr>
                <a:t>Conversie ridicată</a:t>
              </a:r>
              <a:endParaRPr sz="2200">
                <a:solidFill>
                  <a:srgbClr val="FFFFFF"/>
                </a:solidFill>
                <a:latin typeface="Calibri"/>
                <a:ea typeface="Calibri"/>
                <a:cs typeface="Calibri"/>
                <a:sym typeface="Calibri"/>
              </a:endParaRPr>
            </a:p>
          </p:txBody>
        </p:sp>
      </p:grpSp>
      <p:grpSp>
        <p:nvGrpSpPr>
          <p:cNvPr id="518" name="Google Shape;518;p45"/>
          <p:cNvGrpSpPr/>
          <p:nvPr/>
        </p:nvGrpSpPr>
        <p:grpSpPr>
          <a:xfrm>
            <a:off x="4892693" y="2671258"/>
            <a:ext cx="2406623" cy="2374699"/>
            <a:chOff x="644203" y="3718814"/>
            <a:chExt cx="1498800" cy="1498800"/>
          </a:xfrm>
        </p:grpSpPr>
        <p:sp>
          <p:nvSpPr>
            <p:cNvPr id="519" name="Google Shape;519;p45"/>
            <p:cNvSpPr/>
            <p:nvPr/>
          </p:nvSpPr>
          <p:spPr>
            <a:xfrm>
              <a:off x="644203" y="3718814"/>
              <a:ext cx="1498800" cy="1498800"/>
            </a:xfrm>
            <a:prstGeom prst="ellipse">
              <a:avLst/>
            </a:prstGeom>
            <a:solidFill>
              <a:srgbClr val="022565"/>
            </a:solidFill>
            <a:ln>
              <a:noFill/>
            </a:ln>
            <a:effectLst>
              <a:outerShdw blurRad="228600" rotWithShape="0" algn="tl" dir="5400000" dist="50800">
                <a:srgbClr val="000000">
                  <a:alpha val="549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20" name="Google Shape;520;p45"/>
            <p:cNvSpPr txBox="1"/>
            <p:nvPr/>
          </p:nvSpPr>
          <p:spPr>
            <a:xfrm>
              <a:off x="808147" y="3995861"/>
              <a:ext cx="1170900" cy="9447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lang="en-US" sz="2200">
                  <a:solidFill>
                    <a:schemeClr val="lt1"/>
                  </a:solidFill>
                  <a:latin typeface="Calibri"/>
                  <a:ea typeface="Calibri"/>
                  <a:cs typeface="Calibri"/>
                  <a:sym typeface="Calibri"/>
                </a:rPr>
                <a:t>Accesibilitate</a:t>
              </a:r>
              <a:endParaRPr sz="2200">
                <a:solidFill>
                  <a:schemeClr val="lt1"/>
                </a:solidFill>
                <a:latin typeface="Calibri"/>
                <a:ea typeface="Calibri"/>
                <a:cs typeface="Calibri"/>
                <a:sym typeface="Calibri"/>
              </a:endParaRPr>
            </a:p>
          </p:txBody>
        </p:sp>
      </p:grpSp>
      <p:grpSp>
        <p:nvGrpSpPr>
          <p:cNvPr id="521" name="Google Shape;521;p45"/>
          <p:cNvGrpSpPr/>
          <p:nvPr/>
        </p:nvGrpSpPr>
        <p:grpSpPr>
          <a:xfrm>
            <a:off x="8048749" y="2671258"/>
            <a:ext cx="2406623" cy="2374699"/>
            <a:chOff x="644203" y="3718814"/>
            <a:chExt cx="1498800" cy="1498800"/>
          </a:xfrm>
        </p:grpSpPr>
        <p:sp>
          <p:nvSpPr>
            <p:cNvPr id="522" name="Google Shape;522;p45"/>
            <p:cNvSpPr/>
            <p:nvPr/>
          </p:nvSpPr>
          <p:spPr>
            <a:xfrm>
              <a:off x="644203" y="3718814"/>
              <a:ext cx="1498800" cy="1498800"/>
            </a:xfrm>
            <a:prstGeom prst="ellipse">
              <a:avLst/>
            </a:prstGeom>
            <a:solidFill>
              <a:srgbClr val="022565"/>
            </a:solidFill>
            <a:ln>
              <a:noFill/>
            </a:ln>
            <a:effectLst>
              <a:outerShdw blurRad="228600" rotWithShape="0" algn="tl" dir="5400000" dist="50800">
                <a:srgbClr val="000000">
                  <a:alpha val="549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23" name="Google Shape;523;p45"/>
            <p:cNvSpPr txBox="1"/>
            <p:nvPr/>
          </p:nvSpPr>
          <p:spPr>
            <a:xfrm>
              <a:off x="856976" y="3995875"/>
              <a:ext cx="1073400" cy="9447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lang="en-US" sz="2200">
                  <a:solidFill>
                    <a:schemeClr val="lt1"/>
                  </a:solidFill>
                  <a:latin typeface="Calibri"/>
                  <a:ea typeface="Calibri"/>
                  <a:cs typeface="Calibri"/>
                  <a:sym typeface="Calibri"/>
                </a:rPr>
                <a:t>Securitate îmbunătățită</a:t>
              </a:r>
              <a:endParaRPr sz="2200">
                <a:solidFill>
                  <a:schemeClr val="lt1"/>
                </a:solidFill>
                <a:latin typeface="Calibri"/>
                <a:ea typeface="Calibri"/>
                <a:cs typeface="Calibri"/>
                <a:sym typeface="Calibri"/>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46"/>
          <p:cNvSpPr/>
          <p:nvPr/>
        </p:nvSpPr>
        <p:spPr>
          <a:xfrm>
            <a:off x="0" y="109500"/>
            <a:ext cx="12192000" cy="67485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pic>
        <p:nvPicPr>
          <p:cNvPr id="529" name="Google Shape;529;p46"/>
          <p:cNvPicPr preferRelativeResize="0"/>
          <p:nvPr/>
        </p:nvPicPr>
        <p:blipFill rotWithShape="1">
          <a:blip r:embed="rId3">
            <a:alphaModFix/>
          </a:blip>
          <a:srcRect b="0" l="0" r="0" t="0"/>
          <a:stretch/>
        </p:blipFill>
        <p:spPr>
          <a:xfrm>
            <a:off x="9815000" y="47925"/>
            <a:ext cx="2077650" cy="1468949"/>
          </a:xfrm>
          <a:prstGeom prst="rect">
            <a:avLst/>
          </a:prstGeom>
          <a:noFill/>
          <a:ln>
            <a:noFill/>
          </a:ln>
        </p:spPr>
      </p:pic>
      <p:pic>
        <p:nvPicPr>
          <p:cNvPr id="530" name="Google Shape;530;p46"/>
          <p:cNvPicPr preferRelativeResize="0"/>
          <p:nvPr/>
        </p:nvPicPr>
        <p:blipFill rotWithShape="1">
          <a:blip r:embed="rId4">
            <a:alphaModFix/>
          </a:blip>
          <a:srcRect b="0" l="0" r="0" t="0"/>
          <a:stretch/>
        </p:blipFill>
        <p:spPr>
          <a:xfrm>
            <a:off x="7540300" y="447910"/>
            <a:ext cx="1993748" cy="669000"/>
          </a:xfrm>
          <a:prstGeom prst="rect">
            <a:avLst/>
          </a:prstGeom>
          <a:noFill/>
          <a:ln>
            <a:noFill/>
          </a:ln>
        </p:spPr>
      </p:pic>
      <p:sp>
        <p:nvSpPr>
          <p:cNvPr id="531" name="Google Shape;531;p46"/>
          <p:cNvSpPr/>
          <p:nvPr/>
        </p:nvSpPr>
        <p:spPr>
          <a:xfrm>
            <a:off x="0" y="0"/>
            <a:ext cx="12192000" cy="109500"/>
          </a:xfrm>
          <a:prstGeom prst="rect">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FBC15"/>
              </a:solidFill>
              <a:latin typeface="Calibri"/>
              <a:ea typeface="Calibri"/>
              <a:cs typeface="Calibri"/>
              <a:sym typeface="Calibri"/>
            </a:endParaRPr>
          </a:p>
        </p:txBody>
      </p:sp>
      <p:sp>
        <p:nvSpPr>
          <p:cNvPr id="532" name="Google Shape;532;p46"/>
          <p:cNvSpPr txBox="1"/>
          <p:nvPr/>
        </p:nvSpPr>
        <p:spPr>
          <a:xfrm>
            <a:off x="2520450" y="3105750"/>
            <a:ext cx="71511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lang="en-US" sz="3600">
                <a:solidFill>
                  <a:srgbClr val="F5F7F9"/>
                </a:solidFill>
                <a:latin typeface="Calibri"/>
                <a:ea typeface="Calibri"/>
                <a:cs typeface="Calibri"/>
                <a:sym typeface="Calibri"/>
              </a:rPr>
              <a:t>LIVRARE și FLEXIBILITATE</a:t>
            </a:r>
            <a:endParaRPr b="1" sz="3600">
              <a:solidFill>
                <a:srgbClr val="F5F7F9"/>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p47"/>
          <p:cNvSpPr/>
          <p:nvPr/>
        </p:nvSpPr>
        <p:spPr>
          <a:xfrm>
            <a:off x="0" y="0"/>
            <a:ext cx="12192000" cy="15648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pic>
        <p:nvPicPr>
          <p:cNvPr id="538" name="Google Shape;538;p47"/>
          <p:cNvPicPr preferRelativeResize="0"/>
          <p:nvPr/>
        </p:nvPicPr>
        <p:blipFill rotWithShape="1">
          <a:blip r:embed="rId3">
            <a:alphaModFix/>
          </a:blip>
          <a:srcRect b="0" l="0" r="0" t="0"/>
          <a:stretch/>
        </p:blipFill>
        <p:spPr>
          <a:xfrm>
            <a:off x="9815000" y="47925"/>
            <a:ext cx="2077650" cy="1468949"/>
          </a:xfrm>
          <a:prstGeom prst="rect">
            <a:avLst/>
          </a:prstGeom>
          <a:noFill/>
          <a:ln>
            <a:noFill/>
          </a:ln>
        </p:spPr>
      </p:pic>
      <p:pic>
        <p:nvPicPr>
          <p:cNvPr id="539" name="Google Shape;539;p47"/>
          <p:cNvPicPr preferRelativeResize="0"/>
          <p:nvPr/>
        </p:nvPicPr>
        <p:blipFill rotWithShape="1">
          <a:blip r:embed="rId4">
            <a:alphaModFix/>
          </a:blip>
          <a:srcRect b="0" l="0" r="0" t="0"/>
          <a:stretch/>
        </p:blipFill>
        <p:spPr>
          <a:xfrm>
            <a:off x="7540300" y="447910"/>
            <a:ext cx="1993748" cy="669000"/>
          </a:xfrm>
          <a:prstGeom prst="rect">
            <a:avLst/>
          </a:prstGeom>
          <a:noFill/>
          <a:ln>
            <a:noFill/>
          </a:ln>
        </p:spPr>
      </p:pic>
      <p:sp>
        <p:nvSpPr>
          <p:cNvPr id="540" name="Google Shape;540;p47"/>
          <p:cNvSpPr/>
          <p:nvPr/>
        </p:nvSpPr>
        <p:spPr>
          <a:xfrm>
            <a:off x="0" y="1564800"/>
            <a:ext cx="12192000" cy="109500"/>
          </a:xfrm>
          <a:prstGeom prst="rect">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FBC15"/>
              </a:solidFill>
              <a:latin typeface="Calibri"/>
              <a:ea typeface="Calibri"/>
              <a:cs typeface="Calibri"/>
              <a:sym typeface="Calibri"/>
            </a:endParaRPr>
          </a:p>
        </p:txBody>
      </p:sp>
      <p:sp>
        <p:nvSpPr>
          <p:cNvPr id="541" name="Google Shape;541;p47"/>
          <p:cNvSpPr txBox="1"/>
          <p:nvPr>
            <p:ph type="title"/>
          </p:nvPr>
        </p:nvSpPr>
        <p:spPr>
          <a:xfrm>
            <a:off x="399901" y="486888"/>
            <a:ext cx="11392200" cy="591000"/>
          </a:xfrm>
          <a:prstGeom prst="rect">
            <a:avLst/>
          </a:prstGeom>
          <a:noFill/>
          <a:ln>
            <a:noFill/>
          </a:ln>
        </p:spPr>
        <p:txBody>
          <a:bodyPr anchorCtr="0" anchor="ctr"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b="1" lang="en-US" sz="3600">
                <a:solidFill>
                  <a:schemeClr val="lt1"/>
                </a:solidFill>
              </a:rPr>
              <a:t>TENDINȚE ÎN E-COMERȚ</a:t>
            </a:r>
            <a:endParaRPr b="1" sz="3600">
              <a:solidFill>
                <a:schemeClr val="lt1"/>
              </a:solidFill>
            </a:endParaRPr>
          </a:p>
        </p:txBody>
      </p:sp>
      <p:sp>
        <p:nvSpPr>
          <p:cNvPr id="542" name="Google Shape;542;p47"/>
          <p:cNvSpPr txBox="1"/>
          <p:nvPr/>
        </p:nvSpPr>
        <p:spPr>
          <a:xfrm>
            <a:off x="1757088" y="2524450"/>
            <a:ext cx="29598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sz="2400">
                <a:solidFill>
                  <a:srgbClr val="022565"/>
                </a:solidFill>
                <a:latin typeface="Calibri"/>
                <a:ea typeface="Calibri"/>
                <a:cs typeface="Calibri"/>
                <a:sym typeface="Calibri"/>
              </a:rPr>
              <a:t>Livrarea în aceeași zi</a:t>
            </a:r>
            <a:endParaRPr sz="2400">
              <a:solidFill>
                <a:srgbClr val="022565"/>
              </a:solidFill>
              <a:latin typeface="Calibri"/>
              <a:ea typeface="Calibri"/>
              <a:cs typeface="Calibri"/>
              <a:sym typeface="Calibri"/>
            </a:endParaRPr>
          </a:p>
        </p:txBody>
      </p:sp>
      <p:sp>
        <p:nvSpPr>
          <p:cNvPr id="543" name="Google Shape;543;p47"/>
          <p:cNvSpPr txBox="1"/>
          <p:nvPr/>
        </p:nvSpPr>
        <p:spPr>
          <a:xfrm>
            <a:off x="3466796" y="3421079"/>
            <a:ext cx="34902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sz="2400">
                <a:solidFill>
                  <a:srgbClr val="022565"/>
                </a:solidFill>
                <a:latin typeface="Calibri"/>
                <a:ea typeface="Calibri"/>
                <a:cs typeface="Calibri"/>
                <a:sym typeface="Calibri"/>
              </a:rPr>
              <a:t>Livrarea programată</a:t>
            </a:r>
            <a:endParaRPr sz="2400">
              <a:solidFill>
                <a:srgbClr val="022565"/>
              </a:solidFill>
              <a:latin typeface="Calibri"/>
              <a:ea typeface="Calibri"/>
              <a:cs typeface="Calibri"/>
              <a:sym typeface="Calibri"/>
            </a:endParaRPr>
          </a:p>
        </p:txBody>
      </p:sp>
      <p:sp>
        <p:nvSpPr>
          <p:cNvPr id="544" name="Google Shape;544;p47"/>
          <p:cNvSpPr txBox="1"/>
          <p:nvPr/>
        </p:nvSpPr>
        <p:spPr>
          <a:xfrm>
            <a:off x="5176504" y="4317733"/>
            <a:ext cx="38469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sz="2400">
                <a:solidFill>
                  <a:srgbClr val="022565"/>
                </a:solidFill>
                <a:latin typeface="Calibri"/>
                <a:ea typeface="Calibri"/>
                <a:cs typeface="Calibri"/>
                <a:sym typeface="Calibri"/>
              </a:rPr>
              <a:t>Livrarea în puncte de ridicare</a:t>
            </a:r>
            <a:endParaRPr sz="2400">
              <a:solidFill>
                <a:srgbClr val="022565"/>
              </a:solidFill>
              <a:latin typeface="Calibri"/>
              <a:ea typeface="Calibri"/>
              <a:cs typeface="Calibri"/>
              <a:sym typeface="Calibri"/>
            </a:endParaRPr>
          </a:p>
        </p:txBody>
      </p:sp>
      <p:sp>
        <p:nvSpPr>
          <p:cNvPr id="545" name="Google Shape;545;p47"/>
          <p:cNvSpPr/>
          <p:nvPr/>
        </p:nvSpPr>
        <p:spPr>
          <a:xfrm>
            <a:off x="4582505" y="4299275"/>
            <a:ext cx="594000" cy="591000"/>
          </a:xfrm>
          <a:prstGeom prst="ellipse">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22565"/>
                </a:solidFill>
                <a:latin typeface="Arial"/>
                <a:ea typeface="Arial"/>
                <a:cs typeface="Arial"/>
                <a:sym typeface="Arial"/>
              </a:rPr>
              <a:t>3</a:t>
            </a:r>
            <a:endParaRPr b="1" i="0" sz="2000" u="none" cap="none" strike="noStrike">
              <a:solidFill>
                <a:srgbClr val="022565"/>
              </a:solidFill>
              <a:latin typeface="Arial"/>
              <a:ea typeface="Arial"/>
              <a:cs typeface="Arial"/>
              <a:sym typeface="Arial"/>
            </a:endParaRPr>
          </a:p>
        </p:txBody>
      </p:sp>
      <p:sp>
        <p:nvSpPr>
          <p:cNvPr id="546" name="Google Shape;546;p47"/>
          <p:cNvSpPr/>
          <p:nvPr/>
        </p:nvSpPr>
        <p:spPr>
          <a:xfrm>
            <a:off x="2872796" y="3402650"/>
            <a:ext cx="594000" cy="591000"/>
          </a:xfrm>
          <a:prstGeom prst="ellipse">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22565"/>
                </a:solidFill>
                <a:latin typeface="Arial"/>
                <a:ea typeface="Arial"/>
                <a:cs typeface="Arial"/>
                <a:sym typeface="Arial"/>
              </a:rPr>
              <a:t>2</a:t>
            </a:r>
            <a:endParaRPr b="1" i="0" sz="2000" u="none" cap="none" strike="noStrike">
              <a:solidFill>
                <a:srgbClr val="022565"/>
              </a:solidFill>
              <a:latin typeface="Arial"/>
              <a:ea typeface="Arial"/>
              <a:cs typeface="Arial"/>
              <a:sym typeface="Arial"/>
            </a:endParaRPr>
          </a:p>
        </p:txBody>
      </p:sp>
      <p:sp>
        <p:nvSpPr>
          <p:cNvPr id="547" name="Google Shape;547;p47"/>
          <p:cNvSpPr/>
          <p:nvPr/>
        </p:nvSpPr>
        <p:spPr>
          <a:xfrm>
            <a:off x="1163088" y="2506000"/>
            <a:ext cx="594000" cy="591000"/>
          </a:xfrm>
          <a:prstGeom prst="ellipse">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22565"/>
                </a:solidFill>
                <a:latin typeface="Arial"/>
                <a:ea typeface="Arial"/>
                <a:cs typeface="Arial"/>
                <a:sym typeface="Arial"/>
              </a:rPr>
              <a:t>1</a:t>
            </a:r>
            <a:endParaRPr b="1" i="0" sz="2000" u="none" cap="none" strike="noStrike">
              <a:solidFill>
                <a:srgbClr val="022565"/>
              </a:solidFill>
              <a:latin typeface="Arial"/>
              <a:ea typeface="Arial"/>
              <a:cs typeface="Arial"/>
              <a:sym typeface="Arial"/>
            </a:endParaRPr>
          </a:p>
        </p:txBody>
      </p:sp>
      <p:sp>
        <p:nvSpPr>
          <p:cNvPr id="548" name="Google Shape;548;p47"/>
          <p:cNvSpPr txBox="1"/>
          <p:nvPr/>
        </p:nvSpPr>
        <p:spPr>
          <a:xfrm>
            <a:off x="6886212" y="5232800"/>
            <a:ext cx="41427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sz="2400">
                <a:solidFill>
                  <a:srgbClr val="022565"/>
                </a:solidFill>
                <a:latin typeface="Calibri"/>
                <a:ea typeface="Calibri"/>
                <a:cs typeface="Calibri"/>
                <a:sym typeface="Calibri"/>
              </a:rPr>
              <a:t>Livrarea în afara orelor standard</a:t>
            </a:r>
            <a:endParaRPr sz="2400">
              <a:solidFill>
                <a:srgbClr val="022565"/>
              </a:solidFill>
              <a:latin typeface="Calibri"/>
              <a:ea typeface="Calibri"/>
              <a:cs typeface="Calibri"/>
              <a:sym typeface="Calibri"/>
            </a:endParaRPr>
          </a:p>
        </p:txBody>
      </p:sp>
      <p:sp>
        <p:nvSpPr>
          <p:cNvPr id="549" name="Google Shape;549;p47"/>
          <p:cNvSpPr/>
          <p:nvPr/>
        </p:nvSpPr>
        <p:spPr>
          <a:xfrm>
            <a:off x="6292214" y="5214350"/>
            <a:ext cx="594000" cy="591000"/>
          </a:xfrm>
          <a:prstGeom prst="ellipse">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lang="en-US" sz="2000">
                <a:solidFill>
                  <a:srgbClr val="022565"/>
                </a:solidFill>
              </a:rPr>
              <a:t>4</a:t>
            </a:r>
            <a:endParaRPr b="1" i="0" sz="2000" u="none" cap="none" strike="noStrike">
              <a:solidFill>
                <a:srgbClr val="022565"/>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p48"/>
          <p:cNvSpPr/>
          <p:nvPr/>
        </p:nvSpPr>
        <p:spPr>
          <a:xfrm>
            <a:off x="0" y="0"/>
            <a:ext cx="5056500" cy="68580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sp>
        <p:nvSpPr>
          <p:cNvPr id="555" name="Google Shape;555;p48"/>
          <p:cNvSpPr txBox="1"/>
          <p:nvPr>
            <p:ph type="title"/>
          </p:nvPr>
        </p:nvSpPr>
        <p:spPr>
          <a:xfrm>
            <a:off x="799801" y="1535875"/>
            <a:ext cx="2821800" cy="591000"/>
          </a:xfrm>
          <a:prstGeom prst="rect">
            <a:avLst/>
          </a:prstGeom>
          <a:noFill/>
          <a:ln>
            <a:noFill/>
          </a:ln>
        </p:spPr>
        <p:txBody>
          <a:bodyPr anchorCtr="0" anchor="ctr" bIns="45700" lIns="91425" spcFirstLastPara="1" rIns="91425" wrap="square" tIns="45700">
            <a:spAutoFit/>
          </a:bodyPr>
          <a:lstStyle/>
          <a:p>
            <a:pPr indent="0" lvl="0" marL="0" rtl="0" algn="l">
              <a:lnSpc>
                <a:spcPct val="90000"/>
              </a:lnSpc>
              <a:spcBef>
                <a:spcPts val="0"/>
              </a:spcBef>
              <a:spcAft>
                <a:spcPts val="0"/>
              </a:spcAft>
              <a:buClr>
                <a:schemeClr val="dk1"/>
              </a:buClr>
              <a:buSzPts val="1100"/>
              <a:buFont typeface="Arial"/>
              <a:buNone/>
            </a:pPr>
            <a:r>
              <a:rPr b="1" lang="en-US" sz="3600">
                <a:solidFill>
                  <a:schemeClr val="lt1"/>
                </a:solidFill>
                <a:latin typeface="Arial"/>
                <a:ea typeface="Arial"/>
                <a:cs typeface="Arial"/>
                <a:sym typeface="Arial"/>
              </a:rPr>
              <a:t>CONCLUZII</a:t>
            </a:r>
            <a:endParaRPr b="1" sz="3600">
              <a:solidFill>
                <a:schemeClr val="lt1"/>
              </a:solidFill>
              <a:latin typeface="Arial"/>
              <a:ea typeface="Arial"/>
              <a:cs typeface="Arial"/>
              <a:sym typeface="Arial"/>
            </a:endParaRPr>
          </a:p>
        </p:txBody>
      </p:sp>
      <p:sp>
        <p:nvSpPr>
          <p:cNvPr id="556" name="Google Shape;556;p48"/>
          <p:cNvSpPr txBox="1"/>
          <p:nvPr/>
        </p:nvSpPr>
        <p:spPr>
          <a:xfrm>
            <a:off x="5700300" y="942588"/>
            <a:ext cx="6119700" cy="1200600"/>
          </a:xfrm>
          <a:prstGeom prst="rect">
            <a:avLst/>
          </a:prstGeom>
          <a:noFill/>
          <a:ln>
            <a:noFill/>
          </a:ln>
        </p:spPr>
        <p:txBody>
          <a:bodyPr anchorCtr="0" anchor="t" bIns="45700" lIns="91425" spcFirstLastPara="1" rIns="91425" wrap="square" tIns="45700">
            <a:spAutoFit/>
          </a:bodyPr>
          <a:lstStyle/>
          <a:p>
            <a:pPr indent="-381000" lvl="0" marL="457200" marR="0" rtl="0" algn="l">
              <a:lnSpc>
                <a:spcPct val="100000"/>
              </a:lnSpc>
              <a:spcBef>
                <a:spcPts val="0"/>
              </a:spcBef>
              <a:spcAft>
                <a:spcPts val="0"/>
              </a:spcAft>
              <a:buClr>
                <a:srgbClr val="022565"/>
              </a:buClr>
              <a:buSzPts val="2400"/>
              <a:buFont typeface="Arial"/>
              <a:buChar char="●"/>
            </a:pPr>
            <a:r>
              <a:rPr lang="en-US" sz="2400">
                <a:solidFill>
                  <a:srgbClr val="022565"/>
                </a:solidFill>
              </a:rPr>
              <a:t>Diversificarea continuă a comerțului electronic este strâns legată de avansul tehnologiilor informaționale.</a:t>
            </a:r>
            <a:endParaRPr b="1" i="0" sz="2400" u="none" cap="none" strike="noStrike">
              <a:solidFill>
                <a:srgbClr val="022565"/>
              </a:solidFill>
              <a:latin typeface="Arial"/>
              <a:ea typeface="Arial"/>
              <a:cs typeface="Arial"/>
              <a:sym typeface="Arial"/>
            </a:endParaRPr>
          </a:p>
        </p:txBody>
      </p:sp>
      <p:pic>
        <p:nvPicPr>
          <p:cNvPr id="557" name="Google Shape;557;p48"/>
          <p:cNvPicPr preferRelativeResize="0"/>
          <p:nvPr/>
        </p:nvPicPr>
        <p:blipFill rotWithShape="1">
          <a:blip r:embed="rId3">
            <a:alphaModFix/>
          </a:blip>
          <a:srcRect b="0" l="0" r="0" t="0"/>
          <a:stretch/>
        </p:blipFill>
        <p:spPr>
          <a:xfrm>
            <a:off x="2677425" y="5389050"/>
            <a:ext cx="2077650" cy="1468949"/>
          </a:xfrm>
          <a:prstGeom prst="rect">
            <a:avLst/>
          </a:prstGeom>
          <a:noFill/>
          <a:ln>
            <a:noFill/>
          </a:ln>
        </p:spPr>
      </p:pic>
      <p:pic>
        <p:nvPicPr>
          <p:cNvPr id="558" name="Google Shape;558;p48"/>
          <p:cNvPicPr preferRelativeResize="0"/>
          <p:nvPr/>
        </p:nvPicPr>
        <p:blipFill rotWithShape="1">
          <a:blip r:embed="rId4">
            <a:alphaModFix/>
          </a:blip>
          <a:srcRect b="0" l="0" r="0" t="0"/>
          <a:stretch/>
        </p:blipFill>
        <p:spPr>
          <a:xfrm>
            <a:off x="305000" y="5789035"/>
            <a:ext cx="1993748" cy="669000"/>
          </a:xfrm>
          <a:prstGeom prst="rect">
            <a:avLst/>
          </a:prstGeom>
          <a:noFill/>
          <a:ln>
            <a:noFill/>
          </a:ln>
        </p:spPr>
      </p:pic>
      <p:sp>
        <p:nvSpPr>
          <p:cNvPr id="559" name="Google Shape;559;p48"/>
          <p:cNvSpPr/>
          <p:nvPr/>
        </p:nvSpPr>
        <p:spPr>
          <a:xfrm>
            <a:off x="5056500" y="0"/>
            <a:ext cx="127200" cy="6858000"/>
          </a:xfrm>
          <a:prstGeom prst="rect">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FBC15"/>
              </a:solidFill>
              <a:latin typeface="Calibri"/>
              <a:ea typeface="Calibri"/>
              <a:cs typeface="Calibri"/>
              <a:sym typeface="Calibri"/>
            </a:endParaRPr>
          </a:p>
        </p:txBody>
      </p:sp>
      <p:sp>
        <p:nvSpPr>
          <p:cNvPr id="560" name="Google Shape;560;p48"/>
          <p:cNvSpPr txBox="1"/>
          <p:nvPr/>
        </p:nvSpPr>
        <p:spPr>
          <a:xfrm>
            <a:off x="5700300" y="2828700"/>
            <a:ext cx="6119700" cy="1200600"/>
          </a:xfrm>
          <a:prstGeom prst="rect">
            <a:avLst/>
          </a:prstGeom>
          <a:noFill/>
          <a:ln>
            <a:noFill/>
          </a:ln>
        </p:spPr>
        <p:txBody>
          <a:bodyPr anchorCtr="0" anchor="t" bIns="45700" lIns="91425" spcFirstLastPara="1" rIns="91425" wrap="square" tIns="45700">
            <a:spAutoFit/>
          </a:bodyPr>
          <a:lstStyle/>
          <a:p>
            <a:pPr indent="-381000" lvl="0" marL="457200" marR="0" rtl="0" algn="l">
              <a:lnSpc>
                <a:spcPct val="100000"/>
              </a:lnSpc>
              <a:spcBef>
                <a:spcPts val="0"/>
              </a:spcBef>
              <a:spcAft>
                <a:spcPts val="0"/>
              </a:spcAft>
              <a:buClr>
                <a:srgbClr val="022565"/>
              </a:buClr>
              <a:buSzPts val="2400"/>
              <a:buFont typeface="Arial"/>
              <a:buChar char="●"/>
            </a:pPr>
            <a:r>
              <a:rPr lang="en-US" sz="2400">
                <a:solidFill>
                  <a:srgbClr val="022565"/>
                </a:solidFill>
              </a:rPr>
              <a:t>Adoptarea tendințelor moderne contribuie semnificativ la satisfacția și loialitatea clienților.</a:t>
            </a:r>
            <a:endParaRPr b="1" i="0" sz="2400" u="none" cap="none" strike="noStrike">
              <a:solidFill>
                <a:srgbClr val="022565"/>
              </a:solidFill>
              <a:latin typeface="Arial"/>
              <a:ea typeface="Arial"/>
              <a:cs typeface="Arial"/>
              <a:sym typeface="Arial"/>
            </a:endParaRPr>
          </a:p>
        </p:txBody>
      </p:sp>
      <p:sp>
        <p:nvSpPr>
          <p:cNvPr id="561" name="Google Shape;561;p48"/>
          <p:cNvSpPr txBox="1"/>
          <p:nvPr/>
        </p:nvSpPr>
        <p:spPr>
          <a:xfrm>
            <a:off x="5700300" y="4714813"/>
            <a:ext cx="6119700" cy="1200600"/>
          </a:xfrm>
          <a:prstGeom prst="rect">
            <a:avLst/>
          </a:prstGeom>
          <a:noFill/>
          <a:ln>
            <a:noFill/>
          </a:ln>
        </p:spPr>
        <p:txBody>
          <a:bodyPr anchorCtr="0" anchor="t" bIns="45700" lIns="91425" spcFirstLastPara="1" rIns="91425" wrap="square" tIns="45700">
            <a:spAutoFit/>
          </a:bodyPr>
          <a:lstStyle/>
          <a:p>
            <a:pPr indent="-381000" lvl="0" marL="457200" marR="0" rtl="0" algn="l">
              <a:lnSpc>
                <a:spcPct val="100000"/>
              </a:lnSpc>
              <a:spcBef>
                <a:spcPts val="0"/>
              </a:spcBef>
              <a:spcAft>
                <a:spcPts val="0"/>
              </a:spcAft>
              <a:buClr>
                <a:srgbClr val="022565"/>
              </a:buClr>
              <a:buSzPts val="2400"/>
              <a:buFont typeface="Arial"/>
              <a:buChar char="●"/>
            </a:pPr>
            <a:r>
              <a:rPr lang="en-US" sz="2400">
                <a:solidFill>
                  <a:srgbClr val="022565"/>
                </a:solidFill>
              </a:rPr>
              <a:t>Succesul în comerțul electronic modern depinde de capacitatea companiilor de a îmbrățișa inovația.</a:t>
            </a:r>
            <a:endParaRPr b="0" i="0" sz="2400" u="none" cap="none" strike="noStrike">
              <a:solidFill>
                <a:srgbClr val="022565"/>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16"/>
          <p:cNvSpPr/>
          <p:nvPr/>
        </p:nvSpPr>
        <p:spPr>
          <a:xfrm>
            <a:off x="0" y="0"/>
            <a:ext cx="12192000" cy="15648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pic>
        <p:nvPicPr>
          <p:cNvPr id="129" name="Google Shape;129;p16"/>
          <p:cNvPicPr preferRelativeResize="0"/>
          <p:nvPr/>
        </p:nvPicPr>
        <p:blipFill rotWithShape="1">
          <a:blip r:embed="rId3">
            <a:alphaModFix/>
          </a:blip>
          <a:srcRect b="0" l="0" r="0" t="0"/>
          <a:stretch/>
        </p:blipFill>
        <p:spPr>
          <a:xfrm>
            <a:off x="9815000" y="47925"/>
            <a:ext cx="2077650" cy="1468949"/>
          </a:xfrm>
          <a:prstGeom prst="rect">
            <a:avLst/>
          </a:prstGeom>
          <a:noFill/>
          <a:ln>
            <a:noFill/>
          </a:ln>
        </p:spPr>
      </p:pic>
      <p:pic>
        <p:nvPicPr>
          <p:cNvPr id="130" name="Google Shape;130;p16"/>
          <p:cNvPicPr preferRelativeResize="0"/>
          <p:nvPr/>
        </p:nvPicPr>
        <p:blipFill rotWithShape="1">
          <a:blip r:embed="rId4">
            <a:alphaModFix/>
          </a:blip>
          <a:srcRect b="0" l="0" r="0" t="0"/>
          <a:stretch/>
        </p:blipFill>
        <p:spPr>
          <a:xfrm>
            <a:off x="7540300" y="447910"/>
            <a:ext cx="1993748" cy="669000"/>
          </a:xfrm>
          <a:prstGeom prst="rect">
            <a:avLst/>
          </a:prstGeom>
          <a:noFill/>
          <a:ln>
            <a:noFill/>
          </a:ln>
        </p:spPr>
      </p:pic>
      <p:sp>
        <p:nvSpPr>
          <p:cNvPr id="131" name="Google Shape;131;p16"/>
          <p:cNvSpPr/>
          <p:nvPr/>
        </p:nvSpPr>
        <p:spPr>
          <a:xfrm>
            <a:off x="0" y="1564800"/>
            <a:ext cx="12192000" cy="109500"/>
          </a:xfrm>
          <a:prstGeom prst="rect">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FBC15"/>
              </a:solidFill>
              <a:latin typeface="Calibri"/>
              <a:ea typeface="Calibri"/>
              <a:cs typeface="Calibri"/>
              <a:sym typeface="Calibri"/>
            </a:endParaRPr>
          </a:p>
        </p:txBody>
      </p:sp>
      <p:sp>
        <p:nvSpPr>
          <p:cNvPr id="132" name="Google Shape;132;p16"/>
          <p:cNvSpPr txBox="1"/>
          <p:nvPr/>
        </p:nvSpPr>
        <p:spPr>
          <a:xfrm>
            <a:off x="5584775" y="2669475"/>
            <a:ext cx="4660800" cy="249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b="1" lang="en-US" sz="2600">
                <a:solidFill>
                  <a:srgbClr val="EFBC15"/>
                </a:solidFill>
                <a:latin typeface="Calibri"/>
                <a:ea typeface="Calibri"/>
                <a:cs typeface="Calibri"/>
                <a:sym typeface="Calibri"/>
              </a:rPr>
              <a:t>Recomandări personalizate în comerțul electronic</a:t>
            </a:r>
            <a:endParaRPr b="1" i="0" sz="2600" u="none" cap="none" strike="noStrike">
              <a:solidFill>
                <a:srgbClr val="EFBC15"/>
              </a:solidFill>
              <a:latin typeface="Calibri"/>
              <a:ea typeface="Calibri"/>
              <a:cs typeface="Calibri"/>
              <a:sym typeface="Calibri"/>
            </a:endParaRPr>
          </a:p>
          <a:p>
            <a:pPr indent="0" lvl="0" marL="0" marR="0" rtl="0" algn="l">
              <a:lnSpc>
                <a:spcPct val="100000"/>
              </a:lnSpc>
              <a:spcBef>
                <a:spcPts val="1000"/>
              </a:spcBef>
              <a:spcAft>
                <a:spcPts val="0"/>
              </a:spcAft>
              <a:buClr>
                <a:srgbClr val="000000"/>
              </a:buClr>
              <a:buSzPts val="2600"/>
              <a:buFont typeface="Arial"/>
              <a:buNone/>
            </a:pPr>
            <a:r>
              <a:rPr lang="en-US" sz="2400">
                <a:solidFill>
                  <a:srgbClr val="022565"/>
                </a:solidFill>
                <a:latin typeface="Calibri"/>
                <a:ea typeface="Calibri"/>
                <a:cs typeface="Calibri"/>
                <a:sym typeface="Calibri"/>
              </a:rPr>
              <a:t>Inteligența artificială analizează istoricul căutărilor și al achizițiilor pentru a sugera produse relevante, îmbunătățind experiența clienților.</a:t>
            </a:r>
            <a:endParaRPr i="0" sz="2400" u="none" cap="none" strike="noStrike">
              <a:solidFill>
                <a:srgbClr val="022565"/>
              </a:solidFill>
              <a:latin typeface="Calibri"/>
              <a:ea typeface="Calibri"/>
              <a:cs typeface="Calibri"/>
              <a:sym typeface="Calibri"/>
            </a:endParaRPr>
          </a:p>
        </p:txBody>
      </p:sp>
      <p:sp>
        <p:nvSpPr>
          <p:cNvPr id="133" name="Google Shape;133;p16"/>
          <p:cNvSpPr txBox="1"/>
          <p:nvPr>
            <p:ph type="title"/>
          </p:nvPr>
        </p:nvSpPr>
        <p:spPr>
          <a:xfrm>
            <a:off x="399901" y="486888"/>
            <a:ext cx="11392200" cy="591000"/>
          </a:xfrm>
          <a:prstGeom prst="rect">
            <a:avLst/>
          </a:prstGeom>
          <a:noFill/>
          <a:ln>
            <a:noFill/>
          </a:ln>
        </p:spPr>
        <p:txBody>
          <a:bodyPr anchorCtr="0" anchor="ctr"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b="1" lang="en-US" sz="3600">
                <a:solidFill>
                  <a:schemeClr val="lt1"/>
                </a:solidFill>
              </a:rPr>
              <a:t>TENDINȚE ÎN E-COMERȚ</a:t>
            </a:r>
            <a:endParaRPr b="1" sz="3600">
              <a:solidFill>
                <a:schemeClr val="lt1"/>
              </a:solidFill>
            </a:endParaRPr>
          </a:p>
        </p:txBody>
      </p:sp>
      <p:grpSp>
        <p:nvGrpSpPr>
          <p:cNvPr id="134" name="Google Shape;134;p16"/>
          <p:cNvGrpSpPr/>
          <p:nvPr/>
        </p:nvGrpSpPr>
        <p:grpSpPr>
          <a:xfrm>
            <a:off x="-1115825" y="1564800"/>
            <a:ext cx="8706401" cy="5660726"/>
            <a:chOff x="-1115825" y="1564800"/>
            <a:chExt cx="8706401" cy="5660726"/>
          </a:xfrm>
        </p:grpSpPr>
        <p:pic>
          <p:nvPicPr>
            <p:cNvPr id="135" name="Google Shape;135;p16"/>
            <p:cNvPicPr preferRelativeResize="0"/>
            <p:nvPr/>
          </p:nvPicPr>
          <p:blipFill rotWithShape="1">
            <a:blip r:embed="rId5">
              <a:alphaModFix/>
            </a:blip>
            <a:srcRect b="0" l="0" r="0" t="0"/>
            <a:stretch/>
          </p:blipFill>
          <p:spPr>
            <a:xfrm>
              <a:off x="-1115825" y="1564800"/>
              <a:ext cx="8706401" cy="5660726"/>
            </a:xfrm>
            <a:prstGeom prst="rect">
              <a:avLst/>
            </a:prstGeom>
            <a:noFill/>
            <a:ln>
              <a:noFill/>
            </a:ln>
          </p:spPr>
        </p:pic>
        <p:pic>
          <p:nvPicPr>
            <p:cNvPr id="136" name="Google Shape;136;p16"/>
            <p:cNvPicPr preferRelativeResize="0"/>
            <p:nvPr/>
          </p:nvPicPr>
          <p:blipFill>
            <a:blip r:embed="rId6">
              <a:alphaModFix/>
            </a:blip>
            <a:stretch>
              <a:fillRect/>
            </a:stretch>
          </p:blipFill>
          <p:spPr>
            <a:xfrm>
              <a:off x="2479450" y="2909275"/>
              <a:ext cx="1571675" cy="2732925"/>
            </a:xfrm>
            <a:prstGeom prst="rect">
              <a:avLst/>
            </a:prstGeom>
            <a:noFill/>
            <a:ln>
              <a:noFill/>
            </a:ln>
          </p:spPr>
        </p:pic>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17"/>
          <p:cNvSpPr/>
          <p:nvPr/>
        </p:nvSpPr>
        <p:spPr>
          <a:xfrm>
            <a:off x="0" y="109500"/>
            <a:ext cx="12192000" cy="67485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pic>
        <p:nvPicPr>
          <p:cNvPr id="142" name="Google Shape;142;p17"/>
          <p:cNvPicPr preferRelativeResize="0"/>
          <p:nvPr/>
        </p:nvPicPr>
        <p:blipFill rotWithShape="1">
          <a:blip r:embed="rId3">
            <a:alphaModFix/>
          </a:blip>
          <a:srcRect b="0" l="0" r="0" t="0"/>
          <a:stretch/>
        </p:blipFill>
        <p:spPr>
          <a:xfrm>
            <a:off x="9815000" y="47925"/>
            <a:ext cx="2077650" cy="1468949"/>
          </a:xfrm>
          <a:prstGeom prst="rect">
            <a:avLst/>
          </a:prstGeom>
          <a:noFill/>
          <a:ln>
            <a:noFill/>
          </a:ln>
        </p:spPr>
      </p:pic>
      <p:sp>
        <p:nvSpPr>
          <p:cNvPr id="143" name="Google Shape;143;p17"/>
          <p:cNvSpPr/>
          <p:nvPr/>
        </p:nvSpPr>
        <p:spPr>
          <a:xfrm>
            <a:off x="0" y="0"/>
            <a:ext cx="12192000" cy="109500"/>
          </a:xfrm>
          <a:prstGeom prst="rect">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FBC15"/>
              </a:solidFill>
              <a:latin typeface="Calibri"/>
              <a:ea typeface="Calibri"/>
              <a:cs typeface="Calibri"/>
              <a:sym typeface="Calibri"/>
            </a:endParaRPr>
          </a:p>
        </p:txBody>
      </p:sp>
      <p:grpSp>
        <p:nvGrpSpPr>
          <p:cNvPr id="144" name="Google Shape;144;p17"/>
          <p:cNvGrpSpPr/>
          <p:nvPr/>
        </p:nvGrpSpPr>
        <p:grpSpPr>
          <a:xfrm>
            <a:off x="2553612" y="1216100"/>
            <a:ext cx="7084779" cy="4535314"/>
            <a:chOff x="2553612" y="1216100"/>
            <a:chExt cx="7084779" cy="4535314"/>
          </a:xfrm>
        </p:grpSpPr>
        <p:pic>
          <p:nvPicPr>
            <p:cNvPr id="145" name="Google Shape;145;p17"/>
            <p:cNvPicPr preferRelativeResize="0"/>
            <p:nvPr/>
          </p:nvPicPr>
          <p:blipFill>
            <a:blip r:embed="rId4">
              <a:alphaModFix/>
            </a:blip>
            <a:stretch>
              <a:fillRect/>
            </a:stretch>
          </p:blipFill>
          <p:spPr>
            <a:xfrm>
              <a:off x="3376988" y="1516875"/>
              <a:ext cx="5438025" cy="3775000"/>
            </a:xfrm>
            <a:prstGeom prst="rect">
              <a:avLst/>
            </a:prstGeom>
            <a:noFill/>
            <a:ln>
              <a:noFill/>
            </a:ln>
          </p:spPr>
        </p:pic>
        <p:grpSp>
          <p:nvGrpSpPr>
            <p:cNvPr id="146" name="Google Shape;146;p17"/>
            <p:cNvGrpSpPr/>
            <p:nvPr/>
          </p:nvGrpSpPr>
          <p:grpSpPr>
            <a:xfrm>
              <a:off x="2553612" y="1216100"/>
              <a:ext cx="7084779" cy="4535314"/>
              <a:chOff x="0" y="0"/>
              <a:chExt cx="7981950" cy="4578350"/>
            </a:xfrm>
          </p:grpSpPr>
          <p:sp>
            <p:nvSpPr>
              <p:cNvPr id="147" name="Google Shape;147;p17"/>
              <p:cNvSpPr/>
              <p:nvPr/>
            </p:nvSpPr>
            <p:spPr>
              <a:xfrm>
                <a:off x="765810" y="21590"/>
                <a:ext cx="6451600" cy="4326890"/>
              </a:xfrm>
              <a:custGeom>
                <a:rect b="b" l="l" r="r" t="t"/>
                <a:pathLst>
                  <a:path extrusionOk="0" h="4326890" w="645160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7"/>
              <p:cNvSpPr/>
              <p:nvPr/>
            </p:nvSpPr>
            <p:spPr>
              <a:xfrm>
                <a:off x="0" y="0"/>
                <a:ext cx="7981950" cy="4542790"/>
              </a:xfrm>
              <a:custGeom>
                <a:rect b="b" l="l" r="r" t="t"/>
                <a:pathLst>
                  <a:path extrusionOk="0" h="4542790" w="798195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E9E9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7"/>
              <p:cNvSpPr/>
              <p:nvPr/>
            </p:nvSpPr>
            <p:spPr>
              <a:xfrm>
                <a:off x="3460750" y="4349750"/>
                <a:ext cx="1059180" cy="96520"/>
              </a:xfrm>
              <a:custGeom>
                <a:rect b="b" l="l" r="r" t="t"/>
                <a:pathLst>
                  <a:path extrusionOk="0" h="96520" w="105918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7"/>
              <p:cNvSpPr/>
              <p:nvPr/>
            </p:nvSpPr>
            <p:spPr>
              <a:xfrm>
                <a:off x="163830" y="4542790"/>
                <a:ext cx="7654290" cy="35560"/>
              </a:xfrm>
              <a:custGeom>
                <a:rect b="b" l="l" r="r" t="t"/>
                <a:pathLst>
                  <a:path extrusionOk="0" h="35560" w="765429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18"/>
          <p:cNvSpPr/>
          <p:nvPr/>
        </p:nvSpPr>
        <p:spPr>
          <a:xfrm>
            <a:off x="0" y="0"/>
            <a:ext cx="12192000" cy="15648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pic>
        <p:nvPicPr>
          <p:cNvPr id="156" name="Google Shape;156;p18"/>
          <p:cNvPicPr preferRelativeResize="0"/>
          <p:nvPr/>
        </p:nvPicPr>
        <p:blipFill rotWithShape="1">
          <a:blip r:embed="rId3">
            <a:alphaModFix/>
          </a:blip>
          <a:srcRect b="0" l="0" r="0" t="0"/>
          <a:stretch/>
        </p:blipFill>
        <p:spPr>
          <a:xfrm>
            <a:off x="9815000" y="47925"/>
            <a:ext cx="2077650" cy="1468949"/>
          </a:xfrm>
          <a:prstGeom prst="rect">
            <a:avLst/>
          </a:prstGeom>
          <a:noFill/>
          <a:ln>
            <a:noFill/>
          </a:ln>
        </p:spPr>
      </p:pic>
      <p:pic>
        <p:nvPicPr>
          <p:cNvPr id="157" name="Google Shape;157;p18"/>
          <p:cNvPicPr preferRelativeResize="0"/>
          <p:nvPr/>
        </p:nvPicPr>
        <p:blipFill rotWithShape="1">
          <a:blip r:embed="rId4">
            <a:alphaModFix/>
          </a:blip>
          <a:srcRect b="0" l="0" r="0" t="0"/>
          <a:stretch/>
        </p:blipFill>
        <p:spPr>
          <a:xfrm>
            <a:off x="7540300" y="447910"/>
            <a:ext cx="1993748" cy="669000"/>
          </a:xfrm>
          <a:prstGeom prst="rect">
            <a:avLst/>
          </a:prstGeom>
          <a:noFill/>
          <a:ln>
            <a:noFill/>
          </a:ln>
        </p:spPr>
      </p:pic>
      <p:sp>
        <p:nvSpPr>
          <p:cNvPr id="158" name="Google Shape;158;p18"/>
          <p:cNvSpPr/>
          <p:nvPr/>
        </p:nvSpPr>
        <p:spPr>
          <a:xfrm>
            <a:off x="0" y="1564800"/>
            <a:ext cx="12192000" cy="109500"/>
          </a:xfrm>
          <a:prstGeom prst="rect">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FBC15"/>
              </a:solidFill>
              <a:latin typeface="Calibri"/>
              <a:ea typeface="Calibri"/>
              <a:cs typeface="Calibri"/>
              <a:sym typeface="Calibri"/>
            </a:endParaRPr>
          </a:p>
        </p:txBody>
      </p:sp>
      <p:sp>
        <p:nvSpPr>
          <p:cNvPr id="159" name="Google Shape;159;p18"/>
          <p:cNvSpPr txBox="1"/>
          <p:nvPr/>
        </p:nvSpPr>
        <p:spPr>
          <a:xfrm>
            <a:off x="1566000" y="2659050"/>
            <a:ext cx="4812000" cy="246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b="1" lang="en-US" sz="2600">
                <a:solidFill>
                  <a:srgbClr val="EFBC15"/>
                </a:solidFill>
                <a:latin typeface="Calibri"/>
                <a:ea typeface="Calibri"/>
                <a:cs typeface="Calibri"/>
                <a:sym typeface="Calibri"/>
              </a:rPr>
              <a:t>Publicitate targetată</a:t>
            </a:r>
            <a:endParaRPr b="1" i="0" sz="2600" u="none" cap="none" strike="noStrike">
              <a:solidFill>
                <a:srgbClr val="EFBC15"/>
              </a:solidFill>
              <a:latin typeface="Calibri"/>
              <a:ea typeface="Calibri"/>
              <a:cs typeface="Calibri"/>
              <a:sym typeface="Calibri"/>
            </a:endParaRPr>
          </a:p>
          <a:p>
            <a:pPr indent="0" lvl="0" marL="0" marR="0" rtl="0" algn="l">
              <a:lnSpc>
                <a:spcPct val="100000"/>
              </a:lnSpc>
              <a:spcBef>
                <a:spcPts val="1000"/>
              </a:spcBef>
              <a:spcAft>
                <a:spcPts val="0"/>
              </a:spcAft>
              <a:buClr>
                <a:srgbClr val="000000"/>
              </a:buClr>
              <a:buSzPts val="2600"/>
              <a:buFont typeface="Arial"/>
              <a:buNone/>
            </a:pPr>
            <a:r>
              <a:rPr lang="en-US" sz="2400">
                <a:solidFill>
                  <a:srgbClr val="022565"/>
                </a:solidFill>
                <a:latin typeface="Calibri"/>
                <a:ea typeface="Calibri"/>
                <a:cs typeface="Calibri"/>
                <a:sym typeface="Calibri"/>
              </a:rPr>
              <a:t>Inteligența artificială analizează preferințele și activitatea online pentru a livra reclame personalizate, eliminând reclamele irelevante și îmbunătățind eficiența publicității.</a:t>
            </a:r>
            <a:endParaRPr i="0" sz="2400" u="none" cap="none" strike="noStrike">
              <a:solidFill>
                <a:srgbClr val="022565"/>
              </a:solidFill>
              <a:latin typeface="Calibri"/>
              <a:ea typeface="Calibri"/>
              <a:cs typeface="Calibri"/>
              <a:sym typeface="Calibri"/>
            </a:endParaRPr>
          </a:p>
        </p:txBody>
      </p:sp>
      <p:sp>
        <p:nvSpPr>
          <p:cNvPr id="160" name="Google Shape;160;p18"/>
          <p:cNvSpPr txBox="1"/>
          <p:nvPr>
            <p:ph type="title"/>
          </p:nvPr>
        </p:nvSpPr>
        <p:spPr>
          <a:xfrm>
            <a:off x="399901" y="486888"/>
            <a:ext cx="11392200" cy="591000"/>
          </a:xfrm>
          <a:prstGeom prst="rect">
            <a:avLst/>
          </a:prstGeom>
          <a:noFill/>
          <a:ln>
            <a:noFill/>
          </a:ln>
        </p:spPr>
        <p:txBody>
          <a:bodyPr anchorCtr="0" anchor="ctr"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b="1" lang="en-US" sz="3600">
                <a:solidFill>
                  <a:schemeClr val="lt1"/>
                </a:solidFill>
              </a:rPr>
              <a:t>TENDINȚE ÎN E-COMERȚ</a:t>
            </a:r>
            <a:endParaRPr b="1" sz="3600">
              <a:solidFill>
                <a:schemeClr val="lt1"/>
              </a:solidFill>
            </a:endParaRPr>
          </a:p>
        </p:txBody>
      </p:sp>
      <p:pic>
        <p:nvPicPr>
          <p:cNvPr id="161" name="Google Shape;161;p18"/>
          <p:cNvPicPr preferRelativeResize="0"/>
          <p:nvPr/>
        </p:nvPicPr>
        <p:blipFill rotWithShape="1">
          <a:blip r:embed="rId5">
            <a:alphaModFix/>
          </a:blip>
          <a:srcRect b="0" l="0" r="0" t="0"/>
          <a:stretch/>
        </p:blipFill>
        <p:spPr>
          <a:xfrm>
            <a:off x="5456827" y="1722225"/>
            <a:ext cx="5931075" cy="51624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19"/>
          <p:cNvSpPr/>
          <p:nvPr/>
        </p:nvSpPr>
        <p:spPr>
          <a:xfrm>
            <a:off x="0" y="0"/>
            <a:ext cx="12192000" cy="15648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pic>
        <p:nvPicPr>
          <p:cNvPr id="167" name="Google Shape;167;p19"/>
          <p:cNvPicPr preferRelativeResize="0"/>
          <p:nvPr/>
        </p:nvPicPr>
        <p:blipFill rotWithShape="1">
          <a:blip r:embed="rId3">
            <a:alphaModFix/>
          </a:blip>
          <a:srcRect b="0" l="0" r="0" t="0"/>
          <a:stretch/>
        </p:blipFill>
        <p:spPr>
          <a:xfrm>
            <a:off x="9815000" y="47925"/>
            <a:ext cx="2077650" cy="1468949"/>
          </a:xfrm>
          <a:prstGeom prst="rect">
            <a:avLst/>
          </a:prstGeom>
          <a:noFill/>
          <a:ln>
            <a:noFill/>
          </a:ln>
        </p:spPr>
      </p:pic>
      <p:pic>
        <p:nvPicPr>
          <p:cNvPr id="168" name="Google Shape;168;p19"/>
          <p:cNvPicPr preferRelativeResize="0"/>
          <p:nvPr/>
        </p:nvPicPr>
        <p:blipFill rotWithShape="1">
          <a:blip r:embed="rId4">
            <a:alphaModFix/>
          </a:blip>
          <a:srcRect b="0" l="0" r="0" t="0"/>
          <a:stretch/>
        </p:blipFill>
        <p:spPr>
          <a:xfrm>
            <a:off x="7540300" y="447910"/>
            <a:ext cx="1993748" cy="669000"/>
          </a:xfrm>
          <a:prstGeom prst="rect">
            <a:avLst/>
          </a:prstGeom>
          <a:noFill/>
          <a:ln>
            <a:noFill/>
          </a:ln>
        </p:spPr>
      </p:pic>
      <p:sp>
        <p:nvSpPr>
          <p:cNvPr id="169" name="Google Shape;169;p19"/>
          <p:cNvSpPr/>
          <p:nvPr/>
        </p:nvSpPr>
        <p:spPr>
          <a:xfrm>
            <a:off x="0" y="1564800"/>
            <a:ext cx="12192000" cy="109500"/>
          </a:xfrm>
          <a:prstGeom prst="rect">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FBC15"/>
              </a:solidFill>
              <a:latin typeface="Calibri"/>
              <a:ea typeface="Calibri"/>
              <a:cs typeface="Calibri"/>
              <a:sym typeface="Calibri"/>
            </a:endParaRPr>
          </a:p>
        </p:txBody>
      </p:sp>
      <p:sp>
        <p:nvSpPr>
          <p:cNvPr id="170" name="Google Shape;170;p19"/>
          <p:cNvSpPr txBox="1"/>
          <p:nvPr/>
        </p:nvSpPr>
        <p:spPr>
          <a:xfrm>
            <a:off x="5584775" y="2669475"/>
            <a:ext cx="4660800" cy="246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b="1" lang="en-US" sz="2600">
                <a:solidFill>
                  <a:srgbClr val="EFBC15"/>
                </a:solidFill>
                <a:latin typeface="Calibri"/>
                <a:ea typeface="Calibri"/>
                <a:cs typeface="Calibri"/>
                <a:sym typeface="Calibri"/>
              </a:rPr>
              <a:t>Chatboți pentru asistență</a:t>
            </a:r>
            <a:endParaRPr b="1" i="0" sz="2600" u="none" cap="none" strike="noStrike">
              <a:solidFill>
                <a:srgbClr val="EFBC15"/>
              </a:solidFill>
              <a:latin typeface="Calibri"/>
              <a:ea typeface="Calibri"/>
              <a:cs typeface="Calibri"/>
              <a:sym typeface="Calibri"/>
            </a:endParaRPr>
          </a:p>
          <a:p>
            <a:pPr indent="0" lvl="0" marL="0" marR="0" rtl="0" algn="l">
              <a:lnSpc>
                <a:spcPct val="100000"/>
              </a:lnSpc>
              <a:spcBef>
                <a:spcPts val="1000"/>
              </a:spcBef>
              <a:spcAft>
                <a:spcPts val="0"/>
              </a:spcAft>
              <a:buClr>
                <a:srgbClr val="000000"/>
              </a:buClr>
              <a:buSzPts val="2600"/>
              <a:buFont typeface="Arial"/>
              <a:buNone/>
            </a:pPr>
            <a:r>
              <a:rPr lang="en-US" sz="2400">
                <a:solidFill>
                  <a:srgbClr val="022565"/>
                </a:solidFill>
                <a:latin typeface="Calibri"/>
                <a:ea typeface="Calibri"/>
                <a:cs typeface="Calibri"/>
                <a:sym typeface="Calibri"/>
              </a:rPr>
              <a:t>Disponibili 24/7, chatboții răspund rapid la întrebări frecvente și ghidează clienții pe website, optimizând experiența utilizatorului și reducând timpii de așteptare.</a:t>
            </a:r>
            <a:endParaRPr i="0" sz="2400" u="none" cap="none" strike="noStrike">
              <a:solidFill>
                <a:srgbClr val="022565"/>
              </a:solidFill>
              <a:latin typeface="Calibri"/>
              <a:ea typeface="Calibri"/>
              <a:cs typeface="Calibri"/>
              <a:sym typeface="Calibri"/>
            </a:endParaRPr>
          </a:p>
        </p:txBody>
      </p:sp>
      <p:sp>
        <p:nvSpPr>
          <p:cNvPr id="171" name="Google Shape;171;p19"/>
          <p:cNvSpPr txBox="1"/>
          <p:nvPr>
            <p:ph type="title"/>
          </p:nvPr>
        </p:nvSpPr>
        <p:spPr>
          <a:xfrm>
            <a:off x="399901" y="486888"/>
            <a:ext cx="11392200" cy="591000"/>
          </a:xfrm>
          <a:prstGeom prst="rect">
            <a:avLst/>
          </a:prstGeom>
          <a:noFill/>
          <a:ln>
            <a:noFill/>
          </a:ln>
        </p:spPr>
        <p:txBody>
          <a:bodyPr anchorCtr="0" anchor="ctr"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b="1" lang="en-US" sz="3600">
                <a:solidFill>
                  <a:schemeClr val="lt1"/>
                </a:solidFill>
              </a:rPr>
              <a:t>TENDINȚE ÎN E-COMERȚ</a:t>
            </a:r>
            <a:endParaRPr b="1" sz="3600">
              <a:solidFill>
                <a:schemeClr val="lt1"/>
              </a:solidFill>
            </a:endParaRPr>
          </a:p>
        </p:txBody>
      </p:sp>
      <p:grpSp>
        <p:nvGrpSpPr>
          <p:cNvPr id="172" name="Google Shape;172;p19"/>
          <p:cNvGrpSpPr/>
          <p:nvPr/>
        </p:nvGrpSpPr>
        <p:grpSpPr>
          <a:xfrm>
            <a:off x="1398175" y="2161200"/>
            <a:ext cx="3488300" cy="3523400"/>
            <a:chOff x="1398175" y="2161200"/>
            <a:chExt cx="3488300" cy="3523400"/>
          </a:xfrm>
        </p:grpSpPr>
        <p:pic>
          <p:nvPicPr>
            <p:cNvPr descr="a screenshot of an ecom assistant asking a customer how can i assist you today (provided by Tenor)" id="173" name="Google Shape;173;p19"/>
            <p:cNvPicPr preferRelativeResize="0"/>
            <p:nvPr/>
          </p:nvPicPr>
          <p:blipFill rotWithShape="1">
            <a:blip r:embed="rId5">
              <a:alphaModFix/>
            </a:blip>
            <a:srcRect b="0" l="32095" r="31839" t="8550"/>
            <a:stretch/>
          </p:blipFill>
          <p:spPr>
            <a:xfrm>
              <a:off x="2437487" y="2358900"/>
              <a:ext cx="1409700" cy="2010300"/>
            </a:xfrm>
            <a:prstGeom prst="snip2SameRect">
              <a:avLst>
                <a:gd fmla="val 6954" name="adj1"/>
                <a:gd fmla="val 0" name="adj2"/>
              </a:avLst>
            </a:prstGeom>
            <a:noFill/>
            <a:ln>
              <a:noFill/>
            </a:ln>
          </p:spPr>
        </p:pic>
        <p:pic>
          <p:nvPicPr>
            <p:cNvPr id="174" name="Google Shape;174;p19"/>
            <p:cNvPicPr preferRelativeResize="0"/>
            <p:nvPr/>
          </p:nvPicPr>
          <p:blipFill>
            <a:blip r:embed="rId6">
              <a:alphaModFix/>
            </a:blip>
            <a:stretch>
              <a:fillRect/>
            </a:stretch>
          </p:blipFill>
          <p:spPr>
            <a:xfrm>
              <a:off x="1398175" y="2161200"/>
              <a:ext cx="3488300" cy="3523400"/>
            </a:xfrm>
            <a:prstGeom prst="rect">
              <a:avLst/>
            </a:prstGeom>
            <a:noFill/>
            <a:ln>
              <a:noFill/>
            </a:ln>
          </p:spPr>
        </p:pic>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20"/>
          <p:cNvSpPr/>
          <p:nvPr/>
        </p:nvSpPr>
        <p:spPr>
          <a:xfrm>
            <a:off x="0" y="0"/>
            <a:ext cx="12192000" cy="15648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pic>
        <p:nvPicPr>
          <p:cNvPr id="180" name="Google Shape;180;p20"/>
          <p:cNvPicPr preferRelativeResize="0"/>
          <p:nvPr/>
        </p:nvPicPr>
        <p:blipFill rotWithShape="1">
          <a:blip r:embed="rId3">
            <a:alphaModFix/>
          </a:blip>
          <a:srcRect b="0" l="0" r="0" t="0"/>
          <a:stretch/>
        </p:blipFill>
        <p:spPr>
          <a:xfrm>
            <a:off x="9815000" y="47925"/>
            <a:ext cx="2077650" cy="1468949"/>
          </a:xfrm>
          <a:prstGeom prst="rect">
            <a:avLst/>
          </a:prstGeom>
          <a:noFill/>
          <a:ln>
            <a:noFill/>
          </a:ln>
        </p:spPr>
      </p:pic>
      <p:pic>
        <p:nvPicPr>
          <p:cNvPr id="181" name="Google Shape;181;p20"/>
          <p:cNvPicPr preferRelativeResize="0"/>
          <p:nvPr/>
        </p:nvPicPr>
        <p:blipFill rotWithShape="1">
          <a:blip r:embed="rId4">
            <a:alphaModFix/>
          </a:blip>
          <a:srcRect b="0" l="0" r="0" t="0"/>
          <a:stretch/>
        </p:blipFill>
        <p:spPr>
          <a:xfrm>
            <a:off x="7540300" y="447910"/>
            <a:ext cx="1993748" cy="669000"/>
          </a:xfrm>
          <a:prstGeom prst="rect">
            <a:avLst/>
          </a:prstGeom>
          <a:noFill/>
          <a:ln>
            <a:noFill/>
          </a:ln>
        </p:spPr>
      </p:pic>
      <p:sp>
        <p:nvSpPr>
          <p:cNvPr id="182" name="Google Shape;182;p20"/>
          <p:cNvSpPr/>
          <p:nvPr/>
        </p:nvSpPr>
        <p:spPr>
          <a:xfrm>
            <a:off x="0" y="1564800"/>
            <a:ext cx="12192000" cy="109500"/>
          </a:xfrm>
          <a:prstGeom prst="rect">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FBC15"/>
              </a:solidFill>
              <a:latin typeface="Calibri"/>
              <a:ea typeface="Calibri"/>
              <a:cs typeface="Calibri"/>
              <a:sym typeface="Calibri"/>
            </a:endParaRPr>
          </a:p>
        </p:txBody>
      </p:sp>
      <p:sp>
        <p:nvSpPr>
          <p:cNvPr id="183" name="Google Shape;183;p20"/>
          <p:cNvSpPr txBox="1"/>
          <p:nvPr/>
        </p:nvSpPr>
        <p:spPr>
          <a:xfrm>
            <a:off x="1039325" y="2681475"/>
            <a:ext cx="4812000" cy="193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b="1" lang="en-US" sz="2400">
                <a:solidFill>
                  <a:srgbClr val="022565"/>
                </a:solidFill>
                <a:latin typeface="Calibri"/>
                <a:ea typeface="Calibri"/>
                <a:cs typeface="Calibri"/>
                <a:sym typeface="Calibri"/>
              </a:rPr>
              <a:t>Tidio </a:t>
            </a:r>
            <a:r>
              <a:rPr lang="en-US" sz="2400">
                <a:solidFill>
                  <a:srgbClr val="022565"/>
                </a:solidFill>
                <a:latin typeface="Calibri"/>
                <a:ea typeface="Calibri"/>
                <a:cs typeface="Calibri"/>
                <a:sym typeface="Calibri"/>
              </a:rPr>
              <a:t>oferă o soluție de chatbot pe care companiile o pot integra pe site-urile lor. Propriul lor website include un chatbot pop-up pentru a asista vizitatorii.</a:t>
            </a:r>
            <a:endParaRPr i="0" sz="2400" u="none" cap="none" strike="noStrike">
              <a:solidFill>
                <a:srgbClr val="022565"/>
              </a:solidFill>
              <a:latin typeface="Calibri"/>
              <a:ea typeface="Calibri"/>
              <a:cs typeface="Calibri"/>
              <a:sym typeface="Calibri"/>
            </a:endParaRPr>
          </a:p>
        </p:txBody>
      </p:sp>
      <p:sp>
        <p:nvSpPr>
          <p:cNvPr id="184" name="Google Shape;184;p20"/>
          <p:cNvSpPr txBox="1"/>
          <p:nvPr>
            <p:ph type="title"/>
          </p:nvPr>
        </p:nvSpPr>
        <p:spPr>
          <a:xfrm>
            <a:off x="399901" y="486888"/>
            <a:ext cx="11392200" cy="591000"/>
          </a:xfrm>
          <a:prstGeom prst="rect">
            <a:avLst/>
          </a:prstGeom>
          <a:noFill/>
          <a:ln>
            <a:noFill/>
          </a:ln>
        </p:spPr>
        <p:txBody>
          <a:bodyPr anchorCtr="0" anchor="ctr"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b="1" lang="en-US" sz="3600">
                <a:solidFill>
                  <a:schemeClr val="lt1"/>
                </a:solidFill>
              </a:rPr>
              <a:t>TENDINȚE ÎN E-COMERȚ</a:t>
            </a:r>
            <a:endParaRPr b="1" sz="3600">
              <a:solidFill>
                <a:schemeClr val="lt1"/>
              </a:solidFill>
            </a:endParaRPr>
          </a:p>
        </p:txBody>
      </p:sp>
      <p:grpSp>
        <p:nvGrpSpPr>
          <p:cNvPr id="185" name="Google Shape;185;p20"/>
          <p:cNvGrpSpPr/>
          <p:nvPr/>
        </p:nvGrpSpPr>
        <p:grpSpPr>
          <a:xfrm>
            <a:off x="6340575" y="2045225"/>
            <a:ext cx="4393189" cy="4023754"/>
            <a:chOff x="6340575" y="2045225"/>
            <a:chExt cx="4393189" cy="4023754"/>
          </a:xfrm>
        </p:grpSpPr>
        <p:grpSp>
          <p:nvGrpSpPr>
            <p:cNvPr id="186" name="Google Shape;186;p20"/>
            <p:cNvGrpSpPr/>
            <p:nvPr/>
          </p:nvGrpSpPr>
          <p:grpSpPr>
            <a:xfrm>
              <a:off x="6340575" y="2045225"/>
              <a:ext cx="4393189" cy="4023754"/>
              <a:chOff x="0" y="0"/>
              <a:chExt cx="7467600" cy="6002020"/>
            </a:xfrm>
          </p:grpSpPr>
          <p:sp>
            <p:nvSpPr>
              <p:cNvPr id="187" name="Google Shape;187;p20"/>
              <p:cNvSpPr/>
              <p:nvPr/>
            </p:nvSpPr>
            <p:spPr>
              <a:xfrm>
                <a:off x="0" y="0"/>
                <a:ext cx="7467600" cy="4513580"/>
              </a:xfrm>
              <a:custGeom>
                <a:rect b="b" l="l" r="r" t="t"/>
                <a:pathLst>
                  <a:path extrusionOk="0" h="4513580" w="7467600">
                    <a:moveTo>
                      <a:pt x="7127240" y="0"/>
                    </a:moveTo>
                    <a:lnTo>
                      <a:pt x="340360" y="0"/>
                    </a:lnTo>
                    <a:cubicBezTo>
                      <a:pt x="152400" y="0"/>
                      <a:pt x="0" y="152400"/>
                      <a:pt x="0" y="340360"/>
                    </a:cubicBezTo>
                    <a:lnTo>
                      <a:pt x="0" y="4513580"/>
                    </a:lnTo>
                    <a:lnTo>
                      <a:pt x="7467600" y="4513580"/>
                    </a:lnTo>
                    <a:lnTo>
                      <a:pt x="7467600" y="340360"/>
                    </a:lnTo>
                    <a:cubicBezTo>
                      <a:pt x="7467600" y="152400"/>
                      <a:pt x="7315200" y="0"/>
                      <a:pt x="7127240" y="0"/>
                    </a:cubicBezTo>
                    <a:close/>
                    <a:moveTo>
                      <a:pt x="7142480" y="4188460"/>
                    </a:moveTo>
                    <a:lnTo>
                      <a:pt x="314961" y="4188460"/>
                    </a:lnTo>
                    <a:lnTo>
                      <a:pt x="314961" y="353060"/>
                    </a:lnTo>
                    <a:lnTo>
                      <a:pt x="7142480" y="353060"/>
                    </a:lnTo>
                    <a:lnTo>
                      <a:pt x="7142480" y="418846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20"/>
              <p:cNvSpPr/>
              <p:nvPr/>
            </p:nvSpPr>
            <p:spPr>
              <a:xfrm>
                <a:off x="0" y="4514850"/>
                <a:ext cx="7467600" cy="695960"/>
              </a:xfrm>
              <a:custGeom>
                <a:rect b="b" l="l" r="r" t="t"/>
                <a:pathLst>
                  <a:path extrusionOk="0" h="695960" w="7467600">
                    <a:moveTo>
                      <a:pt x="0" y="355600"/>
                    </a:moveTo>
                    <a:cubicBezTo>
                      <a:pt x="0" y="543560"/>
                      <a:pt x="152400" y="695960"/>
                      <a:pt x="340360" y="695960"/>
                    </a:cubicBezTo>
                    <a:lnTo>
                      <a:pt x="7127240" y="695960"/>
                    </a:lnTo>
                    <a:cubicBezTo>
                      <a:pt x="7315200" y="695960"/>
                      <a:pt x="7467600" y="543560"/>
                      <a:pt x="7467600" y="355600"/>
                    </a:cubicBezTo>
                    <a:lnTo>
                      <a:pt x="7467600" y="0"/>
                    </a:lnTo>
                    <a:lnTo>
                      <a:pt x="0" y="0"/>
                    </a:lnTo>
                    <a:lnTo>
                      <a:pt x="0" y="355600"/>
                    </a:lnTo>
                    <a:close/>
                  </a:path>
                </a:pathLst>
              </a:custGeom>
              <a:solidFill>
                <a:srgbClr val="E9E9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20"/>
              <p:cNvSpPr/>
              <p:nvPr/>
            </p:nvSpPr>
            <p:spPr>
              <a:xfrm>
                <a:off x="2429510" y="5210810"/>
                <a:ext cx="2606040" cy="791210"/>
              </a:xfrm>
              <a:custGeom>
                <a:rect b="b" l="l" r="r" t="t"/>
                <a:pathLst>
                  <a:path extrusionOk="0" h="791210" w="2606040">
                    <a:moveTo>
                      <a:pt x="1258570" y="0"/>
                    </a:moveTo>
                    <a:lnTo>
                      <a:pt x="453390" y="0"/>
                    </a:lnTo>
                    <a:cubicBezTo>
                      <a:pt x="453390" y="0"/>
                      <a:pt x="429260" y="370840"/>
                      <a:pt x="403860" y="525780"/>
                    </a:cubicBezTo>
                    <a:cubicBezTo>
                      <a:pt x="359410" y="791210"/>
                      <a:pt x="87630" y="706120"/>
                      <a:pt x="10160" y="762000"/>
                    </a:cubicBezTo>
                    <a:cubicBezTo>
                      <a:pt x="0" y="769620"/>
                      <a:pt x="5080" y="786130"/>
                      <a:pt x="17780" y="786130"/>
                    </a:cubicBezTo>
                    <a:lnTo>
                      <a:pt x="2588260" y="786130"/>
                    </a:lnTo>
                    <a:cubicBezTo>
                      <a:pt x="2600960" y="786130"/>
                      <a:pt x="2606040" y="769620"/>
                      <a:pt x="2595880" y="762000"/>
                    </a:cubicBezTo>
                    <a:cubicBezTo>
                      <a:pt x="2518410" y="706120"/>
                      <a:pt x="2246630" y="791210"/>
                      <a:pt x="2202180" y="525780"/>
                    </a:cubicBezTo>
                    <a:cubicBezTo>
                      <a:pt x="2176780" y="370840"/>
                      <a:pt x="2152650" y="0"/>
                      <a:pt x="2152650" y="0"/>
                    </a:cubicBezTo>
                    <a:lnTo>
                      <a:pt x="1258570" y="0"/>
                    </a:lnTo>
                    <a:close/>
                  </a:path>
                </a:pathLst>
              </a:custGeom>
              <a:solidFill>
                <a:srgbClr val="BBBB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90" name="Google Shape;190;p20"/>
            <p:cNvPicPr preferRelativeResize="0"/>
            <p:nvPr/>
          </p:nvPicPr>
          <p:blipFill>
            <a:blip r:embed="rId5">
              <a:alphaModFix/>
            </a:blip>
            <a:stretch>
              <a:fillRect/>
            </a:stretch>
          </p:blipFill>
          <p:spPr>
            <a:xfrm>
              <a:off x="6478633" y="2193079"/>
              <a:ext cx="4083706" cy="2690508"/>
            </a:xfrm>
            <a:prstGeom prst="rect">
              <a:avLst/>
            </a:prstGeom>
            <a:noFill/>
            <a:ln>
              <a:noFill/>
            </a:ln>
          </p:spPr>
        </p:pic>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21"/>
          <p:cNvSpPr/>
          <p:nvPr/>
        </p:nvSpPr>
        <p:spPr>
          <a:xfrm>
            <a:off x="0" y="0"/>
            <a:ext cx="12192000" cy="15648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pic>
        <p:nvPicPr>
          <p:cNvPr id="196" name="Google Shape;196;p21"/>
          <p:cNvPicPr preferRelativeResize="0"/>
          <p:nvPr/>
        </p:nvPicPr>
        <p:blipFill rotWithShape="1">
          <a:blip r:embed="rId3">
            <a:alphaModFix/>
          </a:blip>
          <a:srcRect b="0" l="0" r="0" t="0"/>
          <a:stretch/>
        </p:blipFill>
        <p:spPr>
          <a:xfrm>
            <a:off x="9815000" y="47925"/>
            <a:ext cx="2077650" cy="1468949"/>
          </a:xfrm>
          <a:prstGeom prst="rect">
            <a:avLst/>
          </a:prstGeom>
          <a:noFill/>
          <a:ln>
            <a:noFill/>
          </a:ln>
        </p:spPr>
      </p:pic>
      <p:pic>
        <p:nvPicPr>
          <p:cNvPr id="197" name="Google Shape;197;p21"/>
          <p:cNvPicPr preferRelativeResize="0"/>
          <p:nvPr/>
        </p:nvPicPr>
        <p:blipFill rotWithShape="1">
          <a:blip r:embed="rId4">
            <a:alphaModFix/>
          </a:blip>
          <a:srcRect b="0" l="0" r="0" t="0"/>
          <a:stretch/>
        </p:blipFill>
        <p:spPr>
          <a:xfrm>
            <a:off x="7540300" y="447910"/>
            <a:ext cx="1993748" cy="669000"/>
          </a:xfrm>
          <a:prstGeom prst="rect">
            <a:avLst/>
          </a:prstGeom>
          <a:noFill/>
          <a:ln>
            <a:noFill/>
          </a:ln>
        </p:spPr>
      </p:pic>
      <p:sp>
        <p:nvSpPr>
          <p:cNvPr id="198" name="Google Shape;198;p21"/>
          <p:cNvSpPr/>
          <p:nvPr/>
        </p:nvSpPr>
        <p:spPr>
          <a:xfrm>
            <a:off x="0" y="1564800"/>
            <a:ext cx="12192000" cy="109500"/>
          </a:xfrm>
          <a:prstGeom prst="rect">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FBC15"/>
              </a:solidFill>
              <a:latin typeface="Calibri"/>
              <a:ea typeface="Calibri"/>
              <a:cs typeface="Calibri"/>
              <a:sym typeface="Calibri"/>
            </a:endParaRPr>
          </a:p>
        </p:txBody>
      </p:sp>
      <p:sp>
        <p:nvSpPr>
          <p:cNvPr id="199" name="Google Shape;199;p21"/>
          <p:cNvSpPr txBox="1"/>
          <p:nvPr>
            <p:ph type="title"/>
          </p:nvPr>
        </p:nvSpPr>
        <p:spPr>
          <a:xfrm>
            <a:off x="399901" y="486888"/>
            <a:ext cx="11392200" cy="591000"/>
          </a:xfrm>
          <a:prstGeom prst="rect">
            <a:avLst/>
          </a:prstGeom>
          <a:noFill/>
          <a:ln>
            <a:noFill/>
          </a:ln>
        </p:spPr>
        <p:txBody>
          <a:bodyPr anchorCtr="0" anchor="ctr"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b="1" lang="en-US" sz="3600">
                <a:solidFill>
                  <a:schemeClr val="lt1"/>
                </a:solidFill>
              </a:rPr>
              <a:t>TENDINȚE ÎN E-COMERȚ</a:t>
            </a:r>
            <a:endParaRPr b="1" sz="3600">
              <a:solidFill>
                <a:schemeClr val="lt1"/>
              </a:solidFill>
            </a:endParaRPr>
          </a:p>
        </p:txBody>
      </p:sp>
      <p:grpSp>
        <p:nvGrpSpPr>
          <p:cNvPr id="200" name="Google Shape;200;p21"/>
          <p:cNvGrpSpPr/>
          <p:nvPr/>
        </p:nvGrpSpPr>
        <p:grpSpPr>
          <a:xfrm>
            <a:off x="1736637" y="2671258"/>
            <a:ext cx="2406623" cy="2374699"/>
            <a:chOff x="644203" y="3718814"/>
            <a:chExt cx="1498800" cy="1498800"/>
          </a:xfrm>
        </p:grpSpPr>
        <p:sp>
          <p:nvSpPr>
            <p:cNvPr id="201" name="Google Shape;201;p21"/>
            <p:cNvSpPr/>
            <p:nvPr/>
          </p:nvSpPr>
          <p:spPr>
            <a:xfrm>
              <a:off x="644203" y="3718814"/>
              <a:ext cx="1498800" cy="1498800"/>
            </a:xfrm>
            <a:prstGeom prst="ellipse">
              <a:avLst/>
            </a:prstGeom>
            <a:solidFill>
              <a:srgbClr val="022565"/>
            </a:solidFill>
            <a:ln>
              <a:noFill/>
            </a:ln>
            <a:effectLst>
              <a:outerShdw blurRad="228600" rotWithShape="0" algn="tl" dir="5400000" dist="50800">
                <a:srgbClr val="000000">
                  <a:alpha val="549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2" name="Google Shape;202;p21"/>
            <p:cNvSpPr txBox="1"/>
            <p:nvPr/>
          </p:nvSpPr>
          <p:spPr>
            <a:xfrm>
              <a:off x="856976" y="3995875"/>
              <a:ext cx="1073400" cy="9447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lang="en-US" sz="2200">
                  <a:solidFill>
                    <a:srgbClr val="FFFFFF"/>
                  </a:solidFill>
                  <a:latin typeface="Calibri"/>
                  <a:ea typeface="Calibri"/>
                  <a:cs typeface="Calibri"/>
                  <a:sym typeface="Calibri"/>
                </a:rPr>
                <a:t>Eficiență crescută în vânzări</a:t>
              </a:r>
              <a:endParaRPr sz="2200">
                <a:solidFill>
                  <a:srgbClr val="FFFFFF"/>
                </a:solidFill>
                <a:latin typeface="Calibri"/>
                <a:ea typeface="Calibri"/>
                <a:cs typeface="Calibri"/>
                <a:sym typeface="Calibri"/>
              </a:endParaRPr>
            </a:p>
          </p:txBody>
        </p:sp>
      </p:grpSp>
      <p:grpSp>
        <p:nvGrpSpPr>
          <p:cNvPr id="203" name="Google Shape;203;p21"/>
          <p:cNvGrpSpPr/>
          <p:nvPr/>
        </p:nvGrpSpPr>
        <p:grpSpPr>
          <a:xfrm>
            <a:off x="4892693" y="2671258"/>
            <a:ext cx="2406623" cy="2374699"/>
            <a:chOff x="644203" y="3718814"/>
            <a:chExt cx="1498800" cy="1498800"/>
          </a:xfrm>
        </p:grpSpPr>
        <p:sp>
          <p:nvSpPr>
            <p:cNvPr id="204" name="Google Shape;204;p21"/>
            <p:cNvSpPr/>
            <p:nvPr/>
          </p:nvSpPr>
          <p:spPr>
            <a:xfrm>
              <a:off x="644203" y="3718814"/>
              <a:ext cx="1498800" cy="1498800"/>
            </a:xfrm>
            <a:prstGeom prst="ellipse">
              <a:avLst/>
            </a:prstGeom>
            <a:solidFill>
              <a:srgbClr val="022565"/>
            </a:solidFill>
            <a:ln>
              <a:noFill/>
            </a:ln>
            <a:effectLst>
              <a:outerShdw blurRad="228600" rotWithShape="0" algn="tl" dir="5400000" dist="50800">
                <a:srgbClr val="000000">
                  <a:alpha val="549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5" name="Google Shape;205;p21"/>
            <p:cNvSpPr txBox="1"/>
            <p:nvPr/>
          </p:nvSpPr>
          <p:spPr>
            <a:xfrm>
              <a:off x="808147" y="3995861"/>
              <a:ext cx="1170900" cy="9447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lang="en-US" sz="2200">
                  <a:solidFill>
                    <a:schemeClr val="lt1"/>
                  </a:solidFill>
                  <a:latin typeface="Calibri"/>
                  <a:ea typeface="Calibri"/>
                  <a:cs typeface="Calibri"/>
                  <a:sym typeface="Calibri"/>
                </a:rPr>
                <a:t>Îmbunătățirea experienței de utilizare</a:t>
              </a:r>
              <a:endParaRPr sz="2200">
                <a:solidFill>
                  <a:schemeClr val="lt1"/>
                </a:solidFill>
                <a:latin typeface="Calibri"/>
                <a:ea typeface="Calibri"/>
                <a:cs typeface="Calibri"/>
                <a:sym typeface="Calibri"/>
              </a:endParaRPr>
            </a:p>
          </p:txBody>
        </p:sp>
      </p:grpSp>
      <p:grpSp>
        <p:nvGrpSpPr>
          <p:cNvPr id="206" name="Google Shape;206;p21"/>
          <p:cNvGrpSpPr/>
          <p:nvPr/>
        </p:nvGrpSpPr>
        <p:grpSpPr>
          <a:xfrm>
            <a:off x="8048749" y="2671258"/>
            <a:ext cx="2406623" cy="2374699"/>
            <a:chOff x="644203" y="3718814"/>
            <a:chExt cx="1498800" cy="1498800"/>
          </a:xfrm>
        </p:grpSpPr>
        <p:sp>
          <p:nvSpPr>
            <p:cNvPr id="207" name="Google Shape;207;p21"/>
            <p:cNvSpPr/>
            <p:nvPr/>
          </p:nvSpPr>
          <p:spPr>
            <a:xfrm>
              <a:off x="644203" y="3718814"/>
              <a:ext cx="1498800" cy="1498800"/>
            </a:xfrm>
            <a:prstGeom prst="ellipse">
              <a:avLst/>
            </a:prstGeom>
            <a:solidFill>
              <a:srgbClr val="022565"/>
            </a:solidFill>
            <a:ln>
              <a:noFill/>
            </a:ln>
            <a:effectLst>
              <a:outerShdw blurRad="228600" rotWithShape="0" algn="tl" dir="5400000" dist="50800">
                <a:srgbClr val="000000">
                  <a:alpha val="549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8" name="Google Shape;208;p21"/>
            <p:cNvSpPr txBox="1"/>
            <p:nvPr/>
          </p:nvSpPr>
          <p:spPr>
            <a:xfrm>
              <a:off x="856976" y="3995875"/>
              <a:ext cx="1073400" cy="9447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lang="en-US" sz="2200">
                  <a:solidFill>
                    <a:schemeClr val="lt1"/>
                  </a:solidFill>
                  <a:latin typeface="Calibri"/>
                  <a:ea typeface="Calibri"/>
                  <a:cs typeface="Calibri"/>
                  <a:sym typeface="Calibri"/>
                </a:rPr>
                <a:t>Decizii informate</a:t>
              </a:r>
              <a:endParaRPr sz="1300">
                <a:solidFill>
                  <a:srgbClr val="FFFFFF"/>
                </a:solidFill>
                <a:latin typeface="Roboto"/>
                <a:ea typeface="Roboto"/>
                <a:cs typeface="Roboto"/>
                <a:sym typeface="Roboto"/>
              </a:endParaRPr>
            </a:p>
          </p:txBody>
        </p:sp>
      </p:gr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