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CenturyGothic-bold.fntdata"/><Relationship Id="rId10" Type="http://schemas.openxmlformats.org/officeDocument/2006/relationships/slide" Target="slides/slide6.xml"/><Relationship Id="rId32" Type="http://schemas.openxmlformats.org/officeDocument/2006/relationships/font" Target="fonts/CenturyGothic-regular.fntdata"/><Relationship Id="rId13" Type="http://schemas.openxmlformats.org/officeDocument/2006/relationships/slide" Target="slides/slide9.xml"/><Relationship Id="rId35" Type="http://schemas.openxmlformats.org/officeDocument/2006/relationships/font" Target="fonts/CenturyGothic-boldItalic.fntdata"/><Relationship Id="rId12" Type="http://schemas.openxmlformats.org/officeDocument/2006/relationships/slide" Target="slides/slide8.xml"/><Relationship Id="rId34" Type="http://schemas.openxmlformats.org/officeDocument/2006/relationships/font" Target="fonts/CenturyGothic-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ld.mei.gov.md/ro/content/agentia-pentru-protectia-consumatorilor-si-supravegherea-pietei"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1715ffc4b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Cadrul legal al comerțului electronic</a:t>
            </a:r>
            <a:endParaRPr/>
          </a:p>
        </p:txBody>
      </p:sp>
      <p:sp>
        <p:nvSpPr>
          <p:cNvPr id="82" name="Google Shape;82;g31715ffc4b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1e39f89b20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Protecția consumatorului în e-comerț este un subiect reglementat atât la nivel național, cât și internațional. Aceste reglementări vizează protecția drepturilor consumatorilor și impun comercianților să adopte practici corecte în cadrul tranzacțiilor online. </a:t>
            </a:r>
            <a:endParaRPr/>
          </a:p>
        </p:txBody>
      </p:sp>
      <p:sp>
        <p:nvSpPr>
          <p:cNvPr id="194" name="Google Shape;194;g31e39f89b20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1e39f89b20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Iată câteva dintre principalele aspecte și reglementări care protejează consumatorii în e-comerț:</a:t>
            </a:r>
            <a:endParaRPr/>
          </a:p>
          <a:p>
            <a:pPr indent="0" lvl="0" marL="0" rtl="0" algn="l">
              <a:spcBef>
                <a:spcPts val="0"/>
              </a:spcBef>
              <a:spcAft>
                <a:spcPts val="0"/>
              </a:spcAft>
              <a:buClr>
                <a:schemeClr val="dk1"/>
              </a:buClr>
              <a:buSzPts val="1100"/>
              <a:buFont typeface="Arial"/>
              <a:buNone/>
            </a:pPr>
            <a:r>
              <a:rPr lang="en-US"/>
              <a:t>Dreptul la informare - Consumatorii trebuie să fie informați în mod clar și complet despre produsele sau serviciile oferite. </a:t>
            </a:r>
            <a:endParaRPr/>
          </a:p>
          <a:p>
            <a:pPr indent="0" lvl="0" marL="0" rtl="0" algn="l">
              <a:spcBef>
                <a:spcPts val="0"/>
              </a:spcBef>
              <a:spcAft>
                <a:spcPts val="0"/>
              </a:spcAft>
              <a:buClr>
                <a:schemeClr val="dk1"/>
              </a:buClr>
              <a:buSzPts val="1100"/>
              <a:buFont typeface="Arial"/>
              <a:buNone/>
            </a:pPr>
            <a:r>
              <a:rPr lang="en-US"/>
              <a:t>Dreptul de </a:t>
            </a:r>
            <a:r>
              <a:rPr lang="en-US"/>
              <a:t>return</a:t>
            </a:r>
            <a:r>
              <a:rPr lang="en-US"/>
              <a:t> - În Uniunea Europeană și în Republica Moldova, consumatorii au dreptul de a se răzgândi cu privire la o achiziție: consumatorii au un termen de 14 zile calendaristice pentru a returna produsele.</a:t>
            </a:r>
            <a:endParaRPr/>
          </a:p>
          <a:p>
            <a:pPr indent="0" lvl="0" marL="0" rtl="0" algn="l">
              <a:spcBef>
                <a:spcPts val="0"/>
              </a:spcBef>
              <a:spcAft>
                <a:spcPts val="0"/>
              </a:spcAft>
              <a:buClr>
                <a:schemeClr val="dk1"/>
              </a:buClr>
              <a:buSzPts val="1100"/>
              <a:buFont typeface="Arial"/>
              <a:buNone/>
            </a:pPr>
            <a:r>
              <a:rPr lang="en-US"/>
              <a:t>Dreptul la despăgubire - Consumatorii au dreptul la despăgubiri în cazul în care produsele livrate sunt defecte, necorespunzătoare descrierii făcute sau nu corespund specificațiilor promisiunilor comerciale.</a:t>
            </a:r>
            <a:endParaRPr/>
          </a:p>
          <a:p>
            <a:pPr indent="0" lvl="0" marL="0" rtl="0" algn="l">
              <a:spcBef>
                <a:spcPts val="0"/>
              </a:spcBef>
              <a:spcAft>
                <a:spcPts val="0"/>
              </a:spcAft>
              <a:buClr>
                <a:schemeClr val="dk1"/>
              </a:buClr>
              <a:buSzPts val="1100"/>
              <a:buFont typeface="Arial"/>
              <a:buNone/>
            </a:pPr>
            <a:r>
              <a:rPr lang="en-US"/>
              <a:t>Publicitate și marketing corecte - Comercianții nu trebuie să folosească practici de publicitate înșelătoare sau false. Informațiile prezentate într-o campanie publicitară trebuie să fie precise și să nu inducă în eroare consumatorii. Reglementările privind marketingul prin e-mail impun consimțământul explicit al utilizatorilor pentru a primi comunicații comerciale.</a:t>
            </a:r>
            <a:endParaRPr/>
          </a:p>
          <a:p>
            <a:pPr indent="0" lvl="0" marL="0" rtl="0" algn="l">
              <a:spcBef>
                <a:spcPts val="0"/>
              </a:spcBef>
              <a:spcAft>
                <a:spcPts val="0"/>
              </a:spcAft>
              <a:buClr>
                <a:schemeClr val="dk1"/>
              </a:buClr>
              <a:buSzPts val="1100"/>
              <a:buFont typeface="Arial"/>
              <a:buNone/>
            </a:pPr>
            <a:r>
              <a:rPr lang="en-US"/>
              <a:t>Securitatea plăților - Comercianții au obligația de a implementa măsuri de securitate adecvate pentru protejarea informațiilor financiare ale consumatorilor în timpul procesului de plată.</a:t>
            </a:r>
            <a:endParaRPr/>
          </a:p>
          <a:p>
            <a:pPr indent="0" lvl="0" marL="0" rtl="0" algn="l">
              <a:spcBef>
                <a:spcPts val="0"/>
              </a:spcBef>
              <a:spcAft>
                <a:spcPts val="0"/>
              </a:spcAft>
              <a:buClr>
                <a:schemeClr val="dk1"/>
              </a:buClr>
              <a:buSzPts val="1100"/>
              <a:buFont typeface="Arial"/>
              <a:buNone/>
            </a:pPr>
            <a:r>
              <a:rPr lang="en-US"/>
              <a:t>Tranzacții transparente - Toate costurile asociate cu o achiziție (inclusiv taxe, livrare și alte costuri) trebuie să fie comunicate înainte de finalizarea achiziției.</a:t>
            </a:r>
            <a:endParaRPr/>
          </a:p>
          <a:p>
            <a:pPr indent="0" lvl="0" marL="0" rtl="0" algn="l">
              <a:spcBef>
                <a:spcPts val="0"/>
              </a:spcBef>
              <a:spcAft>
                <a:spcPts val="0"/>
              </a:spcAft>
              <a:buClr>
                <a:schemeClr val="dk1"/>
              </a:buClr>
              <a:buSzPts val="1100"/>
              <a:buFont typeface="Arial"/>
              <a:buNone/>
            </a:pPr>
            <a:r>
              <a:rPr lang="en-US"/>
              <a:t>Protecția datelor personale - Reglementările privind protecția datelor, cum ar fi GDPR în Uniunea Europeană, impun comercianților să protejeze informațiile personale ale consumatorilor și să informeze utilizatorii despre modalitățile în care datele lor sunt colectate, stocate și utilizate.</a:t>
            </a:r>
            <a:endParaRPr/>
          </a:p>
          <a:p>
            <a:pPr indent="0" lvl="0" marL="0" rtl="0" algn="l">
              <a:spcBef>
                <a:spcPts val="0"/>
              </a:spcBef>
              <a:spcAft>
                <a:spcPts val="0"/>
              </a:spcAft>
              <a:buClr>
                <a:schemeClr val="dk1"/>
              </a:buClr>
              <a:buSzPts val="1100"/>
              <a:buFont typeface="Arial"/>
              <a:buNone/>
            </a:pPr>
            <a:r>
              <a:rPr lang="en-US"/>
              <a:t>Responsabilitățile comercianților - Comercianții au responsabilitatea de a oferi un serviciu de asistență clienți accesibil pentru a răspunde întrebărilor și a rezolva problemele consumatorilor.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205" name="Google Shape;205;g31e39f89b20_0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e39f89b20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Republica Moldova a implementat diverse legi și regulamente pentru protecția consumatorilor în e-comerț, aliniindu-se în mare parte cu standardele și practicile europene: Legea privind protecția drepturilor consumatorilor oferă un cadru general pentru protecția consumatorilor, inclusiv cei care efectuează tranzacții online.</a:t>
            </a:r>
            <a:endParaRPr/>
          </a:p>
          <a:p>
            <a:pPr indent="0" lvl="0" marL="0" rtl="0" algn="l">
              <a:spcBef>
                <a:spcPts val="0"/>
              </a:spcBef>
              <a:spcAft>
                <a:spcPts val="0"/>
              </a:spcAft>
              <a:buClr>
                <a:schemeClr val="dk1"/>
              </a:buClr>
              <a:buSzPts val="1100"/>
              <a:buFont typeface="Arial"/>
              <a:buNone/>
            </a:pPr>
            <a:r>
              <a:t/>
            </a:r>
            <a:endParaRPr/>
          </a:p>
        </p:txBody>
      </p:sp>
      <p:sp>
        <p:nvSpPr>
          <p:cNvPr id="230" name="Google Shape;230;g31e39f89b20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1e39f89b20_0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Legea privind comerțul electronic pecifică cerințele pentru comercianții online, reglementând modul în care trebuie să furnizeze informații despre termenii și condițiile tranzacțiilor, inclusiv prețuri, taxe, și proceduri de returnare sau anulare.</a:t>
            </a:r>
            <a:endParaRPr/>
          </a:p>
        </p:txBody>
      </p:sp>
      <p:sp>
        <p:nvSpPr>
          <p:cNvPr id="241" name="Google Shape;241;g31e39f89b20_0_2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e39f89b20_0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Legea privind privind protecţia datelor cu caracter personal este </a:t>
            </a:r>
            <a:r>
              <a:rPr lang="en-US"/>
              <a:t>aliniată</a:t>
            </a:r>
            <a:r>
              <a:rPr lang="en-US"/>
              <a:t> cu Regulamentul General privind Protecția Datelor (GDPR) din Uniunea Europeană. Aceasta impune comercianților online să protejeze datele personale ale consumatorilor și să informeze utilizatorii despre cum sunt utilizate aceste date. Comercianții trebuie să obțină consimțământul explicit al consumatorilor pentru prelucrarea datelor lor personale.</a:t>
            </a:r>
            <a:endParaRPr/>
          </a:p>
        </p:txBody>
      </p:sp>
      <p:sp>
        <p:nvSpPr>
          <p:cNvPr id="252" name="Google Shape;252;g31e39f89b20_0_2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1e39f89b20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Autoritatea Națională pentru Protecția Consumatorilor este responsabilă de monitorizarea respectării legislației de protecție a consumatorilor și de aplicarea sancțiunilor în cazul nerespectării acesteia. Această autoritate oferă și resurse pentru educația consumatorilor și gestionarea reclamațiilor. Link sursă: </a:t>
            </a:r>
            <a:r>
              <a:rPr lang="en-US" u="sng">
                <a:solidFill>
                  <a:schemeClr val="hlink"/>
                </a:solidFill>
                <a:hlinkClick r:id="rId2"/>
              </a:rPr>
              <a:t>https://old.mei.gov.md/ro/content/agentia-pentru-protectia-consumatorilor-si-supravegherea-pietei</a:t>
            </a:r>
            <a:r>
              <a:rPr lang="en-US"/>
              <a:t> </a:t>
            </a:r>
            <a:endParaRPr/>
          </a:p>
        </p:txBody>
      </p:sp>
      <p:sp>
        <p:nvSpPr>
          <p:cNvPr id="263" name="Google Shape;263;g31e39f89b20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1e39f89b20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La nivel internațional, există mai multe cadre și convenții care reglementează protecția consumatorilor în e-comerț:</a:t>
            </a:r>
            <a:endParaRPr/>
          </a:p>
          <a:p>
            <a:pPr indent="0" lvl="0" marL="0" rtl="0" algn="l">
              <a:spcBef>
                <a:spcPts val="0"/>
              </a:spcBef>
              <a:spcAft>
                <a:spcPts val="0"/>
              </a:spcAft>
              <a:buClr>
                <a:schemeClr val="dk1"/>
              </a:buClr>
              <a:buSzPts val="1100"/>
              <a:buFont typeface="Arial"/>
              <a:buNone/>
            </a:pPr>
            <a:r>
              <a:rPr lang="en-US"/>
              <a:t>Regulamentul General privind Protecția Datelor are un impact global, afectând orice companie care face afaceri cu cetățenii UE. GDPR impune cerințe stricte pentru prelucrarea datelor personale, inclusiv consimțământul explicit al consumatorilor, dreptul la ștergerea datelor și dreptul la portabilitatea datelor.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Directiva UE privind drepturile consumatorilor stabilește norme la nivelul UE pentru protecția consumatorilor, inclusiv termene de retragere de 14 zile, obligații de informare și protecții împotriva clauzelor contractuale inechitabile.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Convenția Națiunilor Unite privind Utilizarea Comunicațiilor Electronice în Contractele Internaționale facilitează utilizarea comunicațiilor electronice în cadrul tranzacțiilor internaționale, asigurând că contractele și semnăturile electronice sunt recunoscute și aplicabile.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Aceste reglementări contribuie la crearea unui mediu de e-comerț mai sigur și mai transparent, încurajând încrederea consumatorilor și facilitând expansiunea comerțului electronic transfrontalier.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278" name="Google Shape;278;g31e39f89b20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1e39f89b20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Reglementările privind taxele și impozitele aplicabile în comerțul electronic</a:t>
            </a:r>
            <a:endParaRPr>
              <a:solidFill>
                <a:schemeClr val="dk1"/>
              </a:solidFill>
            </a:endParaRPr>
          </a:p>
        </p:txBody>
      </p:sp>
      <p:sp>
        <p:nvSpPr>
          <p:cNvPr id="294" name="Google Shape;294;g31e39f89b20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e39f89b20_0_2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Reglementările privind taxele și impozitele aplicabile în comerțul electronic variază semnificativ de la o țară la alta și depind de cadrul legislativ național, precum și de acordurile internaționale. În general, există câteva categorii principale de taxe și impozite care se aplică în domeniul comerțului electronic.</a:t>
            </a:r>
            <a:endParaRPr/>
          </a:p>
        </p:txBody>
      </p:sp>
      <p:sp>
        <p:nvSpPr>
          <p:cNvPr id="303" name="Google Shape;303;g31e39f89b20_0_2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1e39f89b20_0_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Taxa pe valoarea adăugată este o taxă indirectă aplicată asupra vânzărilor de bunuri și servicii. </a:t>
            </a:r>
            <a:endParaRPr/>
          </a:p>
          <a:p>
            <a:pPr indent="0" lvl="0" marL="0" rtl="0" algn="l">
              <a:spcBef>
                <a:spcPts val="0"/>
              </a:spcBef>
              <a:spcAft>
                <a:spcPts val="0"/>
              </a:spcAft>
              <a:buClr>
                <a:schemeClr val="dk1"/>
              </a:buClr>
              <a:buSzPts val="1100"/>
              <a:buFont typeface="Arial"/>
              <a:buNone/>
            </a:pPr>
            <a:r>
              <a:rPr lang="en-US"/>
              <a:t>Companiile care desfășoară activități de e-comerț sunt supuse impozitului pe venit, la fel ca oricare altă afacere.</a:t>
            </a:r>
            <a:endParaRPr/>
          </a:p>
          <a:p>
            <a:pPr indent="0" lvl="0" marL="0" rtl="0" algn="l">
              <a:spcBef>
                <a:spcPts val="0"/>
              </a:spcBef>
              <a:spcAft>
                <a:spcPts val="0"/>
              </a:spcAft>
              <a:buClr>
                <a:schemeClr val="dk1"/>
              </a:buClr>
              <a:buSzPts val="1100"/>
              <a:buFont typeface="Arial"/>
              <a:buNone/>
            </a:pPr>
            <a:r>
              <a:rPr lang="en-US"/>
              <a:t>În cazul vânzărilor internaționale, produsele importate pot fi supuse taxelor vamale. Aceste taxe variază în funcție de tipul de produs și țara de origine. </a:t>
            </a:r>
            <a:endParaRPr/>
          </a:p>
          <a:p>
            <a:pPr indent="0" lvl="0" marL="0" rtl="0" algn="l">
              <a:spcBef>
                <a:spcPts val="0"/>
              </a:spcBef>
              <a:spcAft>
                <a:spcPts val="0"/>
              </a:spcAft>
              <a:buClr>
                <a:schemeClr val="dk1"/>
              </a:buClr>
              <a:buSzPts val="1100"/>
              <a:buFont typeface="Arial"/>
              <a:buNone/>
            </a:pPr>
            <a:r>
              <a:rPr lang="en-US"/>
              <a:t>În funcție de legislația din fiecare țară, pot exista impozite locale sau taxe specifice care se aplică vânzărilor online. </a:t>
            </a:r>
            <a:endParaRPr/>
          </a:p>
          <a:p>
            <a:pPr indent="0" lvl="0" marL="0" rtl="0" algn="l">
              <a:spcBef>
                <a:spcPts val="0"/>
              </a:spcBef>
              <a:spcAft>
                <a:spcPts val="0"/>
              </a:spcAft>
              <a:buClr>
                <a:schemeClr val="dk1"/>
              </a:buClr>
              <a:buSzPts val="1100"/>
              <a:buFont typeface="Arial"/>
              <a:buNone/>
            </a:pPr>
            <a:r>
              <a:rPr lang="en-US"/>
              <a:t>Comercianții care desfășoară activități de e-comerț trebuie să se conformeze cerințelor fiscale, inclusiv raportării periodice a veniturilor, a vânzărilor și a TVA-ului colectat. </a:t>
            </a:r>
            <a:endParaRPr/>
          </a:p>
          <a:p>
            <a:pPr indent="0" lvl="0" marL="0" rtl="0" algn="l">
              <a:spcBef>
                <a:spcPts val="0"/>
              </a:spcBef>
              <a:spcAft>
                <a:spcPts val="0"/>
              </a:spcAft>
              <a:buClr>
                <a:schemeClr val="dk1"/>
              </a:buClr>
              <a:buSzPts val="1100"/>
              <a:buFont typeface="Arial"/>
              <a:buNone/>
            </a:pPr>
            <a:r>
              <a:rPr lang="en-US"/>
              <a:t>În cazul companiilor care vând la nivel internațional, legislația fiscală poate fi influențată de acorduri internaționale (de exemplu, acorduri de evitare a dublei impuneri).</a:t>
            </a:r>
            <a:endParaRPr/>
          </a:p>
          <a:p>
            <a:pPr indent="0" lvl="0" marL="0" rtl="0" algn="l">
              <a:spcBef>
                <a:spcPts val="0"/>
              </a:spcBef>
              <a:spcAft>
                <a:spcPts val="0"/>
              </a:spcAft>
              <a:buClr>
                <a:schemeClr val="dk1"/>
              </a:buClr>
              <a:buSzPts val="1100"/>
              <a:buFont typeface="Arial"/>
              <a:buNone/>
            </a:pPr>
            <a:r>
              <a:rPr lang="en-US"/>
              <a:t>Platformele de e-comerț (de exemplu, Amazon, eBay) pot avea reglementări și responsabilități specifice legate de colectarea și remiterea impozitelor, inclusiv TVA, în funcție de locația vânzătorului și a cumpărătorului.</a:t>
            </a:r>
            <a:endParaRPr/>
          </a:p>
          <a:p>
            <a:pPr indent="0" lvl="0" marL="0" rtl="0" algn="l">
              <a:spcBef>
                <a:spcPts val="0"/>
              </a:spcBef>
              <a:spcAft>
                <a:spcPts val="0"/>
              </a:spcAft>
              <a:buClr>
                <a:schemeClr val="dk1"/>
              </a:buClr>
              <a:buSzPts val="1100"/>
              <a:buFont typeface="Arial"/>
              <a:buNone/>
            </a:pPr>
            <a:r>
              <a:rPr lang="en-US"/>
              <a:t>Multe țări dezvoltă sau implementează sisteme electronice de gestionare a fiscalității și a conformității pentru a detecta activitățile de comerț și a se asigura că comercianții respectă reglementările fiscale.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314" name="Google Shape;314;g31e39f89b20_0_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Vom analiza</a:t>
            </a:r>
            <a:r>
              <a:rPr lang="en-US"/>
              <a:t> concepte legale asociate cu</a:t>
            </a:r>
            <a:r>
              <a:rPr lang="en-US"/>
              <a:t> comerțul electronic.</a:t>
            </a:r>
            <a:endParaRPr/>
          </a:p>
          <a:p>
            <a:pPr indent="0" lvl="0" marL="0" rtl="0" algn="l">
              <a:lnSpc>
                <a:spcPct val="100000"/>
              </a:lnSpc>
              <a:spcBef>
                <a:spcPts val="0"/>
              </a:spcBef>
              <a:spcAft>
                <a:spcPts val="0"/>
              </a:spcAft>
              <a:buSzPts val="1100"/>
              <a:buNone/>
            </a:pPr>
            <a:r>
              <a:rPr lang="en-US"/>
              <a:t>Vom explora reglementări privind protecția consumatorului și reglementări privind taxele și impozitele aplicabile în </a:t>
            </a:r>
            <a:r>
              <a:rPr lang="en-US">
                <a:solidFill>
                  <a:schemeClr val="dk1"/>
                </a:solidFill>
              </a:rPr>
              <a:t>comerțul electronic.</a:t>
            </a:r>
            <a:endParaRPr/>
          </a:p>
          <a:p>
            <a:pPr indent="0" lvl="0" marL="0" rtl="0" algn="l">
              <a:lnSpc>
                <a:spcPct val="100000"/>
              </a:lnSpc>
              <a:spcBef>
                <a:spcPts val="0"/>
              </a:spcBef>
              <a:spcAft>
                <a:spcPts val="0"/>
              </a:spcAft>
              <a:buSzPts val="1100"/>
              <a:buNone/>
            </a:pPr>
            <a:r>
              <a:rPr lang="en-US"/>
              <a:t>De asemenea, vom studia </a:t>
            </a:r>
            <a:r>
              <a:rPr lang="en-US"/>
              <a:t>aspectele</a:t>
            </a:r>
            <a:r>
              <a:rPr lang="en-US"/>
              <a:t> legale privind proprietatea intelectuală și drepturile de autor în mediul online.</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1e39f89b20_0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În Republica Moldova, reglementările privind taxele și impozitele aplicabile în domeniul comerțului electronic sunt stabilite prin legislația fiscală națională, care include mai multe categorii de impozite și taxe. </a:t>
            </a:r>
            <a:endParaRPr/>
          </a:p>
          <a:p>
            <a:pPr indent="0" lvl="0" marL="0" rtl="0" algn="l">
              <a:spcBef>
                <a:spcPts val="0"/>
              </a:spcBef>
              <a:spcAft>
                <a:spcPts val="0"/>
              </a:spcAft>
              <a:buClr>
                <a:schemeClr val="dk1"/>
              </a:buClr>
              <a:buSzPts val="1100"/>
              <a:buFont typeface="Arial"/>
              <a:buNone/>
            </a:pPr>
            <a:r>
              <a:rPr lang="en-US"/>
              <a:t>Datorită complexității legislației fiscale și a modificărilor frecvente se recomandă consultarea paginii Serviciului Fiscal de Stat al Republicii Moldova.</a:t>
            </a:r>
            <a:endParaRPr/>
          </a:p>
        </p:txBody>
      </p:sp>
      <p:sp>
        <p:nvSpPr>
          <p:cNvPr id="339" name="Google Shape;339;g31e39f89b20_0_3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e39f89b20_0_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Aspectele legale legate de proprietatea intelectuală și drepturile de autor</a:t>
            </a:r>
            <a:endParaRPr>
              <a:solidFill>
                <a:schemeClr val="dk1"/>
              </a:solidFill>
            </a:endParaRPr>
          </a:p>
        </p:txBody>
      </p:sp>
      <p:sp>
        <p:nvSpPr>
          <p:cNvPr id="349" name="Google Shape;349;g31e39f89b20_0_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1e39f89b20_0_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Proprietatea intelectuală și drepturile de autor sunt recunoscute și protejate la nivel internațional prin diverse tratate și la nivel național prin legislația specifică fiecărei țări.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358" name="Google Shape;358;g31e39f89b20_0_3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1e39f89b20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Convenția de la Berna pentru Protecția Operelor Literare și Artistice este fundamentul drepturilor de autor la nivel internațional, asigurând protecție creatorilor de opere literare și artistice. Statele membre ale convenției recunosc și protejează drepturile autorilor din alte țări membre la fel ca și pe ale cetățenilor proprii.</a:t>
            </a:r>
            <a:endParaRPr/>
          </a:p>
        </p:txBody>
      </p:sp>
      <p:sp>
        <p:nvSpPr>
          <p:cNvPr id="369" name="Google Shape;369;g31e39f89b20_0_3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e39f89b20_0_4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Acordul TRIPS stabilește standarde minime de protecție pentru diferite forme de proprietate intelectuală, inclusiv drepturile de autor, pentru membrii săi.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380" name="Google Shape;380;g31e39f89b20_0_4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e39f89b20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În Republica Moldova, protecția drepturilor de autor este reglementată de Codul Drepturilor de Autor și Drepturi Conexe. Acest cod prevede drepturi exclusive pentru autorii operelor originale și reglementează utilizarea licențiată a acestor opere.</a:t>
            </a:r>
            <a:endParaRPr/>
          </a:p>
        </p:txBody>
      </p:sp>
      <p:sp>
        <p:nvSpPr>
          <p:cNvPr id="391" name="Google Shape;391;g31e39f89b20_0_4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1e39f89b20_0_4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Agenția de Stat pentru Proprietatea Intelectuală (AGEPI) este autoritatea națională responsabilă pentru înregistrarea și protecția proprietății intelectuale în Republica Moldova.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406" name="Google Shape;406;g31e39f89b20_0_4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4a07303e8_0_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Concluzii.</a:t>
            </a:r>
            <a:endParaRPr/>
          </a:p>
          <a:p>
            <a:pPr indent="0" lvl="0" marL="0" rtl="0" algn="l">
              <a:spcBef>
                <a:spcPts val="0"/>
              </a:spcBef>
              <a:spcAft>
                <a:spcPts val="0"/>
              </a:spcAft>
              <a:buClr>
                <a:schemeClr val="dk1"/>
              </a:buClr>
              <a:buSzPts val="1100"/>
              <a:buFont typeface="Arial"/>
              <a:buNone/>
            </a:pPr>
            <a:r>
              <a:rPr lang="en-US"/>
              <a:t>Legislația în domeniul comerțului electronic este într-o continuă adaptare pentru a răspunde nevoilor dinamice ale pieței digitale, asigurând protecție atât pentru consumatori cât și pentru afaceri.</a:t>
            </a:r>
            <a:endParaRPr/>
          </a:p>
          <a:p>
            <a:pPr indent="0" lvl="0" marL="0" rtl="0" algn="l">
              <a:spcBef>
                <a:spcPts val="0"/>
              </a:spcBef>
              <a:spcAft>
                <a:spcPts val="0"/>
              </a:spcAft>
              <a:buClr>
                <a:schemeClr val="dk1"/>
              </a:buClr>
              <a:buSzPts val="1100"/>
              <a:buFont typeface="Arial"/>
              <a:buNone/>
            </a:pPr>
            <a:r>
              <a:rPr lang="en-US"/>
              <a:t>Legile privind protecția consumatorilor în comerț </a:t>
            </a:r>
            <a:r>
              <a:rPr lang="en-US">
                <a:solidFill>
                  <a:schemeClr val="dk1"/>
                </a:solidFill>
              </a:rPr>
              <a:t>electronic</a:t>
            </a:r>
            <a:r>
              <a:rPr lang="en-US"/>
              <a:t> asigură că drepturile cumpărătorilor sunt respectate, ceea ce contribuie la creșterea încrederii în comerțul online.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421" name="Google Shape;421;g314a07303e8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14dbeb73cc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Concepte legale asociate cu comerțul electronic</a:t>
            </a:r>
            <a:endParaRPr>
              <a:solidFill>
                <a:schemeClr val="dk1"/>
              </a:solidFill>
            </a:endParaRPr>
          </a:p>
        </p:txBody>
      </p:sp>
      <p:sp>
        <p:nvSpPr>
          <p:cNvPr id="111" name="Google Shape;111;g314dbeb73c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185dd82847_0_7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Politică de protecție sau prelucrare a datelor cu caracter personal este un document formal care descrie cum o organizație colectează, gestionează, stochează și protejează datele personale ale utilizatorilor sau clienților săi. </a:t>
            </a:r>
            <a:endParaRPr/>
          </a:p>
        </p:txBody>
      </p:sp>
      <p:sp>
        <p:nvSpPr>
          <p:cNvPr id="120" name="Google Shape;120;g3185dd82847_0_7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1e39f89b2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Aspectele cheie ale unei astfel de politici includ:</a:t>
            </a:r>
            <a:endParaRPr/>
          </a:p>
          <a:p>
            <a:pPr indent="0" lvl="0" marL="0" rtl="0" algn="l">
              <a:spcBef>
                <a:spcPts val="0"/>
              </a:spcBef>
              <a:spcAft>
                <a:spcPts val="0"/>
              </a:spcAft>
              <a:buClr>
                <a:srgbClr val="000000"/>
              </a:buClr>
              <a:buSzPts val="1100"/>
              <a:buFont typeface="Arial"/>
              <a:buNone/>
            </a:pPr>
            <a:r>
              <a:rPr lang="en-US"/>
              <a:t>Transparență în colectarea datelor: Organizațiile sunt obligate să ofere informații clare și detaliate despre tipurile de date personale colectate, scopurile procesării și metodele de utilizare a acestora.</a:t>
            </a:r>
            <a:br>
              <a:rPr lang="en-US"/>
            </a:br>
            <a:r>
              <a:rPr lang="en-US"/>
              <a:t>Măsuri de protecție: Politica include descrierea măsurilor tehnice și organizatorice implementate pentru a proteja datele personale împotriva accesului neautorizat sau distrugerii accidentale, cum ar fi protocoalele de securitate și criptare.</a:t>
            </a:r>
            <a:endParaRPr/>
          </a:p>
          <a:p>
            <a:pPr indent="0" lvl="0" marL="0" rtl="0" algn="l">
              <a:spcBef>
                <a:spcPts val="0"/>
              </a:spcBef>
              <a:spcAft>
                <a:spcPts val="0"/>
              </a:spcAft>
              <a:buClr>
                <a:srgbClr val="000000"/>
              </a:buClr>
              <a:buSzPts val="1100"/>
              <a:buFont typeface="Arial"/>
              <a:buNone/>
            </a:pPr>
            <a:r>
              <a:rPr lang="en-US"/>
              <a:t>Drepturile subiecților datelor subliniază drepturile persoanelor vizate, inclusiv accesul la datele proprii, rectificarea erorilor și solicitarea ștergerii datelor.</a:t>
            </a:r>
            <a:br>
              <a:rPr lang="en-US"/>
            </a:br>
            <a:r>
              <a:rPr lang="en-US"/>
              <a:t>Conformitatea cu legislația: Respectarea strictă a legislației locale și internaționale, inclusiv GDPR.</a:t>
            </a:r>
            <a:endParaRPr/>
          </a:p>
        </p:txBody>
      </p:sp>
      <p:sp>
        <p:nvSpPr>
          <p:cNvPr id="131" name="Google Shape;131;g31e39f89b20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1e39f89b20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Un contract electronic este un acord între părți care este creat, transmis și validat prin mijloace electronice. Aceasta formă de contract are aceeași validitate legală și obligativitate ca și un contract tradițional scris pe hârtie, dar este gestionat digital.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148" name="Google Shape;148;g31e39f89b20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e39f89b20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Principalele caracteristici ale contractelor electronice includ:</a:t>
            </a:r>
            <a:endParaRPr/>
          </a:p>
          <a:p>
            <a:pPr indent="0" lvl="0" marL="0" rtl="0" algn="l">
              <a:spcBef>
                <a:spcPts val="0"/>
              </a:spcBef>
              <a:spcAft>
                <a:spcPts val="0"/>
              </a:spcAft>
              <a:buClr>
                <a:schemeClr val="dk1"/>
              </a:buClr>
              <a:buSzPts val="1100"/>
              <a:buFont typeface="Arial"/>
              <a:buNone/>
            </a:pPr>
            <a:r>
              <a:rPr lang="en-US"/>
              <a:t>Contractele sunt redactate și semnate electronic, folosind semnături digitale care asigură autenticitatea, integritatea și non-repudiabilitatea acordului.</a:t>
            </a:r>
            <a:endParaRPr/>
          </a:p>
          <a:p>
            <a:pPr indent="0" lvl="0" marL="0" rtl="0" algn="l">
              <a:spcBef>
                <a:spcPts val="0"/>
              </a:spcBef>
              <a:spcAft>
                <a:spcPts val="0"/>
              </a:spcAft>
              <a:buClr>
                <a:schemeClr val="dk1"/>
              </a:buClr>
              <a:buSzPts val="1100"/>
              <a:buFont typeface="Arial"/>
              <a:buNone/>
            </a:pPr>
            <a:r>
              <a:rPr lang="en-US"/>
              <a:t>Aceste contracte permit finalizarea rapidă a tranzacțiilor comerciale, fiind ideale pentru medii dinamice precum comerțul online.</a:t>
            </a:r>
            <a:endParaRPr/>
          </a:p>
          <a:p>
            <a:pPr indent="0" lvl="0" marL="0" rtl="0" algn="l">
              <a:spcBef>
                <a:spcPts val="0"/>
              </a:spcBef>
              <a:spcAft>
                <a:spcPts val="0"/>
              </a:spcAft>
              <a:buClr>
                <a:schemeClr val="dk1"/>
              </a:buClr>
              <a:buSzPts val="1100"/>
              <a:buFont typeface="Arial"/>
              <a:buNone/>
            </a:pPr>
            <a:r>
              <a:rPr lang="en-US"/>
              <a:t>În multe jurisdicții, contractele electronice sunt recunoscute prin lege, având aceleași efecte juridice ca și cele în format fizic.</a:t>
            </a:r>
            <a:endParaRPr/>
          </a:p>
          <a:p>
            <a:pPr indent="0" lvl="0" marL="0" rtl="0" algn="l">
              <a:spcBef>
                <a:spcPts val="0"/>
              </a:spcBef>
              <a:spcAft>
                <a:spcPts val="0"/>
              </a:spcAft>
              <a:buClr>
                <a:srgbClr val="000000"/>
              </a:buClr>
              <a:buSzPts val="1100"/>
              <a:buFont typeface="Arial"/>
              <a:buNone/>
            </a:pPr>
            <a:r>
              <a:t/>
            </a:r>
            <a:endParaRPr/>
          </a:p>
        </p:txBody>
      </p:sp>
      <p:sp>
        <p:nvSpPr>
          <p:cNvPr id="159" name="Google Shape;159;g31e39f89b20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1e39f89b20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Legea comerțului electronic este o legislație specifică care reglementează activitățile de comerț desfășurate online. Aceasta poate include reglementări privind publicitatea, vânzările, serviciile digitale și responsabilitățile comercianților.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
        <p:nvSpPr>
          <p:cNvPr id="174" name="Google Shape;174;g31e39f89b20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1e39f89b20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Reglementări privind protecția consumatorului în</a:t>
            </a:r>
            <a:r>
              <a:rPr lang="en-US">
                <a:solidFill>
                  <a:schemeClr val="dk1"/>
                </a:solidFill>
              </a:rPr>
              <a:t> comerțul electronic</a:t>
            </a:r>
            <a:endParaRPr>
              <a:solidFill>
                <a:schemeClr val="dk1"/>
              </a:solidFill>
            </a:endParaRPr>
          </a:p>
        </p:txBody>
      </p:sp>
      <p:sp>
        <p:nvSpPr>
          <p:cNvPr id="185" name="Google Shape;185;g31e39f89b20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www.legis.md/cautare/getResults?doc_id=110237&amp;lang=ro" TargetMode="External"/><Relationship Id="rId6" Type="http://schemas.openxmlformats.org/officeDocument/2006/relationships/image" Target="../media/image1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www.legis.md/cautare/getResults?doc_id=12140&amp;lang=ro#" TargetMode="External"/><Relationship Id="rId6" Type="http://schemas.openxmlformats.org/officeDocument/2006/relationships/image" Target="../media/image1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www.legis.md/cautare/getResults?doc_id=10607&amp;lang=ro" TargetMode="External"/><Relationship Id="rId6"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gif"/><Relationship Id="rId4" Type="http://schemas.openxmlformats.org/officeDocument/2006/relationships/image" Target="../media/image6.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sfs.md/ro/ordinele-de-baze-de-date-de-generalizar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gif"/><Relationship Id="rId4" Type="http://schemas.openxmlformats.org/officeDocument/2006/relationships/image" Target="../media/image6.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www.agepi.gov.md/sites/default/files/law/national/berne.pdf" TargetMode="External"/><Relationship Id="rId6"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agepi.gov.md/sites/default/files/law/national/trips.pdf" TargetMode="External"/><Relationship Id="rId6"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s://agepi.gov.md/ro/legislatie/copyrigh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hyperlink" Target="https://agepi.gov.md/ro"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gif"/><Relationship Id="rId4" Type="http://schemas.openxmlformats.org/officeDocument/2006/relationships/image" Target="../media/image6.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gif"/><Relationship Id="rId4" Type="http://schemas.openxmlformats.org/officeDocument/2006/relationships/image" Target="../media/image6.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gif"/><Relationship Id="rId4" Type="http://schemas.openxmlformats.org/officeDocument/2006/relationships/image" Target="../media/image6.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5887107" y="-77176"/>
            <a:ext cx="6343874" cy="5318074"/>
          </a:xfrm>
          <a:prstGeom prst="rect">
            <a:avLst/>
          </a:prstGeom>
          <a:noFill/>
          <a:ln>
            <a:noFill/>
          </a:ln>
        </p:spPr>
      </p:pic>
      <p:sp>
        <p:nvSpPr>
          <p:cNvPr id="85" name="Google Shape;85;p13"/>
          <p:cNvSpPr/>
          <p:nvPr/>
        </p:nvSpPr>
        <p:spPr>
          <a:xfrm>
            <a:off x="0" y="5293325"/>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86" name="Google Shape;86;p13"/>
          <p:cNvSpPr/>
          <p:nvPr/>
        </p:nvSpPr>
        <p:spPr>
          <a:xfrm>
            <a:off x="10217739" y="5735636"/>
            <a:ext cx="1969541" cy="1088209"/>
          </a:xfrm>
          <a:custGeom>
            <a:rect b="b" l="l" r="r" t="t"/>
            <a:pathLst>
              <a:path extrusionOk="0" h="1088209" w="1969541">
                <a:moveTo>
                  <a:pt x="1767" y="0"/>
                </a:moveTo>
                <a:cubicBezTo>
                  <a:pt x="5637" y="1757196"/>
                  <a:pt x="-7092" y="378763"/>
                  <a:pt x="6303" y="1088209"/>
                </a:cubicBezTo>
                <a:lnTo>
                  <a:pt x="1962783" y="1076098"/>
                </a:lnTo>
                <a:cubicBezTo>
                  <a:pt x="1965036" y="720786"/>
                  <a:pt x="1967288" y="365473"/>
                  <a:pt x="1969541" y="10161"/>
                </a:cubicBezTo>
                <a:lnTo>
                  <a:pt x="1767" y="0"/>
                </a:lnTo>
                <a:close/>
              </a:path>
            </a:pathLst>
          </a:custGeom>
          <a:solidFill>
            <a:srgbClr val="0225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3"/>
          <p:cNvSpPr txBox="1"/>
          <p:nvPr/>
        </p:nvSpPr>
        <p:spPr>
          <a:xfrm>
            <a:off x="1070050" y="2076113"/>
            <a:ext cx="4911300" cy="1283700"/>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4300">
                <a:solidFill>
                  <a:srgbClr val="EFBC15"/>
                </a:solidFill>
                <a:latin typeface="Calibri"/>
                <a:ea typeface="Calibri"/>
                <a:cs typeface="Calibri"/>
                <a:sym typeface="Calibri"/>
              </a:rPr>
              <a:t>Cadrul legal al e-comerțului</a:t>
            </a:r>
            <a:endParaRPr b="1" sz="4300">
              <a:solidFill>
                <a:srgbClr val="EFBC15"/>
              </a:solidFill>
              <a:latin typeface="Calibri"/>
              <a:ea typeface="Calibri"/>
              <a:cs typeface="Calibri"/>
              <a:sym typeface="Calibri"/>
            </a:endParaRPr>
          </a:p>
        </p:txBody>
      </p:sp>
      <p:sp>
        <p:nvSpPr>
          <p:cNvPr id="88" name="Google Shape;88;p13"/>
          <p:cNvSpPr txBox="1"/>
          <p:nvPr/>
        </p:nvSpPr>
        <p:spPr>
          <a:xfrm>
            <a:off x="10729850" y="5946437"/>
            <a:ext cx="3747000" cy="258600"/>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rgbClr val="EFBC15"/>
              </a:buClr>
              <a:buSzPts val="1200"/>
              <a:buFont typeface="Century Gothic"/>
              <a:buNone/>
            </a:pPr>
            <a:r>
              <a:rPr b="0" i="0" lang="en-US" sz="1200" u="none" cap="none" strike="noStrike">
                <a:solidFill>
                  <a:srgbClr val="EFBC15"/>
                </a:solidFill>
                <a:latin typeface="Century Gothic"/>
                <a:ea typeface="Century Gothic"/>
                <a:cs typeface="Century Gothic"/>
                <a:sym typeface="Century Gothic"/>
              </a:rPr>
              <a:t>www.oda.md</a:t>
            </a:r>
            <a:endParaRPr b="0" i="0" sz="1200" u="none" cap="none" strike="noStrike">
              <a:solidFill>
                <a:srgbClr val="EFBC15"/>
              </a:solidFill>
              <a:latin typeface="Century Gothic"/>
              <a:ea typeface="Century Gothic"/>
              <a:cs typeface="Century Gothic"/>
              <a:sym typeface="Century Gothic"/>
            </a:endParaRPr>
          </a:p>
        </p:txBody>
      </p:sp>
      <p:pic>
        <p:nvPicPr>
          <p:cNvPr id="89" name="Google Shape;89;p13"/>
          <p:cNvPicPr preferRelativeResize="0"/>
          <p:nvPr/>
        </p:nvPicPr>
        <p:blipFill rotWithShape="1">
          <a:blip r:embed="rId4">
            <a:alphaModFix/>
          </a:blip>
          <a:srcRect b="0" l="0" r="0" t="0"/>
          <a:stretch/>
        </p:blipFill>
        <p:spPr>
          <a:xfrm>
            <a:off x="8247575" y="5341250"/>
            <a:ext cx="2077650" cy="1468949"/>
          </a:xfrm>
          <a:prstGeom prst="rect">
            <a:avLst/>
          </a:prstGeom>
          <a:noFill/>
          <a:ln>
            <a:noFill/>
          </a:ln>
        </p:spPr>
      </p:pic>
      <p:pic>
        <p:nvPicPr>
          <p:cNvPr id="90" name="Google Shape;90;p13"/>
          <p:cNvPicPr preferRelativeResize="0"/>
          <p:nvPr/>
        </p:nvPicPr>
        <p:blipFill rotWithShape="1">
          <a:blip r:embed="rId5">
            <a:alphaModFix/>
          </a:blip>
          <a:srcRect b="0" l="0" r="0" t="0"/>
          <a:stretch/>
        </p:blipFill>
        <p:spPr>
          <a:xfrm>
            <a:off x="5932200" y="5741235"/>
            <a:ext cx="1993748" cy="669000"/>
          </a:xfrm>
          <a:prstGeom prst="rect">
            <a:avLst/>
          </a:prstGeom>
          <a:noFill/>
          <a:ln>
            <a:noFill/>
          </a:ln>
        </p:spPr>
      </p:pic>
      <p:sp>
        <p:nvSpPr>
          <p:cNvPr id="91" name="Google Shape;91;p13"/>
          <p:cNvSpPr/>
          <p:nvPr/>
        </p:nvSpPr>
        <p:spPr>
          <a:xfrm>
            <a:off x="0" y="5183825"/>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97" name="Google Shape;197;p2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98" name="Google Shape;198;p2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99" name="Google Shape;199;p22"/>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00" name="Google Shape;200;p22"/>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01" name="Google Shape;201;p22"/>
          <p:cNvSpPr txBox="1"/>
          <p:nvPr/>
        </p:nvSpPr>
        <p:spPr>
          <a:xfrm>
            <a:off x="1408650" y="2454925"/>
            <a:ext cx="5435400" cy="2965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Protecția consumatorului</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este un subiect reglementat atât la nivel național, cât și internațional.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Aceste reglementări vizează protecția drepturilor consumatorilor și impun comercianților să adopte practici corecte în cadrul tranzacțiilor online. </a:t>
            </a:r>
            <a:endParaRPr sz="2400">
              <a:solidFill>
                <a:srgbClr val="022565"/>
              </a:solidFill>
              <a:latin typeface="Calibri"/>
              <a:ea typeface="Calibri"/>
              <a:cs typeface="Calibri"/>
              <a:sym typeface="Calibri"/>
            </a:endParaRPr>
          </a:p>
        </p:txBody>
      </p:sp>
      <p:pic>
        <p:nvPicPr>
          <p:cNvPr id="202" name="Google Shape;202;p22"/>
          <p:cNvPicPr preferRelativeResize="0"/>
          <p:nvPr/>
        </p:nvPicPr>
        <p:blipFill>
          <a:blip r:embed="rId5">
            <a:alphaModFix/>
          </a:blip>
          <a:stretch>
            <a:fillRect/>
          </a:stretch>
        </p:blipFill>
        <p:spPr>
          <a:xfrm>
            <a:off x="6436600" y="2699425"/>
            <a:ext cx="4572000" cy="247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3"/>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08" name="Google Shape;208;p2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09" name="Google Shape;209;p2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10" name="Google Shape;210;p23"/>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11" name="Google Shape;211;p23"/>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12" name="Google Shape;212;p23"/>
          <p:cNvSpPr txBox="1"/>
          <p:nvPr/>
        </p:nvSpPr>
        <p:spPr>
          <a:xfrm>
            <a:off x="1717775" y="2140650"/>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Dreptul la informare</a:t>
            </a:r>
            <a:endParaRPr sz="2400">
              <a:solidFill>
                <a:srgbClr val="022565"/>
              </a:solidFill>
              <a:latin typeface="Calibri"/>
              <a:ea typeface="Calibri"/>
              <a:cs typeface="Calibri"/>
              <a:sym typeface="Calibri"/>
            </a:endParaRPr>
          </a:p>
        </p:txBody>
      </p:sp>
      <p:sp>
        <p:nvSpPr>
          <p:cNvPr id="213" name="Google Shape;213;p23"/>
          <p:cNvSpPr txBox="1"/>
          <p:nvPr/>
        </p:nvSpPr>
        <p:spPr>
          <a:xfrm>
            <a:off x="1717786" y="3144847"/>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Dreptul de retragere</a:t>
            </a:r>
            <a:endParaRPr sz="2400">
              <a:solidFill>
                <a:srgbClr val="022565"/>
              </a:solidFill>
              <a:latin typeface="Calibri"/>
              <a:ea typeface="Calibri"/>
              <a:cs typeface="Calibri"/>
              <a:sym typeface="Calibri"/>
            </a:endParaRPr>
          </a:p>
        </p:txBody>
      </p:sp>
      <p:sp>
        <p:nvSpPr>
          <p:cNvPr id="214" name="Google Shape;214;p23"/>
          <p:cNvSpPr txBox="1"/>
          <p:nvPr/>
        </p:nvSpPr>
        <p:spPr>
          <a:xfrm>
            <a:off x="1717788" y="4149050"/>
            <a:ext cx="429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Dreptul la despăgubire</a:t>
            </a:r>
            <a:endParaRPr sz="2400">
              <a:solidFill>
                <a:srgbClr val="022565"/>
              </a:solidFill>
              <a:latin typeface="Calibri"/>
              <a:ea typeface="Calibri"/>
              <a:cs typeface="Calibri"/>
              <a:sym typeface="Calibri"/>
            </a:endParaRPr>
          </a:p>
        </p:txBody>
      </p:sp>
      <p:sp>
        <p:nvSpPr>
          <p:cNvPr id="215" name="Google Shape;215;p23"/>
          <p:cNvSpPr/>
          <p:nvPr/>
        </p:nvSpPr>
        <p:spPr>
          <a:xfrm>
            <a:off x="1047913" y="4130594"/>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216" name="Google Shape;216;p23"/>
          <p:cNvSpPr/>
          <p:nvPr/>
        </p:nvSpPr>
        <p:spPr>
          <a:xfrm>
            <a:off x="1047913" y="31264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217" name="Google Shape;217;p23"/>
          <p:cNvSpPr/>
          <p:nvPr/>
        </p:nvSpPr>
        <p:spPr>
          <a:xfrm>
            <a:off x="1047913" y="21222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218" name="Google Shape;218;p23"/>
          <p:cNvSpPr txBox="1"/>
          <p:nvPr/>
        </p:nvSpPr>
        <p:spPr>
          <a:xfrm>
            <a:off x="7164575" y="2140650"/>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Securitatea plăților</a:t>
            </a:r>
            <a:endParaRPr sz="2400">
              <a:solidFill>
                <a:srgbClr val="022565"/>
              </a:solidFill>
              <a:latin typeface="Calibri"/>
              <a:ea typeface="Calibri"/>
              <a:cs typeface="Calibri"/>
              <a:sym typeface="Calibri"/>
            </a:endParaRPr>
          </a:p>
        </p:txBody>
      </p:sp>
      <p:sp>
        <p:nvSpPr>
          <p:cNvPr id="219" name="Google Shape;219;p23"/>
          <p:cNvSpPr txBox="1"/>
          <p:nvPr/>
        </p:nvSpPr>
        <p:spPr>
          <a:xfrm>
            <a:off x="7164586" y="3144856"/>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Tranzacții transparente</a:t>
            </a:r>
            <a:endParaRPr sz="2400">
              <a:solidFill>
                <a:srgbClr val="022565"/>
              </a:solidFill>
              <a:latin typeface="Calibri"/>
              <a:ea typeface="Calibri"/>
              <a:cs typeface="Calibri"/>
              <a:sym typeface="Calibri"/>
            </a:endParaRPr>
          </a:p>
        </p:txBody>
      </p:sp>
      <p:sp>
        <p:nvSpPr>
          <p:cNvPr id="220" name="Google Shape;220;p23"/>
          <p:cNvSpPr/>
          <p:nvPr/>
        </p:nvSpPr>
        <p:spPr>
          <a:xfrm>
            <a:off x="6494713" y="31264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6</a:t>
            </a:r>
            <a:endParaRPr b="1" i="0" sz="2000" u="none" cap="none" strike="noStrike">
              <a:solidFill>
                <a:srgbClr val="022565"/>
              </a:solidFill>
              <a:latin typeface="Arial"/>
              <a:ea typeface="Arial"/>
              <a:cs typeface="Arial"/>
              <a:sym typeface="Arial"/>
            </a:endParaRPr>
          </a:p>
        </p:txBody>
      </p:sp>
      <p:sp>
        <p:nvSpPr>
          <p:cNvPr id="221" name="Google Shape;221;p23"/>
          <p:cNvSpPr/>
          <p:nvPr/>
        </p:nvSpPr>
        <p:spPr>
          <a:xfrm>
            <a:off x="6494713" y="21222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5</a:t>
            </a:r>
            <a:endParaRPr b="1" i="0" sz="2000" u="none" cap="none" strike="noStrike">
              <a:solidFill>
                <a:srgbClr val="022565"/>
              </a:solidFill>
              <a:latin typeface="Arial"/>
              <a:ea typeface="Arial"/>
              <a:cs typeface="Arial"/>
              <a:sym typeface="Arial"/>
            </a:endParaRPr>
          </a:p>
        </p:txBody>
      </p:sp>
      <p:sp>
        <p:nvSpPr>
          <p:cNvPr id="222" name="Google Shape;222;p23"/>
          <p:cNvSpPr txBox="1"/>
          <p:nvPr/>
        </p:nvSpPr>
        <p:spPr>
          <a:xfrm>
            <a:off x="7164586" y="4149056"/>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 Protecția datelor personale</a:t>
            </a:r>
            <a:endParaRPr sz="2400">
              <a:solidFill>
                <a:srgbClr val="022565"/>
              </a:solidFill>
              <a:latin typeface="Calibri"/>
              <a:ea typeface="Calibri"/>
              <a:cs typeface="Calibri"/>
              <a:sym typeface="Calibri"/>
            </a:endParaRPr>
          </a:p>
        </p:txBody>
      </p:sp>
      <p:sp>
        <p:nvSpPr>
          <p:cNvPr id="223" name="Google Shape;223;p23"/>
          <p:cNvSpPr/>
          <p:nvPr/>
        </p:nvSpPr>
        <p:spPr>
          <a:xfrm>
            <a:off x="6494713" y="41306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7</a:t>
            </a:r>
            <a:endParaRPr b="1" i="0" sz="2000" u="none" cap="none" strike="noStrike">
              <a:solidFill>
                <a:srgbClr val="022565"/>
              </a:solidFill>
              <a:latin typeface="Arial"/>
              <a:ea typeface="Arial"/>
              <a:cs typeface="Arial"/>
              <a:sym typeface="Arial"/>
            </a:endParaRPr>
          </a:p>
        </p:txBody>
      </p:sp>
      <p:sp>
        <p:nvSpPr>
          <p:cNvPr id="224" name="Google Shape;224;p23"/>
          <p:cNvSpPr txBox="1"/>
          <p:nvPr/>
        </p:nvSpPr>
        <p:spPr>
          <a:xfrm>
            <a:off x="1717788" y="5153250"/>
            <a:ext cx="429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 Publicitate și marketing corecte</a:t>
            </a:r>
            <a:endParaRPr sz="2400">
              <a:solidFill>
                <a:srgbClr val="022565"/>
              </a:solidFill>
              <a:latin typeface="Calibri"/>
              <a:ea typeface="Calibri"/>
              <a:cs typeface="Calibri"/>
              <a:sym typeface="Calibri"/>
            </a:endParaRPr>
          </a:p>
        </p:txBody>
      </p:sp>
      <p:sp>
        <p:nvSpPr>
          <p:cNvPr id="225" name="Google Shape;225;p23"/>
          <p:cNvSpPr/>
          <p:nvPr/>
        </p:nvSpPr>
        <p:spPr>
          <a:xfrm>
            <a:off x="1047913" y="5134794"/>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
        <p:nvSpPr>
          <p:cNvPr id="226" name="Google Shape;226;p23"/>
          <p:cNvSpPr txBox="1"/>
          <p:nvPr/>
        </p:nvSpPr>
        <p:spPr>
          <a:xfrm>
            <a:off x="7164574" y="5153250"/>
            <a:ext cx="449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Responsabilitățile comercianților</a:t>
            </a:r>
            <a:endParaRPr sz="2400">
              <a:solidFill>
                <a:srgbClr val="022565"/>
              </a:solidFill>
              <a:latin typeface="Calibri"/>
              <a:ea typeface="Calibri"/>
              <a:cs typeface="Calibri"/>
              <a:sym typeface="Calibri"/>
            </a:endParaRPr>
          </a:p>
        </p:txBody>
      </p:sp>
      <p:sp>
        <p:nvSpPr>
          <p:cNvPr id="227" name="Google Shape;227;p23"/>
          <p:cNvSpPr/>
          <p:nvPr/>
        </p:nvSpPr>
        <p:spPr>
          <a:xfrm>
            <a:off x="6494713" y="51348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8</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33" name="Google Shape;233;p24"/>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34" name="Google Shape;234;p24"/>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35" name="Google Shape;235;p2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36" name="Google Shape;236;p24"/>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37" name="Google Shape;237;p24"/>
          <p:cNvSpPr txBox="1"/>
          <p:nvPr/>
        </p:nvSpPr>
        <p:spPr>
          <a:xfrm>
            <a:off x="1434100" y="2175000"/>
            <a:ext cx="5688000" cy="3735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Legea privind protecția consumatorilor (link: </a:t>
            </a:r>
            <a:r>
              <a:rPr b="1" lang="en-US" sz="2600" u="sng">
                <a:solidFill>
                  <a:srgbClr val="EFBC15"/>
                </a:solidFill>
                <a:latin typeface="Calibri"/>
                <a:ea typeface="Calibri"/>
                <a:cs typeface="Calibri"/>
                <a:sym typeface="Calibri"/>
                <a:hlinkClick r:id="rId5">
                  <a:extLst>
                    <a:ext uri="{A12FA001-AC4F-418D-AE19-62706E023703}">
                      <ahyp:hlinkClr val="tx"/>
                    </a:ext>
                  </a:extLst>
                </a:hlinkClick>
              </a:rPr>
              <a:t>Legea nr. 105 din 2003</a:t>
            </a:r>
            <a:r>
              <a:rPr b="1" lang="en-US" sz="2600">
                <a:solidFill>
                  <a:srgbClr val="EFBC15"/>
                </a:solidFill>
                <a:latin typeface="Calibri"/>
                <a:ea typeface="Calibri"/>
                <a:cs typeface="Calibri"/>
                <a:sym typeface="Calibri"/>
              </a:rPr>
              <a:t>)</a:t>
            </a:r>
            <a:endParaRPr sz="2400">
              <a:solidFill>
                <a:srgbClr val="EFBC1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oferă un cadru general pentru protecția consumatorilor, inclusiv cei care efectuează tranzacții online.</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Reglementările acoperă dreptul la informare, dreptul la securitate în cadrul tranzacțiilor și dreptul de a accesa mecanisme de soluționare a disputelor. </a:t>
            </a:r>
            <a:endParaRPr sz="2400">
              <a:solidFill>
                <a:srgbClr val="022565"/>
              </a:solidFill>
              <a:latin typeface="Calibri"/>
              <a:ea typeface="Calibri"/>
              <a:cs typeface="Calibri"/>
              <a:sym typeface="Calibri"/>
            </a:endParaRPr>
          </a:p>
        </p:txBody>
      </p:sp>
      <p:pic>
        <p:nvPicPr>
          <p:cNvPr id="238" name="Google Shape;238;p24"/>
          <p:cNvPicPr preferRelativeResize="0"/>
          <p:nvPr/>
        </p:nvPicPr>
        <p:blipFill rotWithShape="1">
          <a:blip r:embed="rId6">
            <a:alphaModFix/>
          </a:blip>
          <a:srcRect b="0" l="26874" r="27296" t="0"/>
          <a:stretch/>
        </p:blipFill>
        <p:spPr>
          <a:xfrm>
            <a:off x="8065300" y="2376600"/>
            <a:ext cx="2714700" cy="3332100"/>
          </a:xfrm>
          <a:prstGeom prst="roundRect">
            <a:avLst>
              <a:gd fmla="val 6625" name="adj"/>
            </a:avLst>
          </a:prstGeom>
          <a:noFill/>
          <a:ln>
            <a:noFill/>
          </a:ln>
          <a:effectLst>
            <a:outerShdw blurRad="400050" rotWithShape="0" algn="bl" dir="5400000" dist="104775">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44" name="Google Shape;244;p2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45" name="Google Shape;245;p2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46" name="Google Shape;246;p2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47" name="Google Shape;247;p25"/>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48" name="Google Shape;248;p25"/>
          <p:cNvSpPr txBox="1"/>
          <p:nvPr/>
        </p:nvSpPr>
        <p:spPr>
          <a:xfrm>
            <a:off x="1434100" y="2175000"/>
            <a:ext cx="5688000" cy="4104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Legea privind comerțul electronic </a:t>
            </a:r>
            <a:endParaRPr b="1" sz="2600">
              <a:solidFill>
                <a:srgbClr val="EFBC1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(link: </a:t>
            </a:r>
            <a:r>
              <a:rPr b="1" lang="en-US" sz="2600" u="sng">
                <a:solidFill>
                  <a:srgbClr val="EFBC15"/>
                </a:solidFill>
                <a:latin typeface="Calibri"/>
                <a:ea typeface="Calibri"/>
                <a:cs typeface="Calibri"/>
                <a:sym typeface="Calibri"/>
                <a:hlinkClick r:id="rId5">
                  <a:extLst>
                    <a:ext uri="{A12FA001-AC4F-418D-AE19-62706E023703}">
                      <ahyp:hlinkClr val="tx"/>
                    </a:ext>
                  </a:extLst>
                </a:hlinkClick>
              </a:rPr>
              <a:t>Legea nr. 284 din 2004</a:t>
            </a:r>
            <a:r>
              <a:rPr b="1" lang="en-US" sz="2600">
                <a:solidFill>
                  <a:srgbClr val="EFBC15"/>
                </a:solidFill>
                <a:latin typeface="Calibri"/>
                <a:ea typeface="Calibri"/>
                <a:cs typeface="Calibri"/>
                <a:sym typeface="Calibri"/>
              </a:rPr>
              <a:t>)</a:t>
            </a:r>
            <a:endParaRPr sz="2400">
              <a:solidFill>
                <a:srgbClr val="EFBC1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specifică</a:t>
            </a:r>
            <a:r>
              <a:rPr lang="en-US" sz="2400">
                <a:solidFill>
                  <a:srgbClr val="022565"/>
                </a:solidFill>
                <a:latin typeface="Calibri"/>
                <a:ea typeface="Calibri"/>
                <a:cs typeface="Calibri"/>
                <a:sym typeface="Calibri"/>
              </a:rPr>
              <a:t> cerințele pentru comercianții online, reglementând modul în care trebuie să furnizeze informații despre termenii și condițiile tranzacțiilor, inclusiv prețuri, taxe, și proceduri de returnare sau anulare.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De asemenea, reglementează protecția datelor personale și securitatea tranzacțiilor online.</a:t>
            </a:r>
            <a:endParaRPr sz="2400">
              <a:solidFill>
                <a:srgbClr val="022565"/>
              </a:solidFill>
              <a:latin typeface="Calibri"/>
              <a:ea typeface="Calibri"/>
              <a:cs typeface="Calibri"/>
              <a:sym typeface="Calibri"/>
            </a:endParaRPr>
          </a:p>
        </p:txBody>
      </p:sp>
      <p:pic>
        <p:nvPicPr>
          <p:cNvPr id="249" name="Google Shape;249;p25"/>
          <p:cNvPicPr preferRelativeResize="0"/>
          <p:nvPr/>
        </p:nvPicPr>
        <p:blipFill rotWithShape="1">
          <a:blip r:embed="rId6">
            <a:alphaModFix/>
          </a:blip>
          <a:srcRect b="0" l="26975" r="26036" t="0"/>
          <a:stretch/>
        </p:blipFill>
        <p:spPr>
          <a:xfrm>
            <a:off x="7960525" y="2682300"/>
            <a:ext cx="2581200" cy="3090000"/>
          </a:xfrm>
          <a:prstGeom prst="roundRect">
            <a:avLst>
              <a:gd fmla="val 4132" name="adj"/>
            </a:avLst>
          </a:prstGeom>
          <a:noFill/>
          <a:ln>
            <a:noFill/>
          </a:ln>
          <a:effectLst>
            <a:outerShdw blurRad="514350" rotWithShape="0" algn="bl" dir="5400000" dist="85725">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55" name="Google Shape;255;p2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56" name="Google Shape;256;p2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57" name="Google Shape;257;p2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58" name="Google Shape;258;p26"/>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59" name="Google Shape;259;p26"/>
          <p:cNvSpPr txBox="1"/>
          <p:nvPr/>
        </p:nvSpPr>
        <p:spPr>
          <a:xfrm>
            <a:off x="1306875" y="2462775"/>
            <a:ext cx="5688000" cy="2898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Legea privind privind protecţia datelor cu caracter personal </a:t>
            </a:r>
            <a:endParaRPr b="1" sz="2600">
              <a:solidFill>
                <a:srgbClr val="EFBC1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(link: </a:t>
            </a:r>
            <a:r>
              <a:rPr b="1" lang="en-US" sz="2600" u="sng">
                <a:solidFill>
                  <a:srgbClr val="EFBC15"/>
                </a:solidFill>
                <a:latin typeface="Calibri"/>
                <a:ea typeface="Calibri"/>
                <a:cs typeface="Calibri"/>
                <a:sym typeface="Calibri"/>
                <a:hlinkClick r:id="rId5">
                  <a:extLst>
                    <a:ext uri="{A12FA001-AC4F-418D-AE19-62706E023703}">
                      <ahyp:hlinkClr val="tx"/>
                    </a:ext>
                  </a:extLst>
                </a:hlinkClick>
              </a:rPr>
              <a:t>Legea nr. 133 din 2011</a:t>
            </a:r>
            <a:r>
              <a:rPr b="1" lang="en-US" sz="2600">
                <a:solidFill>
                  <a:srgbClr val="EFBC15"/>
                </a:solidFill>
                <a:latin typeface="Calibri"/>
                <a:ea typeface="Calibri"/>
                <a:cs typeface="Calibri"/>
                <a:sym typeface="Calibri"/>
              </a:rPr>
              <a:t>)</a:t>
            </a:r>
            <a:endParaRPr sz="2400">
              <a:solidFill>
                <a:srgbClr val="EFBC1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a:solidFill>
                  <a:srgbClr val="022565"/>
                </a:solidFill>
                <a:latin typeface="Calibri"/>
                <a:ea typeface="Calibri"/>
                <a:cs typeface="Calibri"/>
                <a:sym typeface="Calibri"/>
              </a:rPr>
              <a:t>impune comercianților online să protejeze datele personale ale consumatorilor și să informeze utilizatorii despre cum sunt utilizate aceste date.</a:t>
            </a:r>
            <a:endParaRPr sz="2400">
              <a:solidFill>
                <a:srgbClr val="022565"/>
              </a:solidFill>
              <a:latin typeface="Calibri"/>
              <a:ea typeface="Calibri"/>
              <a:cs typeface="Calibri"/>
              <a:sym typeface="Calibri"/>
            </a:endParaRPr>
          </a:p>
        </p:txBody>
      </p:sp>
      <p:pic>
        <p:nvPicPr>
          <p:cNvPr id="260" name="Google Shape;260;p26"/>
          <p:cNvPicPr preferRelativeResize="0"/>
          <p:nvPr/>
        </p:nvPicPr>
        <p:blipFill rotWithShape="1">
          <a:blip r:embed="rId6">
            <a:alphaModFix/>
          </a:blip>
          <a:srcRect b="0" l="26531" r="26133" t="0"/>
          <a:stretch/>
        </p:blipFill>
        <p:spPr>
          <a:xfrm>
            <a:off x="7884675" y="2293277"/>
            <a:ext cx="2724600" cy="3237900"/>
          </a:xfrm>
          <a:prstGeom prst="roundRect">
            <a:avLst>
              <a:gd fmla="val 4433" name="adj"/>
            </a:avLst>
          </a:prstGeom>
          <a:noFill/>
          <a:ln>
            <a:noFill/>
          </a:ln>
          <a:effectLst>
            <a:outerShdw blurRad="471488" rotWithShape="0" algn="bl" dir="5400000" dist="19050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66" name="Google Shape;266;p2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67" name="Google Shape;267;p2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68" name="Google Shape;268;p2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69" name="Google Shape;269;p27"/>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70" name="Google Shape;270;p27"/>
          <p:cNvSpPr txBox="1"/>
          <p:nvPr/>
        </p:nvSpPr>
        <p:spPr>
          <a:xfrm>
            <a:off x="848725" y="2411400"/>
            <a:ext cx="6042300" cy="2868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Agenția pentru Protecția Consumatorilor și Supravegherea Pieței (APCSP)</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a:solidFill>
                  <a:srgbClr val="022565"/>
                </a:solidFill>
                <a:latin typeface="Calibri"/>
                <a:ea typeface="Calibri"/>
                <a:cs typeface="Calibri"/>
                <a:sym typeface="Calibri"/>
              </a:rPr>
              <a:t>are rolul de a supraveghea și de a aplica legislația națională în domeniul protecției consumatorilor, asigurându-se că drepturile acestora sunt respectate și că afacerile operează în conformitate cu legea.</a:t>
            </a:r>
            <a:endParaRPr sz="2400">
              <a:solidFill>
                <a:srgbClr val="022565"/>
              </a:solidFill>
              <a:latin typeface="Calibri"/>
              <a:ea typeface="Calibri"/>
              <a:cs typeface="Calibri"/>
              <a:sym typeface="Calibri"/>
            </a:endParaRPr>
          </a:p>
        </p:txBody>
      </p:sp>
      <p:pic>
        <p:nvPicPr>
          <p:cNvPr id="271" name="Google Shape;271;p27"/>
          <p:cNvPicPr preferRelativeResize="0"/>
          <p:nvPr/>
        </p:nvPicPr>
        <p:blipFill rotWithShape="1">
          <a:blip r:embed="rId5">
            <a:alphaModFix/>
          </a:blip>
          <a:srcRect b="0" l="0" r="0" t="0"/>
          <a:stretch/>
        </p:blipFill>
        <p:spPr>
          <a:xfrm>
            <a:off x="7376700" y="2411401"/>
            <a:ext cx="3844399" cy="2403600"/>
          </a:xfrm>
          <a:prstGeom prst="rect">
            <a:avLst/>
          </a:prstGeom>
          <a:noFill/>
          <a:ln>
            <a:noFill/>
          </a:ln>
        </p:spPr>
      </p:pic>
      <p:grpSp>
        <p:nvGrpSpPr>
          <p:cNvPr id="272" name="Google Shape;272;p27"/>
          <p:cNvGrpSpPr/>
          <p:nvPr/>
        </p:nvGrpSpPr>
        <p:grpSpPr>
          <a:xfrm>
            <a:off x="7280775" y="2210837"/>
            <a:ext cx="4036238" cy="3663633"/>
            <a:chOff x="0" y="0"/>
            <a:chExt cx="7467600" cy="6002020"/>
          </a:xfrm>
        </p:grpSpPr>
        <p:sp>
          <p:nvSpPr>
            <p:cNvPr id="273" name="Google Shape;273;p27"/>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7"/>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81" name="Google Shape;281;p28"/>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82" name="Google Shape;282;p28"/>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83" name="Google Shape;283;p2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284" name="Google Shape;284;p28"/>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285" name="Google Shape;285;p28"/>
          <p:cNvSpPr txBox="1"/>
          <p:nvPr/>
        </p:nvSpPr>
        <p:spPr>
          <a:xfrm>
            <a:off x="2461225" y="2175000"/>
            <a:ext cx="3979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Regulamentul General privind Protecția Datelor (GDPR)</a:t>
            </a:r>
            <a:endParaRPr sz="2400">
              <a:solidFill>
                <a:srgbClr val="022565"/>
              </a:solidFill>
              <a:latin typeface="Calibri"/>
              <a:ea typeface="Calibri"/>
              <a:cs typeface="Calibri"/>
              <a:sym typeface="Calibri"/>
            </a:endParaRPr>
          </a:p>
        </p:txBody>
      </p:sp>
      <p:sp>
        <p:nvSpPr>
          <p:cNvPr id="286" name="Google Shape;286;p28"/>
          <p:cNvSpPr txBox="1"/>
          <p:nvPr/>
        </p:nvSpPr>
        <p:spPr>
          <a:xfrm>
            <a:off x="2461236" y="3179197"/>
            <a:ext cx="3979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Directiva UE privind drepturile consumatorilor</a:t>
            </a:r>
            <a:endParaRPr sz="2400">
              <a:solidFill>
                <a:srgbClr val="022565"/>
              </a:solidFill>
              <a:latin typeface="Calibri"/>
              <a:ea typeface="Calibri"/>
              <a:cs typeface="Calibri"/>
              <a:sym typeface="Calibri"/>
            </a:endParaRPr>
          </a:p>
        </p:txBody>
      </p:sp>
      <p:sp>
        <p:nvSpPr>
          <p:cNvPr id="287" name="Google Shape;287;p28"/>
          <p:cNvSpPr txBox="1"/>
          <p:nvPr/>
        </p:nvSpPr>
        <p:spPr>
          <a:xfrm>
            <a:off x="2461238" y="4183400"/>
            <a:ext cx="4291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Convenția Națiunilor Unite privind Utilizarea Comunicațiilor Electronice în Contractele Internaționale (CUECIC)</a:t>
            </a:r>
            <a:endParaRPr sz="2400">
              <a:solidFill>
                <a:srgbClr val="022565"/>
              </a:solidFill>
              <a:latin typeface="Calibri"/>
              <a:ea typeface="Calibri"/>
              <a:cs typeface="Calibri"/>
              <a:sym typeface="Calibri"/>
            </a:endParaRPr>
          </a:p>
        </p:txBody>
      </p:sp>
      <p:sp>
        <p:nvSpPr>
          <p:cNvPr id="288" name="Google Shape;288;p28"/>
          <p:cNvSpPr/>
          <p:nvPr/>
        </p:nvSpPr>
        <p:spPr>
          <a:xfrm>
            <a:off x="1791363" y="4321519"/>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289" name="Google Shape;289;p28"/>
          <p:cNvSpPr/>
          <p:nvPr/>
        </p:nvSpPr>
        <p:spPr>
          <a:xfrm>
            <a:off x="1791363" y="33454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290" name="Google Shape;290;p28"/>
          <p:cNvSpPr/>
          <p:nvPr/>
        </p:nvSpPr>
        <p:spPr>
          <a:xfrm>
            <a:off x="1791363" y="23412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pic>
        <p:nvPicPr>
          <p:cNvPr id="291" name="Google Shape;291;p28"/>
          <p:cNvPicPr preferRelativeResize="0"/>
          <p:nvPr/>
        </p:nvPicPr>
        <p:blipFill>
          <a:blip r:embed="rId5">
            <a:alphaModFix/>
          </a:blip>
          <a:stretch>
            <a:fillRect/>
          </a:stretch>
        </p:blipFill>
        <p:spPr>
          <a:xfrm>
            <a:off x="6251175" y="2729875"/>
            <a:ext cx="4572000" cy="2476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9"/>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297" name="Google Shape;297;p2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298" name="Google Shape;298;p29"/>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299" name="Google Shape;299;p29"/>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00" name="Google Shape;300;p29"/>
          <p:cNvSpPr txBox="1"/>
          <p:nvPr/>
        </p:nvSpPr>
        <p:spPr>
          <a:xfrm>
            <a:off x="2017650" y="2828700"/>
            <a:ext cx="8156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TAXE ȘI IMPOZITE APLICABILE ÎN </a:t>
            </a:r>
            <a:r>
              <a:rPr b="1" lang="en-US" sz="3600">
                <a:solidFill>
                  <a:srgbClr val="F5F7F9"/>
                </a:solidFill>
                <a:latin typeface="Calibri"/>
                <a:ea typeface="Calibri"/>
                <a:cs typeface="Calibri"/>
                <a:sym typeface="Calibri"/>
              </a:rPr>
              <a:t>COMERȚUL ELECTRONIC</a:t>
            </a:r>
            <a:endParaRPr b="1" sz="3600">
              <a:solidFill>
                <a:srgbClr val="F5F7F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0"/>
          <p:cNvPicPr preferRelativeResize="0"/>
          <p:nvPr/>
        </p:nvPicPr>
        <p:blipFill>
          <a:blip r:embed="rId3">
            <a:alphaModFix/>
          </a:blip>
          <a:stretch>
            <a:fillRect/>
          </a:stretch>
        </p:blipFill>
        <p:spPr>
          <a:xfrm>
            <a:off x="6795950" y="2281875"/>
            <a:ext cx="4996176" cy="3747132"/>
          </a:xfrm>
          <a:prstGeom prst="rect">
            <a:avLst/>
          </a:prstGeom>
          <a:noFill/>
          <a:ln>
            <a:noFill/>
          </a:ln>
        </p:spPr>
      </p:pic>
      <p:sp>
        <p:nvSpPr>
          <p:cNvPr id="306" name="Google Shape;306;p3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07" name="Google Shape;307;p30"/>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308" name="Google Shape;308;p30"/>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309" name="Google Shape;309;p3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10" name="Google Shape;310;p30"/>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11" name="Google Shape;311;p30"/>
          <p:cNvSpPr txBox="1"/>
          <p:nvPr/>
        </p:nvSpPr>
        <p:spPr>
          <a:xfrm>
            <a:off x="848725" y="2411400"/>
            <a:ext cx="6042300" cy="2965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Reglementările privind taxele și impozitele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v</a:t>
            </a:r>
            <a:r>
              <a:rPr lang="en-US" sz="2400">
                <a:solidFill>
                  <a:srgbClr val="022565"/>
                </a:solidFill>
                <a:latin typeface="Calibri"/>
                <a:ea typeface="Calibri"/>
                <a:cs typeface="Calibri"/>
                <a:sym typeface="Calibri"/>
              </a:rPr>
              <a:t>ariază semnificativ de la o țară la alta și depind de cadrul legislativ național, precum și de acordurile internaționale.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a:solidFill>
                  <a:srgbClr val="022565"/>
                </a:solidFill>
                <a:latin typeface="Calibri"/>
                <a:ea typeface="Calibri"/>
                <a:cs typeface="Calibri"/>
                <a:sym typeface="Calibri"/>
              </a:rPr>
              <a:t>În general, există câteva categorii principale de taxe și impozite care se aplică în domeniul comerțului electronic.</a:t>
            </a:r>
            <a:endParaRPr sz="2400">
              <a:solidFill>
                <a:srgbClr val="022565"/>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1"/>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17" name="Google Shape;317;p3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18" name="Google Shape;318;p3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19" name="Google Shape;319;p31"/>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20" name="Google Shape;320;p31"/>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21" name="Google Shape;321;p31"/>
          <p:cNvSpPr txBox="1"/>
          <p:nvPr/>
        </p:nvSpPr>
        <p:spPr>
          <a:xfrm>
            <a:off x="1717775" y="2140650"/>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Taxa pe valoarea adăugată </a:t>
            </a:r>
            <a:endParaRPr sz="2400">
              <a:solidFill>
                <a:srgbClr val="022565"/>
              </a:solidFill>
              <a:latin typeface="Calibri"/>
              <a:ea typeface="Calibri"/>
              <a:cs typeface="Calibri"/>
              <a:sym typeface="Calibri"/>
            </a:endParaRPr>
          </a:p>
        </p:txBody>
      </p:sp>
      <p:sp>
        <p:nvSpPr>
          <p:cNvPr id="322" name="Google Shape;322;p31"/>
          <p:cNvSpPr txBox="1"/>
          <p:nvPr/>
        </p:nvSpPr>
        <p:spPr>
          <a:xfrm>
            <a:off x="1717786" y="3144847"/>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Impozitul pe venit</a:t>
            </a:r>
            <a:endParaRPr sz="2400">
              <a:solidFill>
                <a:srgbClr val="022565"/>
              </a:solidFill>
              <a:latin typeface="Calibri"/>
              <a:ea typeface="Calibri"/>
              <a:cs typeface="Calibri"/>
              <a:sym typeface="Calibri"/>
            </a:endParaRPr>
          </a:p>
        </p:txBody>
      </p:sp>
      <p:sp>
        <p:nvSpPr>
          <p:cNvPr id="323" name="Google Shape;323;p31"/>
          <p:cNvSpPr txBox="1"/>
          <p:nvPr/>
        </p:nvSpPr>
        <p:spPr>
          <a:xfrm>
            <a:off x="1717788" y="4149050"/>
            <a:ext cx="429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Taxele vamale</a:t>
            </a:r>
            <a:endParaRPr sz="2400">
              <a:solidFill>
                <a:srgbClr val="022565"/>
              </a:solidFill>
              <a:latin typeface="Calibri"/>
              <a:ea typeface="Calibri"/>
              <a:cs typeface="Calibri"/>
              <a:sym typeface="Calibri"/>
            </a:endParaRPr>
          </a:p>
        </p:txBody>
      </p:sp>
      <p:sp>
        <p:nvSpPr>
          <p:cNvPr id="324" name="Google Shape;324;p31"/>
          <p:cNvSpPr/>
          <p:nvPr/>
        </p:nvSpPr>
        <p:spPr>
          <a:xfrm>
            <a:off x="1047913" y="4130594"/>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3</a:t>
            </a:r>
            <a:endParaRPr b="1" i="0" sz="2000" u="none" cap="none" strike="noStrike">
              <a:solidFill>
                <a:srgbClr val="022565"/>
              </a:solidFill>
              <a:latin typeface="Arial"/>
              <a:ea typeface="Arial"/>
              <a:cs typeface="Arial"/>
              <a:sym typeface="Arial"/>
            </a:endParaRPr>
          </a:p>
        </p:txBody>
      </p:sp>
      <p:sp>
        <p:nvSpPr>
          <p:cNvPr id="325" name="Google Shape;325;p31"/>
          <p:cNvSpPr/>
          <p:nvPr/>
        </p:nvSpPr>
        <p:spPr>
          <a:xfrm>
            <a:off x="1047913" y="31264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326" name="Google Shape;326;p31"/>
          <p:cNvSpPr/>
          <p:nvPr/>
        </p:nvSpPr>
        <p:spPr>
          <a:xfrm>
            <a:off x="1047913" y="21222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327" name="Google Shape;327;p31"/>
          <p:cNvSpPr txBox="1"/>
          <p:nvPr/>
        </p:nvSpPr>
        <p:spPr>
          <a:xfrm>
            <a:off x="7164575" y="2140650"/>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Raportare fiscală</a:t>
            </a:r>
            <a:endParaRPr sz="2400">
              <a:solidFill>
                <a:srgbClr val="022565"/>
              </a:solidFill>
              <a:latin typeface="Calibri"/>
              <a:ea typeface="Calibri"/>
              <a:cs typeface="Calibri"/>
              <a:sym typeface="Calibri"/>
            </a:endParaRPr>
          </a:p>
        </p:txBody>
      </p:sp>
      <p:sp>
        <p:nvSpPr>
          <p:cNvPr id="328" name="Google Shape;328;p31"/>
          <p:cNvSpPr txBox="1"/>
          <p:nvPr/>
        </p:nvSpPr>
        <p:spPr>
          <a:xfrm>
            <a:off x="7164586" y="3144856"/>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Reglementări internaționale</a:t>
            </a:r>
            <a:endParaRPr sz="2400">
              <a:solidFill>
                <a:srgbClr val="022565"/>
              </a:solidFill>
              <a:latin typeface="Calibri"/>
              <a:ea typeface="Calibri"/>
              <a:cs typeface="Calibri"/>
              <a:sym typeface="Calibri"/>
            </a:endParaRPr>
          </a:p>
        </p:txBody>
      </p:sp>
      <p:sp>
        <p:nvSpPr>
          <p:cNvPr id="329" name="Google Shape;329;p31"/>
          <p:cNvSpPr/>
          <p:nvPr/>
        </p:nvSpPr>
        <p:spPr>
          <a:xfrm>
            <a:off x="6494713" y="31264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6</a:t>
            </a:r>
            <a:endParaRPr b="1" i="0" sz="2000" u="none" cap="none" strike="noStrike">
              <a:solidFill>
                <a:srgbClr val="022565"/>
              </a:solidFill>
              <a:latin typeface="Arial"/>
              <a:ea typeface="Arial"/>
              <a:cs typeface="Arial"/>
              <a:sym typeface="Arial"/>
            </a:endParaRPr>
          </a:p>
        </p:txBody>
      </p:sp>
      <p:sp>
        <p:nvSpPr>
          <p:cNvPr id="330" name="Google Shape;330;p31"/>
          <p:cNvSpPr/>
          <p:nvPr/>
        </p:nvSpPr>
        <p:spPr>
          <a:xfrm>
            <a:off x="6494713" y="21222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5</a:t>
            </a:r>
            <a:endParaRPr b="1" i="0" sz="2000" u="none" cap="none" strike="noStrike">
              <a:solidFill>
                <a:srgbClr val="022565"/>
              </a:solidFill>
              <a:latin typeface="Arial"/>
              <a:ea typeface="Arial"/>
              <a:cs typeface="Arial"/>
              <a:sym typeface="Arial"/>
            </a:endParaRPr>
          </a:p>
        </p:txBody>
      </p:sp>
      <p:sp>
        <p:nvSpPr>
          <p:cNvPr id="331" name="Google Shape;331;p31"/>
          <p:cNvSpPr txBox="1"/>
          <p:nvPr/>
        </p:nvSpPr>
        <p:spPr>
          <a:xfrm>
            <a:off x="7164586" y="4149056"/>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Taxe specifice platformei</a:t>
            </a:r>
            <a:endParaRPr sz="2400">
              <a:solidFill>
                <a:srgbClr val="022565"/>
              </a:solidFill>
              <a:latin typeface="Calibri"/>
              <a:ea typeface="Calibri"/>
              <a:cs typeface="Calibri"/>
              <a:sym typeface="Calibri"/>
            </a:endParaRPr>
          </a:p>
        </p:txBody>
      </p:sp>
      <p:sp>
        <p:nvSpPr>
          <p:cNvPr id="332" name="Google Shape;332;p31"/>
          <p:cNvSpPr/>
          <p:nvPr/>
        </p:nvSpPr>
        <p:spPr>
          <a:xfrm>
            <a:off x="6494713" y="41306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7</a:t>
            </a:r>
            <a:endParaRPr b="1" i="0" sz="2000" u="none" cap="none" strike="noStrike">
              <a:solidFill>
                <a:srgbClr val="022565"/>
              </a:solidFill>
              <a:latin typeface="Arial"/>
              <a:ea typeface="Arial"/>
              <a:cs typeface="Arial"/>
              <a:sym typeface="Arial"/>
            </a:endParaRPr>
          </a:p>
        </p:txBody>
      </p:sp>
      <p:sp>
        <p:nvSpPr>
          <p:cNvPr id="333" name="Google Shape;333;p31"/>
          <p:cNvSpPr txBox="1"/>
          <p:nvPr/>
        </p:nvSpPr>
        <p:spPr>
          <a:xfrm>
            <a:off x="1717788" y="5153250"/>
            <a:ext cx="4291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Impozitele locale </a:t>
            </a:r>
            <a:endParaRPr sz="2400">
              <a:solidFill>
                <a:srgbClr val="022565"/>
              </a:solidFill>
              <a:latin typeface="Calibri"/>
              <a:ea typeface="Calibri"/>
              <a:cs typeface="Calibri"/>
              <a:sym typeface="Calibri"/>
            </a:endParaRPr>
          </a:p>
        </p:txBody>
      </p:sp>
      <p:sp>
        <p:nvSpPr>
          <p:cNvPr id="334" name="Google Shape;334;p31"/>
          <p:cNvSpPr/>
          <p:nvPr/>
        </p:nvSpPr>
        <p:spPr>
          <a:xfrm>
            <a:off x="1047913" y="5134794"/>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
        <p:nvSpPr>
          <p:cNvPr id="335" name="Google Shape;335;p31"/>
          <p:cNvSpPr txBox="1"/>
          <p:nvPr/>
        </p:nvSpPr>
        <p:spPr>
          <a:xfrm>
            <a:off x="7164574" y="5153250"/>
            <a:ext cx="449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Tehnologii de monitorizare fiscală</a:t>
            </a:r>
            <a:endParaRPr sz="2400">
              <a:solidFill>
                <a:srgbClr val="022565"/>
              </a:solidFill>
              <a:latin typeface="Calibri"/>
              <a:ea typeface="Calibri"/>
              <a:cs typeface="Calibri"/>
              <a:sym typeface="Calibri"/>
            </a:endParaRPr>
          </a:p>
        </p:txBody>
      </p:sp>
      <p:sp>
        <p:nvSpPr>
          <p:cNvPr id="336" name="Google Shape;336;p31"/>
          <p:cNvSpPr/>
          <p:nvPr/>
        </p:nvSpPr>
        <p:spPr>
          <a:xfrm>
            <a:off x="6494713" y="5134806"/>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8</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97" name="Google Shape;97;p14"/>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rPr>
              <a:t>CONȚINUT</a:t>
            </a:r>
            <a:endParaRPr b="1" sz="3600">
              <a:solidFill>
                <a:schemeClr val="lt1"/>
              </a:solidFill>
            </a:endParaRPr>
          </a:p>
        </p:txBody>
      </p:sp>
      <p:sp>
        <p:nvSpPr>
          <p:cNvPr id="98" name="Google Shape;98;p14"/>
          <p:cNvSpPr txBox="1"/>
          <p:nvPr/>
        </p:nvSpPr>
        <p:spPr>
          <a:xfrm>
            <a:off x="6219250" y="1050338"/>
            <a:ext cx="56067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CONCEPTE LEGALE ASOCIATE CU E-COMERȚUL</a:t>
            </a:r>
            <a:endParaRPr sz="2600">
              <a:solidFill>
                <a:srgbClr val="022565"/>
              </a:solidFill>
              <a:latin typeface="Calibri"/>
              <a:ea typeface="Calibri"/>
              <a:cs typeface="Calibri"/>
              <a:sym typeface="Calibri"/>
            </a:endParaRPr>
          </a:p>
        </p:txBody>
      </p:sp>
      <p:pic>
        <p:nvPicPr>
          <p:cNvPr id="99" name="Google Shape;99;p14"/>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100" name="Google Shape;100;p14"/>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101" name="Google Shape;101;p14"/>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02" name="Google Shape;102;p14"/>
          <p:cNvSpPr txBox="1"/>
          <p:nvPr/>
        </p:nvSpPr>
        <p:spPr>
          <a:xfrm>
            <a:off x="6219250" y="2338515"/>
            <a:ext cx="5606700" cy="892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600">
                <a:solidFill>
                  <a:srgbClr val="022565"/>
                </a:solidFill>
                <a:latin typeface="Calibri"/>
                <a:ea typeface="Calibri"/>
                <a:cs typeface="Calibri"/>
                <a:sym typeface="Calibri"/>
              </a:rPr>
              <a:t>PROTECȚIA CONSUMATORULUI ÎN E</a:t>
            </a:r>
            <a:r>
              <a:rPr lang="en-US" sz="2600">
                <a:solidFill>
                  <a:srgbClr val="022565"/>
                </a:solidFill>
                <a:latin typeface="Calibri"/>
                <a:ea typeface="Calibri"/>
                <a:cs typeface="Calibri"/>
                <a:sym typeface="Calibri"/>
              </a:rPr>
              <a:t>-</a:t>
            </a:r>
            <a:r>
              <a:rPr lang="en-US" sz="2600">
                <a:solidFill>
                  <a:srgbClr val="022565"/>
                </a:solidFill>
                <a:latin typeface="Calibri"/>
                <a:ea typeface="Calibri"/>
                <a:cs typeface="Calibri"/>
                <a:sym typeface="Calibri"/>
              </a:rPr>
              <a:t>COMERȚ</a:t>
            </a:r>
            <a:endParaRPr sz="2600">
              <a:solidFill>
                <a:srgbClr val="022565"/>
              </a:solidFill>
              <a:latin typeface="Calibri"/>
              <a:ea typeface="Calibri"/>
              <a:cs typeface="Calibri"/>
              <a:sym typeface="Calibri"/>
            </a:endParaRPr>
          </a:p>
        </p:txBody>
      </p:sp>
      <p:sp>
        <p:nvSpPr>
          <p:cNvPr id="103" name="Google Shape;103;p14"/>
          <p:cNvSpPr txBox="1"/>
          <p:nvPr/>
        </p:nvSpPr>
        <p:spPr>
          <a:xfrm>
            <a:off x="5567650" y="1050334"/>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1</a:t>
            </a:r>
            <a:endParaRPr b="1" i="0" sz="2600" u="none" cap="none" strike="noStrike">
              <a:solidFill>
                <a:srgbClr val="022565"/>
              </a:solidFill>
              <a:latin typeface="Calibri"/>
              <a:ea typeface="Calibri"/>
              <a:cs typeface="Calibri"/>
              <a:sym typeface="Calibri"/>
            </a:endParaRPr>
          </a:p>
        </p:txBody>
      </p:sp>
      <p:sp>
        <p:nvSpPr>
          <p:cNvPr id="104" name="Google Shape;104;p14"/>
          <p:cNvSpPr txBox="1"/>
          <p:nvPr/>
        </p:nvSpPr>
        <p:spPr>
          <a:xfrm>
            <a:off x="5567650" y="2338506"/>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22565"/>
                </a:solidFill>
                <a:latin typeface="Calibri"/>
                <a:ea typeface="Calibri"/>
                <a:cs typeface="Calibri"/>
                <a:sym typeface="Calibri"/>
              </a:rPr>
              <a:t>2</a:t>
            </a:r>
            <a:endParaRPr b="1" i="0" sz="2600" u="none" cap="none" strike="noStrike">
              <a:solidFill>
                <a:srgbClr val="022565"/>
              </a:solidFill>
              <a:latin typeface="Calibri"/>
              <a:ea typeface="Calibri"/>
              <a:cs typeface="Calibri"/>
              <a:sym typeface="Calibri"/>
            </a:endParaRPr>
          </a:p>
        </p:txBody>
      </p:sp>
      <p:sp>
        <p:nvSpPr>
          <p:cNvPr id="105" name="Google Shape;105;p14"/>
          <p:cNvSpPr txBox="1"/>
          <p:nvPr/>
        </p:nvSpPr>
        <p:spPr>
          <a:xfrm>
            <a:off x="6219250" y="3626693"/>
            <a:ext cx="56067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TAXE ȘI IMPOZITE APLICABILE ÎN E</a:t>
            </a:r>
            <a:r>
              <a:rPr lang="en-US" sz="2600">
                <a:solidFill>
                  <a:srgbClr val="022565"/>
                </a:solidFill>
                <a:latin typeface="Calibri"/>
                <a:ea typeface="Calibri"/>
                <a:cs typeface="Calibri"/>
                <a:sym typeface="Calibri"/>
              </a:rPr>
              <a:t>-</a:t>
            </a:r>
            <a:r>
              <a:rPr lang="en-US" sz="2600">
                <a:solidFill>
                  <a:srgbClr val="022565"/>
                </a:solidFill>
                <a:latin typeface="Calibri"/>
                <a:ea typeface="Calibri"/>
                <a:cs typeface="Calibri"/>
                <a:sym typeface="Calibri"/>
              </a:rPr>
              <a:t>COMERȚ</a:t>
            </a:r>
            <a:endParaRPr b="1" sz="2600">
              <a:solidFill>
                <a:srgbClr val="022565"/>
              </a:solidFill>
              <a:latin typeface="Calibri"/>
              <a:ea typeface="Calibri"/>
              <a:cs typeface="Calibri"/>
              <a:sym typeface="Calibri"/>
            </a:endParaRPr>
          </a:p>
        </p:txBody>
      </p:sp>
      <p:sp>
        <p:nvSpPr>
          <p:cNvPr id="106" name="Google Shape;106;p14"/>
          <p:cNvSpPr txBox="1"/>
          <p:nvPr/>
        </p:nvSpPr>
        <p:spPr>
          <a:xfrm>
            <a:off x="5567650" y="3626693"/>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022565"/>
                </a:solidFill>
                <a:latin typeface="Calibri"/>
                <a:ea typeface="Calibri"/>
                <a:cs typeface="Calibri"/>
                <a:sym typeface="Calibri"/>
              </a:rPr>
              <a:t>3</a:t>
            </a:r>
            <a:endParaRPr b="1" i="0" sz="2600" u="none" cap="none" strike="noStrike">
              <a:solidFill>
                <a:srgbClr val="022565"/>
              </a:solidFill>
              <a:latin typeface="Calibri"/>
              <a:ea typeface="Calibri"/>
              <a:cs typeface="Calibri"/>
              <a:sym typeface="Calibri"/>
            </a:endParaRPr>
          </a:p>
        </p:txBody>
      </p:sp>
      <p:sp>
        <p:nvSpPr>
          <p:cNvPr id="107" name="Google Shape;107;p14"/>
          <p:cNvSpPr txBox="1"/>
          <p:nvPr/>
        </p:nvSpPr>
        <p:spPr>
          <a:xfrm>
            <a:off x="6219250" y="4914868"/>
            <a:ext cx="56067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lang="en-US" sz="2600">
                <a:solidFill>
                  <a:srgbClr val="022565"/>
                </a:solidFill>
                <a:latin typeface="Calibri"/>
                <a:ea typeface="Calibri"/>
                <a:cs typeface="Calibri"/>
                <a:sym typeface="Calibri"/>
              </a:rPr>
              <a:t>PROPRIETATEA INTELECTUALĂ ȘI DREPTURILE DE AUTOR</a:t>
            </a:r>
            <a:endParaRPr b="1" sz="2600">
              <a:solidFill>
                <a:srgbClr val="022565"/>
              </a:solidFill>
              <a:latin typeface="Calibri"/>
              <a:ea typeface="Calibri"/>
              <a:cs typeface="Calibri"/>
              <a:sym typeface="Calibri"/>
            </a:endParaRPr>
          </a:p>
        </p:txBody>
      </p:sp>
      <p:sp>
        <p:nvSpPr>
          <p:cNvPr id="108" name="Google Shape;108;p14"/>
          <p:cNvSpPr txBox="1"/>
          <p:nvPr/>
        </p:nvSpPr>
        <p:spPr>
          <a:xfrm>
            <a:off x="5567650" y="4914868"/>
            <a:ext cx="651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022565"/>
                </a:solidFill>
                <a:latin typeface="Calibri"/>
                <a:ea typeface="Calibri"/>
                <a:cs typeface="Calibri"/>
                <a:sym typeface="Calibri"/>
              </a:rPr>
              <a:t>4</a:t>
            </a:r>
            <a:endParaRPr b="1" i="0" sz="2600" u="none" cap="none" strike="noStrike">
              <a:solidFill>
                <a:srgbClr val="02256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2"/>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42" name="Google Shape;342;p32"/>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43" name="Google Shape;343;p32"/>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44" name="Google Shape;344;p32"/>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45" name="Google Shape;345;p32"/>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46" name="Google Shape;346;p32"/>
          <p:cNvSpPr txBox="1"/>
          <p:nvPr/>
        </p:nvSpPr>
        <p:spPr>
          <a:xfrm>
            <a:off x="1704900" y="2175000"/>
            <a:ext cx="8782200" cy="3304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US" sz="2400">
                <a:solidFill>
                  <a:srgbClr val="022565"/>
                </a:solidFill>
                <a:latin typeface="Calibri"/>
                <a:ea typeface="Calibri"/>
                <a:cs typeface="Calibri"/>
                <a:sym typeface="Calibri"/>
              </a:rPr>
              <a:t>În Republica Moldova, reglementările privind taxele și impozitele aplicabile în domeniul e-comerțului sunt stabilite prin </a:t>
            </a:r>
            <a:r>
              <a:rPr b="1" lang="en-US" sz="2400">
                <a:solidFill>
                  <a:srgbClr val="022565"/>
                </a:solidFill>
                <a:latin typeface="Calibri"/>
                <a:ea typeface="Calibri"/>
                <a:cs typeface="Calibri"/>
                <a:sym typeface="Calibri"/>
              </a:rPr>
              <a:t>legislația fiscală națională,</a:t>
            </a:r>
            <a:r>
              <a:rPr lang="en-US" sz="2400">
                <a:solidFill>
                  <a:srgbClr val="022565"/>
                </a:solidFill>
                <a:latin typeface="Calibri"/>
                <a:ea typeface="Calibri"/>
                <a:cs typeface="Calibri"/>
                <a:sym typeface="Calibri"/>
              </a:rPr>
              <a:t> care include mai multe categorii de impozite și taxe.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Datorită complexității legislației fiscale și a modificărilor frecvente se recomandă consultarea paginii </a:t>
            </a:r>
            <a:r>
              <a:rPr b="1" lang="en-US" sz="2400">
                <a:solidFill>
                  <a:srgbClr val="022565"/>
                </a:solidFill>
                <a:latin typeface="Calibri"/>
                <a:ea typeface="Calibri"/>
                <a:cs typeface="Calibri"/>
                <a:sym typeface="Calibri"/>
              </a:rPr>
              <a:t>Serviciului Fiscal de Stat al Republicii Moldova</a:t>
            </a:r>
            <a:r>
              <a:rPr lang="en-US" sz="2400">
                <a:solidFill>
                  <a:srgbClr val="022565"/>
                </a:solidFill>
                <a:latin typeface="Calibri"/>
                <a:ea typeface="Calibri"/>
                <a:cs typeface="Calibri"/>
                <a:sym typeface="Calibri"/>
              </a:rPr>
              <a:t> privind obligațiile fiscale în domeniul e-comerț: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u="sng">
                <a:solidFill>
                  <a:srgbClr val="022565"/>
                </a:solidFill>
                <a:latin typeface="Calibri"/>
                <a:ea typeface="Calibri"/>
                <a:cs typeface="Calibri"/>
                <a:sym typeface="Calibri"/>
                <a:hlinkClick r:id="rId5">
                  <a:extLst>
                    <a:ext uri="{A12FA001-AC4F-418D-AE19-62706E023703}">
                      <ahyp:hlinkClr val="tx"/>
                    </a:ext>
                  </a:extLst>
                </a:hlinkClick>
              </a:rPr>
              <a:t>https://sfs.md/ro/ordinele-de-baze-de-date-de-generalizare</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3"/>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52" name="Google Shape;352;p33"/>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53" name="Google Shape;353;p33"/>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54" name="Google Shape;354;p33"/>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55" name="Google Shape;355;p33"/>
          <p:cNvSpPr txBox="1"/>
          <p:nvPr/>
        </p:nvSpPr>
        <p:spPr>
          <a:xfrm>
            <a:off x="2017650" y="2828700"/>
            <a:ext cx="8156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PROPRIETATEA INTELECTUALĂ ȘI DREPTURILE DE AUTOR</a:t>
            </a:r>
            <a:endParaRPr b="1" sz="3600">
              <a:solidFill>
                <a:srgbClr val="F5F7F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4"/>
          <p:cNvPicPr preferRelativeResize="0"/>
          <p:nvPr/>
        </p:nvPicPr>
        <p:blipFill>
          <a:blip r:embed="rId3">
            <a:alphaModFix/>
          </a:blip>
          <a:stretch>
            <a:fillRect/>
          </a:stretch>
        </p:blipFill>
        <p:spPr>
          <a:xfrm>
            <a:off x="6583550" y="1516875"/>
            <a:ext cx="4878901" cy="4878901"/>
          </a:xfrm>
          <a:prstGeom prst="rect">
            <a:avLst/>
          </a:prstGeom>
          <a:noFill/>
          <a:ln>
            <a:noFill/>
          </a:ln>
        </p:spPr>
      </p:pic>
      <p:sp>
        <p:nvSpPr>
          <p:cNvPr id="361" name="Google Shape;361;p34"/>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62" name="Google Shape;362;p34"/>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363" name="Google Shape;363;p34"/>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364" name="Google Shape;364;p34"/>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65" name="Google Shape;365;p34"/>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66" name="Google Shape;366;p34"/>
          <p:cNvSpPr txBox="1"/>
          <p:nvPr/>
        </p:nvSpPr>
        <p:spPr>
          <a:xfrm>
            <a:off x="1670450" y="2517600"/>
            <a:ext cx="4913100" cy="2498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Proprietatea intelectuală și drepturile de autor</a:t>
            </a:r>
            <a:r>
              <a:rPr b="1" lang="en-US" sz="2600">
                <a:solidFill>
                  <a:srgbClr val="EFBC15"/>
                </a:solidFill>
                <a:latin typeface="Calibri"/>
                <a:ea typeface="Calibri"/>
                <a:cs typeface="Calibri"/>
                <a:sym typeface="Calibri"/>
              </a:rPr>
              <a:t> </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a:solidFill>
                  <a:srgbClr val="022565"/>
                </a:solidFill>
                <a:latin typeface="Calibri"/>
                <a:ea typeface="Calibri"/>
                <a:cs typeface="Calibri"/>
                <a:sym typeface="Calibri"/>
              </a:rPr>
              <a:t>sunt recunoscute și protejate la nivel internațional prin diverse tratate și la nivel național prin legislația specifică fiecărei țări.</a:t>
            </a:r>
            <a:endParaRPr sz="2400">
              <a:solidFill>
                <a:srgbClr val="02256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5"/>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72" name="Google Shape;372;p3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73" name="Google Shape;373;p3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74" name="Google Shape;374;p35"/>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75" name="Google Shape;375;p35"/>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76" name="Google Shape;376;p35"/>
          <p:cNvSpPr txBox="1"/>
          <p:nvPr/>
        </p:nvSpPr>
        <p:spPr>
          <a:xfrm>
            <a:off x="1217450" y="2458125"/>
            <a:ext cx="5366100" cy="2996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Convenția de la Berna pentru Protecția Operelor Literare și Artistice</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e</a:t>
            </a:r>
            <a:r>
              <a:rPr lang="en-US" sz="2400">
                <a:solidFill>
                  <a:srgbClr val="022565"/>
                </a:solidFill>
                <a:latin typeface="Calibri"/>
                <a:ea typeface="Calibri"/>
                <a:cs typeface="Calibri"/>
                <a:sym typeface="Calibri"/>
              </a:rPr>
              <a:t>ste fundamentul drepturilor de autor la nivel internațional, asigurând protecție creatorilor de opere literare și artistice.</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u="sng">
                <a:solidFill>
                  <a:srgbClr val="022565"/>
                </a:solidFill>
                <a:latin typeface="Calibri"/>
                <a:ea typeface="Calibri"/>
                <a:cs typeface="Calibri"/>
                <a:sym typeface="Calibri"/>
                <a:hlinkClick r:id="rId5">
                  <a:extLst>
                    <a:ext uri="{A12FA001-AC4F-418D-AE19-62706E023703}">
                      <ahyp:hlinkClr val="tx"/>
                    </a:ext>
                  </a:extLst>
                </a:hlinkClick>
              </a:rPr>
              <a:t>https://www.agepi.gov.md/sites/default/files/law/national/berne.pdf</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p:txBody>
      </p:sp>
      <p:pic>
        <p:nvPicPr>
          <p:cNvPr id="377" name="Google Shape;377;p35"/>
          <p:cNvPicPr preferRelativeResize="0"/>
          <p:nvPr/>
        </p:nvPicPr>
        <p:blipFill rotWithShape="1">
          <a:blip r:embed="rId6">
            <a:alphaModFix/>
          </a:blip>
          <a:srcRect b="0" l="4957" r="5565" t="0"/>
          <a:stretch/>
        </p:blipFill>
        <p:spPr>
          <a:xfrm>
            <a:off x="7719150" y="1939875"/>
            <a:ext cx="3370800" cy="4032900"/>
          </a:xfrm>
          <a:prstGeom prst="roundRect">
            <a:avLst>
              <a:gd fmla="val 4601" name="adj"/>
            </a:avLst>
          </a:prstGeom>
          <a:noFill/>
          <a:ln>
            <a:noFill/>
          </a:ln>
          <a:effectLst>
            <a:outerShdw blurRad="457200" rotWithShape="0" algn="bl" dir="5400000" dist="15240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83" name="Google Shape;383;p36"/>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384" name="Google Shape;384;p36"/>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385" name="Google Shape;385;p3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86" name="Google Shape;386;p36"/>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87" name="Google Shape;387;p36"/>
          <p:cNvSpPr txBox="1"/>
          <p:nvPr/>
        </p:nvSpPr>
        <p:spPr>
          <a:xfrm>
            <a:off x="1171925" y="2273475"/>
            <a:ext cx="5743200" cy="3365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Acordul TRIPS (Aspectele Comerciale ale Drepturilor de Proprietate Intelectuală)</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stabilește standarde minime de protecție pentru diferite forme de proprietate intelectuală, inclusiv drepturile de autor, pentru membrii săi.</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u="sng">
                <a:solidFill>
                  <a:srgbClr val="022565"/>
                </a:solidFill>
                <a:latin typeface="Calibri"/>
                <a:ea typeface="Calibri"/>
                <a:cs typeface="Calibri"/>
                <a:sym typeface="Calibri"/>
                <a:hlinkClick r:id="rId5">
                  <a:extLst>
                    <a:ext uri="{A12FA001-AC4F-418D-AE19-62706E023703}">
                      <ahyp:hlinkClr val="tx"/>
                    </a:ext>
                  </a:extLst>
                </a:hlinkClick>
              </a:rPr>
              <a:t>https://agepi.gov.md/sites/default/files/law/national/trips.pdf</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p:txBody>
      </p:sp>
      <p:pic>
        <p:nvPicPr>
          <p:cNvPr id="388" name="Google Shape;388;p36"/>
          <p:cNvPicPr preferRelativeResize="0"/>
          <p:nvPr/>
        </p:nvPicPr>
        <p:blipFill>
          <a:blip r:embed="rId6">
            <a:alphaModFix/>
          </a:blip>
          <a:stretch>
            <a:fillRect/>
          </a:stretch>
        </p:blipFill>
        <p:spPr>
          <a:xfrm>
            <a:off x="7661700" y="2122200"/>
            <a:ext cx="3366600" cy="4049700"/>
          </a:xfrm>
          <a:prstGeom prst="roundRect">
            <a:avLst>
              <a:gd fmla="val 4469" name="adj"/>
            </a:avLst>
          </a:prstGeom>
          <a:noFill/>
          <a:ln>
            <a:noFill/>
          </a:ln>
          <a:effectLst>
            <a:outerShdw blurRad="442913" rotWithShape="0" algn="bl" dir="5400000" dist="2095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37"/>
          <p:cNvPicPr preferRelativeResize="0"/>
          <p:nvPr/>
        </p:nvPicPr>
        <p:blipFill>
          <a:blip r:embed="rId3">
            <a:alphaModFix/>
          </a:blip>
          <a:stretch>
            <a:fillRect/>
          </a:stretch>
        </p:blipFill>
        <p:spPr>
          <a:xfrm>
            <a:off x="7421676" y="2424772"/>
            <a:ext cx="3727201" cy="2626799"/>
          </a:xfrm>
          <a:prstGeom prst="rect">
            <a:avLst/>
          </a:prstGeom>
          <a:noFill/>
          <a:ln>
            <a:noFill/>
          </a:ln>
        </p:spPr>
      </p:pic>
      <p:sp>
        <p:nvSpPr>
          <p:cNvPr id="394" name="Google Shape;394;p3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395" name="Google Shape;395;p37"/>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396" name="Google Shape;396;p37"/>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397" name="Google Shape;397;p3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398" name="Google Shape;398;p37"/>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399" name="Google Shape;399;p37"/>
          <p:cNvSpPr txBox="1"/>
          <p:nvPr/>
        </p:nvSpPr>
        <p:spPr>
          <a:xfrm>
            <a:off x="1065725" y="2532000"/>
            <a:ext cx="5788500" cy="2626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Codul Drepturilor de Autor și Drepturi Conexe</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prevede drepturi exclusive pentru autorii operelor originale și reglementează utilizarea licențiată a acestor opere.</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u="sng">
                <a:solidFill>
                  <a:srgbClr val="022565"/>
                </a:solidFill>
                <a:latin typeface="Calibri"/>
                <a:ea typeface="Calibri"/>
                <a:cs typeface="Calibri"/>
                <a:sym typeface="Calibri"/>
                <a:hlinkClick r:id="rId6">
                  <a:extLst>
                    <a:ext uri="{A12FA001-AC4F-418D-AE19-62706E023703}">
                      <ahyp:hlinkClr val="tx"/>
                    </a:ext>
                  </a:extLst>
                </a:hlinkClick>
              </a:rPr>
              <a:t>https://agepi.gov.md/ro/legislatie/copyright</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p:txBody>
      </p:sp>
      <p:grpSp>
        <p:nvGrpSpPr>
          <p:cNvPr id="400" name="Google Shape;400;p37"/>
          <p:cNvGrpSpPr/>
          <p:nvPr/>
        </p:nvGrpSpPr>
        <p:grpSpPr>
          <a:xfrm>
            <a:off x="7280775" y="2210837"/>
            <a:ext cx="4036238" cy="3663633"/>
            <a:chOff x="0" y="0"/>
            <a:chExt cx="7467600" cy="6002020"/>
          </a:xfrm>
        </p:grpSpPr>
        <p:sp>
          <p:nvSpPr>
            <p:cNvPr id="401" name="Google Shape;401;p37"/>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7"/>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7"/>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38"/>
          <p:cNvPicPr preferRelativeResize="0"/>
          <p:nvPr/>
        </p:nvPicPr>
        <p:blipFill>
          <a:blip r:embed="rId3">
            <a:alphaModFix/>
          </a:blip>
          <a:stretch>
            <a:fillRect/>
          </a:stretch>
        </p:blipFill>
        <p:spPr>
          <a:xfrm>
            <a:off x="7350276" y="2325825"/>
            <a:ext cx="3782724" cy="2552275"/>
          </a:xfrm>
          <a:prstGeom prst="rect">
            <a:avLst/>
          </a:prstGeom>
          <a:noFill/>
          <a:ln>
            <a:noFill/>
          </a:ln>
        </p:spPr>
      </p:pic>
      <p:sp>
        <p:nvSpPr>
          <p:cNvPr id="409" name="Google Shape;409;p3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410" name="Google Shape;410;p38"/>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411" name="Google Shape;411;p38"/>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412" name="Google Shape;412;p3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13" name="Google Shape;413;p38"/>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414" name="Google Shape;414;p38"/>
          <p:cNvSpPr txBox="1"/>
          <p:nvPr/>
        </p:nvSpPr>
        <p:spPr>
          <a:xfrm>
            <a:off x="1065725" y="2532000"/>
            <a:ext cx="5788500" cy="2626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Agenția de Stat pentru Proprietatea Intelectuală (AGEPI)</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e</a:t>
            </a:r>
            <a:r>
              <a:rPr lang="en-US" sz="2400">
                <a:solidFill>
                  <a:srgbClr val="022565"/>
                </a:solidFill>
                <a:latin typeface="Calibri"/>
                <a:ea typeface="Calibri"/>
                <a:cs typeface="Calibri"/>
                <a:sym typeface="Calibri"/>
              </a:rPr>
              <a:t>ste autoritatea națională responsabilă pentru înregistrarea și protecția proprietății intelectuale în Republica Moldova.</a:t>
            </a:r>
            <a:endParaRPr sz="2400">
              <a:solidFill>
                <a:srgbClr val="022565"/>
              </a:solidFill>
              <a:latin typeface="Calibri"/>
              <a:ea typeface="Calibri"/>
              <a:cs typeface="Calibri"/>
              <a:sym typeface="Calibri"/>
            </a:endParaRPr>
          </a:p>
          <a:p>
            <a:pPr indent="0" lvl="0" marL="0" rtl="0" algn="l">
              <a:spcBef>
                <a:spcPts val="1000"/>
              </a:spcBef>
              <a:spcAft>
                <a:spcPts val="1000"/>
              </a:spcAft>
              <a:buClr>
                <a:schemeClr val="dk1"/>
              </a:buClr>
              <a:buSzPts val="1100"/>
              <a:buFont typeface="Arial"/>
              <a:buNone/>
            </a:pPr>
            <a:r>
              <a:rPr lang="en-US" sz="2400" u="sng">
                <a:solidFill>
                  <a:srgbClr val="022565"/>
                </a:solidFill>
                <a:latin typeface="Calibri"/>
                <a:ea typeface="Calibri"/>
                <a:cs typeface="Calibri"/>
                <a:sym typeface="Calibri"/>
                <a:hlinkClick r:id="rId6">
                  <a:extLst>
                    <a:ext uri="{A12FA001-AC4F-418D-AE19-62706E023703}">
                      <ahyp:hlinkClr val="tx"/>
                    </a:ext>
                  </a:extLst>
                </a:hlinkClick>
              </a:rPr>
              <a:t>https://agepi.gov.md/ro</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p:txBody>
      </p:sp>
      <p:grpSp>
        <p:nvGrpSpPr>
          <p:cNvPr id="415" name="Google Shape;415;p38"/>
          <p:cNvGrpSpPr/>
          <p:nvPr/>
        </p:nvGrpSpPr>
        <p:grpSpPr>
          <a:xfrm>
            <a:off x="7223513" y="2122212"/>
            <a:ext cx="4036238" cy="3663633"/>
            <a:chOff x="0" y="0"/>
            <a:chExt cx="7467600" cy="6002020"/>
          </a:xfrm>
        </p:grpSpPr>
        <p:sp>
          <p:nvSpPr>
            <p:cNvPr id="416" name="Google Shape;416;p38"/>
            <p:cNvSpPr/>
            <p:nvPr/>
          </p:nvSpPr>
          <p:spPr>
            <a:xfrm>
              <a:off x="0" y="0"/>
              <a:ext cx="7467600" cy="4513580"/>
            </a:xfrm>
            <a:custGeom>
              <a:rect b="b" l="l" r="r" t="t"/>
              <a:pathLst>
                <a:path extrusionOk="0"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8"/>
            <p:cNvSpPr/>
            <p:nvPr/>
          </p:nvSpPr>
          <p:spPr>
            <a:xfrm>
              <a:off x="0" y="4514850"/>
              <a:ext cx="7467600" cy="695960"/>
            </a:xfrm>
            <a:custGeom>
              <a:rect b="b" l="l" r="r" t="t"/>
              <a:pathLst>
                <a:path extrusionOk="0"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8"/>
            <p:cNvSpPr/>
            <p:nvPr/>
          </p:nvSpPr>
          <p:spPr>
            <a:xfrm>
              <a:off x="2429510" y="5210810"/>
              <a:ext cx="2606040" cy="791210"/>
            </a:xfrm>
            <a:custGeom>
              <a:rect b="b" l="l" r="r" t="t"/>
              <a:pathLst>
                <a:path extrusionOk="0"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9"/>
          <p:cNvSpPr/>
          <p:nvPr/>
        </p:nvSpPr>
        <p:spPr>
          <a:xfrm>
            <a:off x="0" y="0"/>
            <a:ext cx="5056500" cy="68580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sp>
        <p:nvSpPr>
          <p:cNvPr id="424" name="Google Shape;424;p39"/>
          <p:cNvSpPr txBox="1"/>
          <p:nvPr>
            <p:ph type="title"/>
          </p:nvPr>
        </p:nvSpPr>
        <p:spPr>
          <a:xfrm>
            <a:off x="799801" y="1535875"/>
            <a:ext cx="2821800" cy="591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1100"/>
              <a:buFont typeface="Arial"/>
              <a:buNone/>
            </a:pPr>
            <a:r>
              <a:rPr b="1" lang="en-US" sz="3600">
                <a:solidFill>
                  <a:schemeClr val="lt1"/>
                </a:solidFill>
                <a:latin typeface="Arial"/>
                <a:ea typeface="Arial"/>
                <a:cs typeface="Arial"/>
                <a:sym typeface="Arial"/>
              </a:rPr>
              <a:t>CONCLUZII</a:t>
            </a:r>
            <a:endParaRPr b="1" sz="3600">
              <a:solidFill>
                <a:schemeClr val="lt1"/>
              </a:solidFill>
              <a:latin typeface="Arial"/>
              <a:ea typeface="Arial"/>
              <a:cs typeface="Arial"/>
              <a:sym typeface="Arial"/>
            </a:endParaRPr>
          </a:p>
        </p:txBody>
      </p:sp>
      <p:sp>
        <p:nvSpPr>
          <p:cNvPr id="425" name="Google Shape;425;p39"/>
          <p:cNvSpPr txBox="1"/>
          <p:nvPr/>
        </p:nvSpPr>
        <p:spPr>
          <a:xfrm>
            <a:off x="5485125" y="1243013"/>
            <a:ext cx="6119700" cy="19395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Legislația în domeniul e-comerțului este într-o continuă adaptare pentru a răspunde nevoilor dinamice ale pieței digitale, asigurând protecție atât pentru consumatori cât și pentru afaceri.</a:t>
            </a:r>
            <a:endParaRPr sz="2400">
              <a:solidFill>
                <a:srgbClr val="022565"/>
              </a:solidFill>
            </a:endParaRPr>
          </a:p>
        </p:txBody>
      </p:sp>
      <p:pic>
        <p:nvPicPr>
          <p:cNvPr id="426" name="Google Shape;426;p39"/>
          <p:cNvPicPr preferRelativeResize="0"/>
          <p:nvPr/>
        </p:nvPicPr>
        <p:blipFill rotWithShape="1">
          <a:blip r:embed="rId3">
            <a:alphaModFix/>
          </a:blip>
          <a:srcRect b="0" l="0" r="0" t="0"/>
          <a:stretch/>
        </p:blipFill>
        <p:spPr>
          <a:xfrm>
            <a:off x="2677425" y="5389050"/>
            <a:ext cx="2077650" cy="1468949"/>
          </a:xfrm>
          <a:prstGeom prst="rect">
            <a:avLst/>
          </a:prstGeom>
          <a:noFill/>
          <a:ln>
            <a:noFill/>
          </a:ln>
        </p:spPr>
      </p:pic>
      <p:pic>
        <p:nvPicPr>
          <p:cNvPr id="427" name="Google Shape;427;p39"/>
          <p:cNvPicPr preferRelativeResize="0"/>
          <p:nvPr/>
        </p:nvPicPr>
        <p:blipFill rotWithShape="1">
          <a:blip r:embed="rId4">
            <a:alphaModFix/>
          </a:blip>
          <a:srcRect b="0" l="0" r="0" t="0"/>
          <a:stretch/>
        </p:blipFill>
        <p:spPr>
          <a:xfrm>
            <a:off x="305000" y="5789035"/>
            <a:ext cx="1993748" cy="669000"/>
          </a:xfrm>
          <a:prstGeom prst="rect">
            <a:avLst/>
          </a:prstGeom>
          <a:noFill/>
          <a:ln>
            <a:noFill/>
          </a:ln>
        </p:spPr>
      </p:pic>
      <p:sp>
        <p:nvSpPr>
          <p:cNvPr id="428" name="Google Shape;428;p39"/>
          <p:cNvSpPr/>
          <p:nvPr/>
        </p:nvSpPr>
        <p:spPr>
          <a:xfrm>
            <a:off x="5056500" y="0"/>
            <a:ext cx="127200" cy="68580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429" name="Google Shape;429;p39"/>
          <p:cNvSpPr txBox="1"/>
          <p:nvPr/>
        </p:nvSpPr>
        <p:spPr>
          <a:xfrm>
            <a:off x="5485125" y="3469963"/>
            <a:ext cx="6119700" cy="19395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022565"/>
              </a:buClr>
              <a:buSzPts val="2400"/>
              <a:buFont typeface="Arial"/>
              <a:buChar char="●"/>
            </a:pPr>
            <a:r>
              <a:rPr lang="en-US" sz="2400">
                <a:solidFill>
                  <a:srgbClr val="022565"/>
                </a:solidFill>
              </a:rPr>
              <a:t>Legile privind protecția consumatorilor în e-comerț asigură că drepturile cumpărătorilor sunt respectate, ceea ce contribuie la creșterea încrederii în comerțul online.</a:t>
            </a:r>
            <a:endParaRPr sz="2400">
              <a:solidFill>
                <a:srgbClr val="02256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14" name="Google Shape;114;p15"/>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15" name="Google Shape;115;p15"/>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16" name="Google Shape;116;p15"/>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17" name="Google Shape;117;p15"/>
          <p:cNvSpPr txBox="1"/>
          <p:nvPr/>
        </p:nvSpPr>
        <p:spPr>
          <a:xfrm>
            <a:off x="2017650" y="2828700"/>
            <a:ext cx="8156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CONCEPTE LEGALE ASOCIATE CU COMERȚUL ELECTRONIC</a:t>
            </a:r>
            <a:endParaRPr b="1" sz="3600">
              <a:solidFill>
                <a:srgbClr val="F5F7F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b="30070" l="66848" r="6811" t="26562"/>
          <a:stretch/>
        </p:blipFill>
        <p:spPr>
          <a:xfrm>
            <a:off x="6919375" y="1886375"/>
            <a:ext cx="3413376" cy="4215050"/>
          </a:xfrm>
          <a:prstGeom prst="rect">
            <a:avLst/>
          </a:prstGeom>
          <a:noFill/>
          <a:ln>
            <a:noFill/>
          </a:ln>
        </p:spPr>
      </p:pic>
      <p:sp>
        <p:nvSpPr>
          <p:cNvPr id="123" name="Google Shape;123;p16"/>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24" name="Google Shape;124;p16"/>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125" name="Google Shape;125;p16"/>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126" name="Google Shape;126;p16"/>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27" name="Google Shape;127;p16"/>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128" name="Google Shape;128;p16"/>
          <p:cNvSpPr txBox="1"/>
          <p:nvPr/>
        </p:nvSpPr>
        <p:spPr>
          <a:xfrm>
            <a:off x="1383201" y="2175000"/>
            <a:ext cx="4236900" cy="363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Politică de protecție sau prelucrare a datelor cu caracter personal</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este un document formal care descrie cum o organizație colectează, gestionează, stochează și protejează datele personale ale utilizatorilor sau clienților săi. </a:t>
            </a:r>
            <a:endParaRPr sz="2400">
              <a:solidFill>
                <a:srgbClr val="022565"/>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7"/>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34" name="Google Shape;134;p17"/>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35" name="Google Shape;135;p17"/>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36" name="Google Shape;136;p17"/>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37" name="Google Shape;137;p17"/>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138" name="Google Shape;138;p17"/>
          <p:cNvSpPr txBox="1"/>
          <p:nvPr/>
        </p:nvSpPr>
        <p:spPr>
          <a:xfrm>
            <a:off x="1745225" y="2852975"/>
            <a:ext cx="4551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Transparență în colectarea datelor</a:t>
            </a:r>
            <a:endParaRPr sz="2400">
              <a:solidFill>
                <a:srgbClr val="022565"/>
              </a:solidFill>
              <a:latin typeface="Calibri"/>
              <a:ea typeface="Calibri"/>
              <a:cs typeface="Calibri"/>
              <a:sym typeface="Calibri"/>
            </a:endParaRPr>
          </a:p>
        </p:txBody>
      </p:sp>
      <p:sp>
        <p:nvSpPr>
          <p:cNvPr id="139" name="Google Shape;139;p17"/>
          <p:cNvSpPr txBox="1"/>
          <p:nvPr/>
        </p:nvSpPr>
        <p:spPr>
          <a:xfrm>
            <a:off x="1745236" y="4436675"/>
            <a:ext cx="3979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Măsuri de protecție</a:t>
            </a:r>
            <a:endParaRPr sz="2400">
              <a:solidFill>
                <a:srgbClr val="022565"/>
              </a:solidFill>
              <a:latin typeface="Calibri"/>
              <a:ea typeface="Calibri"/>
              <a:cs typeface="Calibri"/>
              <a:sym typeface="Calibri"/>
            </a:endParaRPr>
          </a:p>
        </p:txBody>
      </p:sp>
      <p:sp>
        <p:nvSpPr>
          <p:cNvPr id="140" name="Google Shape;140;p17"/>
          <p:cNvSpPr/>
          <p:nvPr/>
        </p:nvSpPr>
        <p:spPr>
          <a:xfrm>
            <a:off x="1075363" y="44182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2</a:t>
            </a:r>
            <a:endParaRPr b="1" i="0" sz="2000" u="none" cap="none" strike="noStrike">
              <a:solidFill>
                <a:srgbClr val="022565"/>
              </a:solidFill>
              <a:latin typeface="Arial"/>
              <a:ea typeface="Arial"/>
              <a:cs typeface="Arial"/>
              <a:sym typeface="Arial"/>
            </a:endParaRPr>
          </a:p>
        </p:txBody>
      </p:sp>
      <p:sp>
        <p:nvSpPr>
          <p:cNvPr id="141" name="Google Shape;141;p17"/>
          <p:cNvSpPr/>
          <p:nvPr/>
        </p:nvSpPr>
        <p:spPr>
          <a:xfrm>
            <a:off x="1075363" y="28345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142" name="Google Shape;142;p17"/>
          <p:cNvSpPr txBox="1"/>
          <p:nvPr/>
        </p:nvSpPr>
        <p:spPr>
          <a:xfrm>
            <a:off x="7378050" y="2852975"/>
            <a:ext cx="413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Drepturile subiecților datelor</a:t>
            </a:r>
            <a:endParaRPr sz="2400">
              <a:solidFill>
                <a:srgbClr val="022565"/>
              </a:solidFill>
              <a:latin typeface="Calibri"/>
              <a:ea typeface="Calibri"/>
              <a:cs typeface="Calibri"/>
              <a:sym typeface="Calibri"/>
            </a:endParaRPr>
          </a:p>
        </p:txBody>
      </p:sp>
      <p:sp>
        <p:nvSpPr>
          <p:cNvPr id="143" name="Google Shape;143;p17"/>
          <p:cNvSpPr/>
          <p:nvPr/>
        </p:nvSpPr>
        <p:spPr>
          <a:xfrm>
            <a:off x="6708188" y="28345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3</a:t>
            </a:r>
            <a:endParaRPr b="1" i="0" sz="2000" u="none" cap="none" strike="noStrike">
              <a:solidFill>
                <a:srgbClr val="022565"/>
              </a:solidFill>
              <a:latin typeface="Arial"/>
              <a:ea typeface="Arial"/>
              <a:cs typeface="Arial"/>
              <a:sym typeface="Arial"/>
            </a:endParaRPr>
          </a:p>
        </p:txBody>
      </p:sp>
      <p:sp>
        <p:nvSpPr>
          <p:cNvPr id="144" name="Google Shape;144;p17"/>
          <p:cNvSpPr txBox="1"/>
          <p:nvPr/>
        </p:nvSpPr>
        <p:spPr>
          <a:xfrm>
            <a:off x="7378050" y="4436675"/>
            <a:ext cx="4135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400">
                <a:solidFill>
                  <a:srgbClr val="022565"/>
                </a:solidFill>
                <a:latin typeface="Calibri"/>
                <a:ea typeface="Calibri"/>
                <a:cs typeface="Calibri"/>
                <a:sym typeface="Calibri"/>
              </a:rPr>
              <a:t>Conformitatea cu legislația</a:t>
            </a:r>
            <a:endParaRPr sz="2400">
              <a:solidFill>
                <a:srgbClr val="022565"/>
              </a:solidFill>
              <a:latin typeface="Calibri"/>
              <a:ea typeface="Calibri"/>
              <a:cs typeface="Calibri"/>
              <a:sym typeface="Calibri"/>
            </a:endParaRPr>
          </a:p>
        </p:txBody>
      </p:sp>
      <p:sp>
        <p:nvSpPr>
          <p:cNvPr id="145" name="Google Shape;145;p17"/>
          <p:cNvSpPr/>
          <p:nvPr/>
        </p:nvSpPr>
        <p:spPr>
          <a:xfrm>
            <a:off x="6708188" y="441822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4</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8"/>
          <p:cNvPicPr preferRelativeResize="0"/>
          <p:nvPr/>
        </p:nvPicPr>
        <p:blipFill rotWithShape="1">
          <a:blip r:embed="rId3">
            <a:alphaModFix/>
          </a:blip>
          <a:srcRect b="29155" l="8821" r="64838" t="27477"/>
          <a:stretch/>
        </p:blipFill>
        <p:spPr>
          <a:xfrm>
            <a:off x="6830487" y="1587500"/>
            <a:ext cx="3413376" cy="4215050"/>
          </a:xfrm>
          <a:prstGeom prst="rect">
            <a:avLst/>
          </a:prstGeom>
          <a:noFill/>
          <a:ln>
            <a:noFill/>
          </a:ln>
        </p:spPr>
      </p:pic>
      <p:sp>
        <p:nvSpPr>
          <p:cNvPr id="151" name="Google Shape;151;p18"/>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52" name="Google Shape;152;p18"/>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153" name="Google Shape;153;p18"/>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154" name="Google Shape;154;p18"/>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55" name="Google Shape;155;p18"/>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156" name="Google Shape;156;p18"/>
          <p:cNvSpPr txBox="1"/>
          <p:nvPr/>
        </p:nvSpPr>
        <p:spPr>
          <a:xfrm>
            <a:off x="1459551" y="2645775"/>
            <a:ext cx="4236900" cy="209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en-US" sz="2600">
                <a:solidFill>
                  <a:srgbClr val="EFBC15"/>
                </a:solidFill>
                <a:latin typeface="Calibri"/>
                <a:ea typeface="Calibri"/>
                <a:cs typeface="Calibri"/>
                <a:sym typeface="Calibri"/>
              </a:rPr>
              <a:t>Contractul electronic</a:t>
            </a:r>
            <a:endParaRPr b="1" sz="2600">
              <a:solidFill>
                <a:srgbClr val="EFBC15"/>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2600"/>
              <a:buFont typeface="Arial"/>
              <a:buNone/>
            </a:pPr>
            <a:r>
              <a:rPr lang="en-US" sz="2400">
                <a:solidFill>
                  <a:srgbClr val="022565"/>
                </a:solidFill>
                <a:latin typeface="Calibri"/>
                <a:ea typeface="Calibri"/>
                <a:cs typeface="Calibri"/>
                <a:sym typeface="Calibri"/>
              </a:rPr>
              <a:t>este un acord între părți care este creat și semnat în format electronic, fără utilizarea documentelor fizice.</a:t>
            </a:r>
            <a:endParaRPr sz="2400">
              <a:solidFill>
                <a:srgbClr val="022565"/>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62" name="Google Shape;162;p19"/>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63" name="Google Shape;163;p19"/>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64" name="Google Shape;164;p19"/>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65" name="Google Shape;165;p19"/>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166" name="Google Shape;166;p19"/>
          <p:cNvSpPr txBox="1"/>
          <p:nvPr/>
        </p:nvSpPr>
        <p:spPr>
          <a:xfrm>
            <a:off x="2481866" y="2130288"/>
            <a:ext cx="78510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en-US" sz="2300">
                <a:solidFill>
                  <a:srgbClr val="022565"/>
                </a:solidFill>
                <a:latin typeface="Calibri"/>
                <a:ea typeface="Calibri"/>
                <a:cs typeface="Calibri"/>
                <a:sym typeface="Calibri"/>
              </a:rPr>
              <a:t>Contractele sunt redactate și semnate electronic, folosind semnături digitale care asigură autenticitatea, integritatea și non-repudiabilitatea acordului.</a:t>
            </a:r>
            <a:endParaRPr sz="2300">
              <a:solidFill>
                <a:srgbClr val="022565"/>
              </a:solidFill>
              <a:latin typeface="Calibri"/>
              <a:ea typeface="Calibri"/>
              <a:cs typeface="Calibri"/>
              <a:sym typeface="Calibri"/>
            </a:endParaRPr>
          </a:p>
        </p:txBody>
      </p:sp>
      <p:sp>
        <p:nvSpPr>
          <p:cNvPr id="167" name="Google Shape;167;p19"/>
          <p:cNvSpPr txBox="1"/>
          <p:nvPr/>
        </p:nvSpPr>
        <p:spPr>
          <a:xfrm>
            <a:off x="2481866" y="3580488"/>
            <a:ext cx="78510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300">
                <a:solidFill>
                  <a:srgbClr val="022565"/>
                </a:solidFill>
                <a:latin typeface="Calibri"/>
                <a:ea typeface="Calibri"/>
                <a:cs typeface="Calibri"/>
                <a:sym typeface="Calibri"/>
              </a:rPr>
              <a:t>Aceste contracte permit finalizarea rapidă a tranzacțiilor comerciale, fiind ideale pentru medii dinamice precum comerțul online.</a:t>
            </a:r>
            <a:endParaRPr sz="2300">
              <a:solidFill>
                <a:srgbClr val="022565"/>
              </a:solidFill>
              <a:latin typeface="Calibri"/>
              <a:ea typeface="Calibri"/>
              <a:cs typeface="Calibri"/>
              <a:sym typeface="Calibri"/>
            </a:endParaRPr>
          </a:p>
        </p:txBody>
      </p:sp>
      <p:sp>
        <p:nvSpPr>
          <p:cNvPr id="168" name="Google Shape;168;p19"/>
          <p:cNvSpPr txBox="1"/>
          <p:nvPr/>
        </p:nvSpPr>
        <p:spPr>
          <a:xfrm>
            <a:off x="2481866" y="5030688"/>
            <a:ext cx="7851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300">
                <a:solidFill>
                  <a:srgbClr val="022565"/>
                </a:solidFill>
                <a:latin typeface="Calibri"/>
                <a:ea typeface="Calibri"/>
                <a:cs typeface="Calibri"/>
                <a:sym typeface="Calibri"/>
              </a:rPr>
              <a:t>În multe jurisdicții, contractele electronice sunt recunoscute prin lege, având aceleași efecte juridice ca și cele în format fizic.</a:t>
            </a:r>
            <a:endParaRPr sz="2300">
              <a:solidFill>
                <a:srgbClr val="022565"/>
              </a:solidFill>
              <a:latin typeface="Calibri"/>
              <a:ea typeface="Calibri"/>
              <a:cs typeface="Calibri"/>
              <a:sym typeface="Calibri"/>
            </a:endParaRPr>
          </a:p>
        </p:txBody>
      </p:sp>
      <p:sp>
        <p:nvSpPr>
          <p:cNvPr id="169" name="Google Shape;169;p19"/>
          <p:cNvSpPr/>
          <p:nvPr/>
        </p:nvSpPr>
        <p:spPr>
          <a:xfrm>
            <a:off x="1735188" y="223860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22565"/>
                </a:solidFill>
                <a:latin typeface="Arial"/>
                <a:ea typeface="Arial"/>
                <a:cs typeface="Arial"/>
                <a:sym typeface="Arial"/>
              </a:rPr>
              <a:t>1</a:t>
            </a:r>
            <a:endParaRPr b="1" i="0" sz="2000" u="none" cap="none" strike="noStrike">
              <a:solidFill>
                <a:srgbClr val="022565"/>
              </a:solidFill>
              <a:latin typeface="Arial"/>
              <a:ea typeface="Arial"/>
              <a:cs typeface="Arial"/>
              <a:sym typeface="Arial"/>
            </a:endParaRPr>
          </a:p>
        </p:txBody>
      </p:sp>
      <p:sp>
        <p:nvSpPr>
          <p:cNvPr id="170" name="Google Shape;170;p19"/>
          <p:cNvSpPr/>
          <p:nvPr/>
        </p:nvSpPr>
        <p:spPr>
          <a:xfrm>
            <a:off x="1735188" y="3726975"/>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2</a:t>
            </a:r>
            <a:endParaRPr b="1" i="0" sz="2000" u="none" cap="none" strike="noStrike">
              <a:solidFill>
                <a:srgbClr val="022565"/>
              </a:solidFill>
              <a:latin typeface="Arial"/>
              <a:ea typeface="Arial"/>
              <a:cs typeface="Arial"/>
              <a:sym typeface="Arial"/>
            </a:endParaRPr>
          </a:p>
        </p:txBody>
      </p:sp>
      <p:sp>
        <p:nvSpPr>
          <p:cNvPr id="171" name="Google Shape;171;p19"/>
          <p:cNvSpPr/>
          <p:nvPr/>
        </p:nvSpPr>
        <p:spPr>
          <a:xfrm>
            <a:off x="1735188" y="5215350"/>
            <a:ext cx="594000" cy="591000"/>
          </a:xfrm>
          <a:prstGeom prst="ellipse">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22565"/>
                </a:solidFill>
              </a:rPr>
              <a:t>3</a:t>
            </a:r>
            <a:endParaRPr b="1" i="0" sz="2000" u="none" cap="none" strike="noStrike">
              <a:solidFill>
                <a:srgbClr val="022565"/>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0"/>
          <p:cNvPicPr preferRelativeResize="0"/>
          <p:nvPr/>
        </p:nvPicPr>
        <p:blipFill rotWithShape="1">
          <a:blip r:embed="rId3">
            <a:alphaModFix/>
          </a:blip>
          <a:srcRect b="30070" l="36214" r="37445" t="26562"/>
          <a:stretch/>
        </p:blipFill>
        <p:spPr>
          <a:xfrm>
            <a:off x="7415762" y="1564800"/>
            <a:ext cx="3413376" cy="4215050"/>
          </a:xfrm>
          <a:prstGeom prst="rect">
            <a:avLst/>
          </a:prstGeom>
          <a:noFill/>
          <a:ln>
            <a:noFill/>
          </a:ln>
        </p:spPr>
      </p:pic>
      <p:sp>
        <p:nvSpPr>
          <p:cNvPr id="177" name="Google Shape;177;p20"/>
          <p:cNvSpPr/>
          <p:nvPr/>
        </p:nvSpPr>
        <p:spPr>
          <a:xfrm>
            <a:off x="0" y="0"/>
            <a:ext cx="12192000" cy="15648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78" name="Google Shape;178;p20"/>
          <p:cNvPicPr preferRelativeResize="0"/>
          <p:nvPr/>
        </p:nvPicPr>
        <p:blipFill rotWithShape="1">
          <a:blip r:embed="rId4">
            <a:alphaModFix/>
          </a:blip>
          <a:srcRect b="0" l="0" r="0" t="0"/>
          <a:stretch/>
        </p:blipFill>
        <p:spPr>
          <a:xfrm>
            <a:off x="9815000" y="47925"/>
            <a:ext cx="2077650" cy="1468949"/>
          </a:xfrm>
          <a:prstGeom prst="rect">
            <a:avLst/>
          </a:prstGeom>
          <a:noFill/>
          <a:ln>
            <a:noFill/>
          </a:ln>
        </p:spPr>
      </p:pic>
      <p:pic>
        <p:nvPicPr>
          <p:cNvPr id="179" name="Google Shape;179;p20"/>
          <p:cNvPicPr preferRelativeResize="0"/>
          <p:nvPr/>
        </p:nvPicPr>
        <p:blipFill rotWithShape="1">
          <a:blip r:embed="rId5">
            <a:alphaModFix/>
          </a:blip>
          <a:srcRect b="0" l="0" r="0" t="0"/>
          <a:stretch/>
        </p:blipFill>
        <p:spPr>
          <a:xfrm>
            <a:off x="7540300" y="447910"/>
            <a:ext cx="1993748" cy="669000"/>
          </a:xfrm>
          <a:prstGeom prst="rect">
            <a:avLst/>
          </a:prstGeom>
          <a:noFill/>
          <a:ln>
            <a:noFill/>
          </a:ln>
        </p:spPr>
      </p:pic>
      <p:sp>
        <p:nvSpPr>
          <p:cNvPr id="180" name="Google Shape;180;p20"/>
          <p:cNvSpPr/>
          <p:nvPr/>
        </p:nvSpPr>
        <p:spPr>
          <a:xfrm>
            <a:off x="0" y="156480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81" name="Google Shape;181;p20"/>
          <p:cNvSpPr txBox="1"/>
          <p:nvPr>
            <p:ph type="title"/>
          </p:nvPr>
        </p:nvSpPr>
        <p:spPr>
          <a:xfrm>
            <a:off x="848725" y="500700"/>
            <a:ext cx="10943400" cy="5634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3400">
                <a:solidFill>
                  <a:schemeClr val="lt1"/>
                </a:solidFill>
              </a:rPr>
              <a:t>CADRUL LEGAL</a:t>
            </a:r>
            <a:endParaRPr b="1" sz="3400">
              <a:solidFill>
                <a:schemeClr val="lt1"/>
              </a:solidFill>
            </a:endParaRPr>
          </a:p>
        </p:txBody>
      </p:sp>
      <p:sp>
        <p:nvSpPr>
          <p:cNvPr id="182" name="Google Shape;182;p20"/>
          <p:cNvSpPr txBox="1"/>
          <p:nvPr/>
        </p:nvSpPr>
        <p:spPr>
          <a:xfrm>
            <a:off x="1472275" y="2327700"/>
            <a:ext cx="5435400" cy="3335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600">
                <a:solidFill>
                  <a:srgbClr val="EFBC15"/>
                </a:solidFill>
                <a:latin typeface="Calibri"/>
                <a:ea typeface="Calibri"/>
                <a:cs typeface="Calibri"/>
                <a:sym typeface="Calibri"/>
              </a:rPr>
              <a:t>Legea comerțului electronic</a:t>
            </a:r>
            <a:r>
              <a:rPr lang="en-US" sz="2400">
                <a:solidFill>
                  <a:srgbClr val="022565"/>
                </a:solidFill>
                <a:latin typeface="Calibri"/>
                <a:ea typeface="Calibri"/>
                <a:cs typeface="Calibri"/>
                <a:sym typeface="Calibri"/>
              </a:rPr>
              <a:t> </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este o legislație specifică care reglementează activitățile de comerț desfășurate online.</a:t>
            </a:r>
            <a:endParaRPr sz="2400">
              <a:solidFill>
                <a:srgbClr val="022565"/>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400">
                <a:solidFill>
                  <a:srgbClr val="022565"/>
                </a:solidFill>
                <a:latin typeface="Calibri"/>
                <a:ea typeface="Calibri"/>
                <a:cs typeface="Calibri"/>
                <a:sym typeface="Calibri"/>
              </a:rPr>
              <a:t>Aceasta poate include reglementări privind publicitatea, vânzările, serviciile digitale și responsabilitățile comercianților.</a:t>
            </a:r>
            <a:endParaRPr sz="2400">
              <a:solidFill>
                <a:srgbClr val="022565"/>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1"/>
          <p:cNvSpPr/>
          <p:nvPr/>
        </p:nvSpPr>
        <p:spPr>
          <a:xfrm>
            <a:off x="0" y="109500"/>
            <a:ext cx="12192000" cy="6748500"/>
          </a:xfrm>
          <a:prstGeom prst="rect">
            <a:avLst/>
          </a:prstGeom>
          <a:solidFill>
            <a:srgbClr val="02256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22565"/>
              </a:solidFill>
              <a:latin typeface="Calibri"/>
              <a:ea typeface="Calibri"/>
              <a:cs typeface="Calibri"/>
              <a:sym typeface="Calibri"/>
            </a:endParaRPr>
          </a:p>
        </p:txBody>
      </p:sp>
      <p:pic>
        <p:nvPicPr>
          <p:cNvPr id="188" name="Google Shape;188;p21"/>
          <p:cNvPicPr preferRelativeResize="0"/>
          <p:nvPr/>
        </p:nvPicPr>
        <p:blipFill rotWithShape="1">
          <a:blip r:embed="rId3">
            <a:alphaModFix/>
          </a:blip>
          <a:srcRect b="0" l="0" r="0" t="0"/>
          <a:stretch/>
        </p:blipFill>
        <p:spPr>
          <a:xfrm>
            <a:off x="9815000" y="47925"/>
            <a:ext cx="2077650" cy="1468949"/>
          </a:xfrm>
          <a:prstGeom prst="rect">
            <a:avLst/>
          </a:prstGeom>
          <a:noFill/>
          <a:ln>
            <a:noFill/>
          </a:ln>
        </p:spPr>
      </p:pic>
      <p:pic>
        <p:nvPicPr>
          <p:cNvPr id="189" name="Google Shape;189;p21"/>
          <p:cNvPicPr preferRelativeResize="0"/>
          <p:nvPr/>
        </p:nvPicPr>
        <p:blipFill rotWithShape="1">
          <a:blip r:embed="rId4">
            <a:alphaModFix/>
          </a:blip>
          <a:srcRect b="0" l="0" r="0" t="0"/>
          <a:stretch/>
        </p:blipFill>
        <p:spPr>
          <a:xfrm>
            <a:off x="7540300" y="447910"/>
            <a:ext cx="1993748" cy="669000"/>
          </a:xfrm>
          <a:prstGeom prst="rect">
            <a:avLst/>
          </a:prstGeom>
          <a:noFill/>
          <a:ln>
            <a:noFill/>
          </a:ln>
        </p:spPr>
      </p:pic>
      <p:sp>
        <p:nvSpPr>
          <p:cNvPr id="190" name="Google Shape;190;p21"/>
          <p:cNvSpPr/>
          <p:nvPr/>
        </p:nvSpPr>
        <p:spPr>
          <a:xfrm>
            <a:off x="0" y="0"/>
            <a:ext cx="12192000" cy="109500"/>
          </a:xfrm>
          <a:prstGeom prst="rect">
            <a:avLst/>
          </a:prstGeom>
          <a:solidFill>
            <a:srgbClr val="EFBC1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FBC15"/>
              </a:solidFill>
              <a:latin typeface="Calibri"/>
              <a:ea typeface="Calibri"/>
              <a:cs typeface="Calibri"/>
              <a:sym typeface="Calibri"/>
            </a:endParaRPr>
          </a:p>
        </p:txBody>
      </p:sp>
      <p:sp>
        <p:nvSpPr>
          <p:cNvPr id="191" name="Google Shape;191;p21"/>
          <p:cNvSpPr txBox="1"/>
          <p:nvPr/>
        </p:nvSpPr>
        <p:spPr>
          <a:xfrm>
            <a:off x="2017650" y="2828700"/>
            <a:ext cx="8156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600">
                <a:solidFill>
                  <a:srgbClr val="F5F7F9"/>
                </a:solidFill>
                <a:latin typeface="Calibri"/>
                <a:ea typeface="Calibri"/>
                <a:cs typeface="Calibri"/>
                <a:sym typeface="Calibri"/>
              </a:rPr>
              <a:t>PROTECȚIA CONSUMATORULUI ÎN </a:t>
            </a:r>
            <a:r>
              <a:rPr b="1" lang="en-US" sz="3600">
                <a:solidFill>
                  <a:srgbClr val="F5F7F9"/>
                </a:solidFill>
                <a:latin typeface="Calibri"/>
                <a:ea typeface="Calibri"/>
                <a:cs typeface="Calibri"/>
                <a:sym typeface="Calibri"/>
              </a:rPr>
              <a:t>COMERȚUL ELECTRONIC</a:t>
            </a:r>
            <a:endParaRPr b="1" sz="3600">
              <a:solidFill>
                <a:srgbClr val="F5F7F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