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y="6858000" cx="12192000"/>
  <p:notesSz cx="6858000" cy="9144000"/>
  <p:embeddedFontLst>
    <p:embeddedFont>
      <p:font typeface="Century Gothic"/>
      <p:regular r:id="rId48"/>
      <p:bold r:id="rId49"/>
      <p:italic r:id="rId50"/>
      <p:boldItalic r:id="rId5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CenturyGothic-regular.fntdata"/><Relationship Id="rId47" Type="http://schemas.openxmlformats.org/officeDocument/2006/relationships/slide" Target="slides/slide43.xml"/><Relationship Id="rId49" Type="http://schemas.openxmlformats.org/officeDocument/2006/relationships/font" Target="fonts/CenturyGothic-bold.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CenturyGothic-boldItalic.fntdata"/><Relationship Id="rId50" Type="http://schemas.openxmlformats.org/officeDocument/2006/relationships/font" Target="fonts/CenturyGothic-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Tipuri de afaceri în comerțul electronic</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3166c120d8c_0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Un exemplu al acestui model este Alibaba, o platformă de succes, care permițe companiilor din întreaga lume să achiziționeze produse la prețuri angro direct de la producători, inclusiv din China.</a:t>
            </a:r>
            <a:endParaRPr/>
          </a:p>
          <a:p>
            <a:pPr indent="0" lvl="0" marL="0" rtl="0" algn="l">
              <a:spcBef>
                <a:spcPts val="0"/>
              </a:spcBef>
              <a:spcAft>
                <a:spcPts val="0"/>
              </a:spcAft>
              <a:buSzPts val="1100"/>
              <a:buNone/>
            </a:pPr>
            <a:r>
              <a:t/>
            </a:r>
            <a:endParaRPr/>
          </a:p>
        </p:txBody>
      </p:sp>
      <p:sp>
        <p:nvSpPr>
          <p:cNvPr id="197" name="Google Shape;197;g3166c120d8c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166c120d8c_0_1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Modelul oferă o serie de avantaje:</a:t>
            </a:r>
            <a:endParaRPr>
              <a:solidFill>
                <a:schemeClr val="dk1"/>
              </a:solidFill>
            </a:endParaRPr>
          </a:p>
          <a:p>
            <a:pPr indent="0" lvl="0" marL="0" rtl="0" algn="l">
              <a:spcBef>
                <a:spcPts val="0"/>
              </a:spcBef>
              <a:spcAft>
                <a:spcPts val="0"/>
              </a:spcAft>
              <a:buSzPts val="1100"/>
              <a:buNone/>
            </a:pPr>
            <a:r>
              <a:rPr lang="en-US">
                <a:solidFill>
                  <a:schemeClr val="dk1"/>
                </a:solidFill>
              </a:rPr>
              <a:t>Tranzacțiile au, în general, valori mai mari, deoarece afacerile cumpără frecvent în cantități mari, ceea ce contribuie la profitabilitate.</a:t>
            </a:r>
            <a:endParaRPr>
              <a:solidFill>
                <a:schemeClr val="dk1"/>
              </a:solidFill>
            </a:endParaRPr>
          </a:p>
          <a:p>
            <a:pPr indent="0" lvl="0" marL="0" rtl="0" algn="l">
              <a:spcBef>
                <a:spcPts val="0"/>
              </a:spcBef>
              <a:spcAft>
                <a:spcPts val="0"/>
              </a:spcAft>
              <a:buSzPts val="1100"/>
              <a:buNone/>
            </a:pPr>
            <a:r>
              <a:rPr lang="en-US">
                <a:solidFill>
                  <a:schemeClr val="dk1"/>
                </a:solidFill>
              </a:rPr>
              <a:t>Loialitatea clienților este mai ridicată, iar ciclurile de vânzare mai lungi asigură stabilitate și predictibilitate în relațiile comerciale.</a:t>
            </a:r>
            <a:endParaRPr>
              <a:solidFill>
                <a:schemeClr val="dk1"/>
              </a:solidFill>
            </a:endParaRPr>
          </a:p>
          <a:p>
            <a:pPr indent="0" lvl="0" marL="0" rtl="0" algn="l">
              <a:spcBef>
                <a:spcPts val="0"/>
              </a:spcBef>
              <a:spcAft>
                <a:spcPts val="0"/>
              </a:spcAft>
              <a:buSzPts val="1100"/>
              <a:buNone/>
            </a:pPr>
            <a:r>
              <a:rPr lang="en-US">
                <a:solidFill>
                  <a:schemeClr val="dk1"/>
                </a:solidFill>
              </a:rPr>
              <a:t>Permite încheierea de contracte recurente și dezvoltarea unor relații durabile între parteneri, consolidând colaborarea pe termen lung.</a:t>
            </a:r>
            <a:endParaRPr>
              <a:solidFill>
                <a:schemeClr val="dk1"/>
              </a:solidFill>
            </a:endParaRPr>
          </a:p>
          <a:p>
            <a:pPr indent="0" lvl="0" marL="0" rtl="0" algn="l">
              <a:spcBef>
                <a:spcPts val="0"/>
              </a:spcBef>
              <a:spcAft>
                <a:spcPts val="0"/>
              </a:spcAft>
              <a:buSzPts val="1100"/>
              <a:buNone/>
            </a:pPr>
            <a:r>
              <a:rPr lang="en-US">
                <a:solidFill>
                  <a:schemeClr val="dk1"/>
                </a:solidFill>
              </a:rPr>
              <a:t>Totuși, acest model implică și unele provocări:</a:t>
            </a:r>
            <a:endParaRPr>
              <a:solidFill>
                <a:schemeClr val="dk1"/>
              </a:solidFill>
            </a:endParaRPr>
          </a:p>
          <a:p>
            <a:pPr indent="0" lvl="0" marL="0" rtl="0" algn="l">
              <a:spcBef>
                <a:spcPts val="0"/>
              </a:spcBef>
              <a:spcAft>
                <a:spcPts val="0"/>
              </a:spcAft>
              <a:buSzPts val="1100"/>
              <a:buNone/>
            </a:pPr>
            <a:r>
              <a:rPr lang="en-US">
                <a:solidFill>
                  <a:schemeClr val="dk1"/>
                </a:solidFill>
              </a:rPr>
              <a:t>Procesul de vânzare este mai complex și de durată, necesitând verificări detaliate, negocieri elaborate și personal specializat.</a:t>
            </a:r>
            <a:endParaRPr>
              <a:solidFill>
                <a:schemeClr val="dk1"/>
              </a:solidFill>
            </a:endParaRPr>
          </a:p>
          <a:p>
            <a:pPr indent="0" lvl="0" marL="0" rtl="0" algn="l">
              <a:spcBef>
                <a:spcPts val="0"/>
              </a:spcBef>
              <a:spcAft>
                <a:spcPts val="0"/>
              </a:spcAft>
              <a:buSzPts val="1100"/>
              <a:buNone/>
            </a:pPr>
            <a:r>
              <a:rPr lang="en-US">
                <a:solidFill>
                  <a:schemeClr val="dk1"/>
                </a:solidFill>
              </a:rPr>
              <a:t>Este esențială existența unei structuri bine organizate pentru gestionarea relațiilor cu clienții, astfel încât colaborarea să fie eficientă și sustenabilă.</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210" name="Google Shape;210;g3166c120d8c_0_11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166c120d8c_0_15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Modelul Afacere către Guvern (cunoscut și sub denumirea de Business-to-Government) se referă la situațiile în care companiile furnizează bunuri și servicii guvernului, esențiale pentru desfășurarea activităților publice. În acest context, companiile participă la licitații sau oferă soluții adaptate cerințelor specifice ale autorităților, cum ar fi infrastructura IT, servicii de consultanță, echipamente medicale sau sisteme pentru gestionarea datelor.</a:t>
            </a:r>
            <a:endParaRPr/>
          </a:p>
        </p:txBody>
      </p:sp>
      <p:sp>
        <p:nvSpPr>
          <p:cNvPr id="229" name="Google Shape;229;g3166c120d8c_0_15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3166c120d8c_0_16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Un exemplu local al acestui model este Moldtelecom. Compania națională de telecomunicații oferă servicii de telefonie fixă, internet și soluții de comunicații pentru diverse instituții guvernamentale, asigurând infrastructura necesară pentru comunicații eficiente.</a:t>
            </a:r>
            <a:endParaRPr/>
          </a:p>
        </p:txBody>
      </p:sp>
      <p:sp>
        <p:nvSpPr>
          <p:cNvPr id="240" name="Google Shape;240;g3166c120d8c_0_16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g3166c120d8c_0_17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Modelul Business-to-Government oferă atât avantaje semnificative, cât și provocări:</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Colaborarea cu guvernele asigură companiilor stabilitate financiară, datorită contractelor pe termen lung, care oferă venituri previzibile.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Implicarea în proiecte guvernamentale poate crește reputația unei companii, consolidându-i credibilitatea și atrăgând noi clienți, inclusiv din sectorul privat.</a:t>
            </a:r>
            <a:endParaRPr>
              <a:solidFill>
                <a:schemeClr val="dk1"/>
              </a:solidFill>
            </a:endParaRPr>
          </a:p>
          <a:p>
            <a:pPr indent="0" lvl="0" marL="0" rtl="0" algn="l">
              <a:spcBef>
                <a:spcPts val="0"/>
              </a:spcBef>
              <a:spcAft>
                <a:spcPts val="0"/>
              </a:spcAft>
              <a:buSzPts val="1100"/>
              <a:buNone/>
            </a:pPr>
            <a:r>
              <a:rPr lang="en-US">
                <a:solidFill>
                  <a:schemeClr val="dk1"/>
                </a:solidFill>
              </a:rPr>
              <a:t>Prin furnizarea de produse și servicii către guvern, companiile pot contribui direct la dezvoltarea infrastructurii publice și la îmbunătățirea calității vieții comunităților.</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Obținerea unui contract guvernamental presupune procese complexe, reglementate strict, care necesită conformare la cerințe riguroase.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Plățile în cadrul acestor contracte pot fi întârziate, ceea ce poate afecta cash flow-ul companiilor, mai ales pe termen scurt.</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Competiția pentru contractele guvernamentale este acerbă, companiile fiind nevoite să participe la licitații și să ofere prețuri foarte competitive pentru a câștiga.</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253" name="Google Shape;253;g3166c120d8c_0_17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1695b1e4c0_0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Modelul Guvern către Afacere (cunoscut și sub denumirea de Government-to-Business) descrie situațiile în care guvernele furnizează companiilor servicii și resurse esențiale pentru funcționarea și dezvoltarea acestora. Acestea includ facilitarea proceselor administrative, accesul la licitații publice, eliberarea de autorizații și permise, precum și furnizarea de date sau informații relevante pentru sectorul privat.</a:t>
            </a:r>
            <a:endParaRPr/>
          </a:p>
          <a:p>
            <a:pPr indent="0" lvl="0" marL="0" rtl="0" algn="l">
              <a:spcBef>
                <a:spcPts val="0"/>
              </a:spcBef>
              <a:spcAft>
                <a:spcPts val="0"/>
              </a:spcAft>
              <a:buSzPts val="1100"/>
              <a:buNone/>
            </a:pPr>
            <a:r>
              <a:rPr lang="en-US"/>
              <a:t>Platformele de licitații publice, portalurile pentru înregistrarea și autorizarea companiilor, acces la e-learning guvernamental, și centre de date toate sunt exemple de comerț elctronic guvern către afacere.</a:t>
            </a:r>
            <a:endParaRPr/>
          </a:p>
        </p:txBody>
      </p:sp>
      <p:sp>
        <p:nvSpPr>
          <p:cNvPr id="274" name="Google Shape;274;g31695b1e4c0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31695b1e4c0_0_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Tenders gov md este platforma oficială unde guvernul publică anunțuri de licitații pentru diverse produse și servicii, iar companiile pot depune oferte pentru a furniza bunuri, lucrări sau servicii guvernului.</a:t>
            </a:r>
            <a:endParaRPr/>
          </a:p>
          <a:p>
            <a:pPr indent="0" lvl="0" marL="0" rtl="0" algn="l">
              <a:spcBef>
                <a:spcPts val="0"/>
              </a:spcBef>
              <a:spcAft>
                <a:spcPts val="0"/>
              </a:spcAft>
              <a:buSzPts val="1100"/>
              <a:buNone/>
            </a:pPr>
            <a:r>
              <a:t/>
            </a:r>
            <a:endParaRPr/>
          </a:p>
        </p:txBody>
      </p:sp>
      <p:sp>
        <p:nvSpPr>
          <p:cNvPr id="288" name="Google Shape;288;g31695b1e4c0_0_2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g31695b1e4c0_0_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Comerțul dintre guvern și afaceri prezintă o serie de beneficii</a:t>
            </a:r>
            <a:r>
              <a:rPr lang="en-US">
                <a:solidFill>
                  <a:schemeClr val="dk1"/>
                </a:solidFill>
              </a:rPr>
              <a:t>:</a:t>
            </a:r>
            <a:endParaRPr>
              <a:solidFill>
                <a:schemeClr val="dk1"/>
              </a:solidFill>
            </a:endParaRPr>
          </a:p>
          <a:p>
            <a:pPr indent="0" lvl="0" marL="0" rtl="0" algn="l">
              <a:spcBef>
                <a:spcPts val="0"/>
              </a:spcBef>
              <a:spcAft>
                <a:spcPts val="0"/>
              </a:spcAft>
              <a:buSzPts val="1100"/>
              <a:buNone/>
            </a:pPr>
            <a:r>
              <a:rPr lang="en-US">
                <a:solidFill>
                  <a:schemeClr val="dk1"/>
                </a:solidFill>
              </a:rPr>
              <a:t>Platformele </a:t>
            </a:r>
            <a:r>
              <a:rPr lang="en-US">
                <a:solidFill>
                  <a:schemeClr val="dk1"/>
                </a:solidFill>
              </a:rPr>
              <a:t>Government-to-Business </a:t>
            </a:r>
            <a:r>
              <a:rPr lang="en-US">
                <a:solidFill>
                  <a:schemeClr val="dk1"/>
                </a:solidFill>
              </a:rPr>
              <a:t>asigură transparență în procesul de achiziții publice, facilitând accesul companiilor la contracte guvernamentale.</a:t>
            </a:r>
            <a:endParaRPr>
              <a:solidFill>
                <a:schemeClr val="dk1"/>
              </a:solidFill>
            </a:endParaRPr>
          </a:p>
          <a:p>
            <a:pPr indent="0" lvl="0" marL="0" rtl="0" algn="l">
              <a:spcBef>
                <a:spcPts val="0"/>
              </a:spcBef>
              <a:spcAft>
                <a:spcPts val="0"/>
              </a:spcAft>
              <a:buSzPts val="1100"/>
              <a:buNone/>
            </a:pPr>
            <a:r>
              <a:rPr lang="en-US">
                <a:solidFill>
                  <a:schemeClr val="dk1"/>
                </a:solidFill>
              </a:rPr>
              <a:t>Digitalizarea documentelor și a cererilor de aprobare permite companiilor să economisească timp și resurse, simplificând procesele administrative.</a:t>
            </a:r>
            <a:endParaRPr>
              <a:solidFill>
                <a:schemeClr val="dk1"/>
              </a:solidFill>
            </a:endParaRPr>
          </a:p>
          <a:p>
            <a:pPr indent="0" lvl="0" marL="0" rtl="0" algn="l">
              <a:spcBef>
                <a:spcPts val="0"/>
              </a:spcBef>
              <a:spcAft>
                <a:spcPts val="0"/>
              </a:spcAft>
              <a:buSzPts val="1100"/>
              <a:buNone/>
            </a:pPr>
            <a:r>
              <a:rPr lang="en-US">
                <a:solidFill>
                  <a:schemeClr val="dk1"/>
                </a:solidFill>
              </a:rPr>
              <a:t>Guvernele pot sprijini companiile prin acces la e-learning și baze de date, stimulând inovația și creșterea performanței în mediul de afaceri.</a:t>
            </a:r>
            <a:endParaRPr>
              <a:solidFill>
                <a:schemeClr val="dk1"/>
              </a:solidFill>
            </a:endParaRPr>
          </a:p>
          <a:p>
            <a:pPr indent="0" lvl="0" marL="0" rtl="0" algn="l">
              <a:spcBef>
                <a:spcPts val="0"/>
              </a:spcBef>
              <a:spcAft>
                <a:spcPts val="0"/>
              </a:spcAft>
              <a:buSzPts val="1100"/>
              <a:buNone/>
            </a:pPr>
            <a:r>
              <a:rPr lang="en-US">
                <a:solidFill>
                  <a:schemeClr val="dk1"/>
                </a:solidFill>
              </a:rPr>
              <a:t>Totodată apar următoarele provocări:</a:t>
            </a:r>
            <a:endParaRPr>
              <a:solidFill>
                <a:schemeClr val="dk1"/>
              </a:solidFill>
            </a:endParaRPr>
          </a:p>
          <a:p>
            <a:pPr indent="0" lvl="0" marL="0" rtl="0" algn="l">
              <a:spcBef>
                <a:spcPts val="0"/>
              </a:spcBef>
              <a:spcAft>
                <a:spcPts val="0"/>
              </a:spcAft>
              <a:buSzPts val="1100"/>
              <a:buNone/>
            </a:pPr>
            <a:r>
              <a:rPr lang="en-US">
                <a:solidFill>
                  <a:schemeClr val="dk1"/>
                </a:solidFill>
              </a:rPr>
              <a:t>Procesele și reglementările din acest model sunt adesea complexe, necesitând conformarea la standarde stricte.</a:t>
            </a:r>
            <a:endParaRPr>
              <a:solidFill>
                <a:schemeClr val="dk1"/>
              </a:solidFill>
            </a:endParaRPr>
          </a:p>
          <a:p>
            <a:pPr indent="0" lvl="0" marL="0" rtl="0" algn="l">
              <a:spcBef>
                <a:spcPts val="0"/>
              </a:spcBef>
              <a:spcAft>
                <a:spcPts val="0"/>
              </a:spcAft>
              <a:buSzPts val="1100"/>
              <a:buNone/>
            </a:pPr>
            <a:r>
              <a:rPr lang="en-US">
                <a:solidFill>
                  <a:schemeClr val="dk1"/>
                </a:solidFill>
              </a:rPr>
              <a:t>Birocrația poate încetini interacțiunile și procesele, ceea ce poate afecta eficiența companiilor.</a:t>
            </a:r>
            <a:endParaRPr>
              <a:solidFill>
                <a:schemeClr val="dk1"/>
              </a:solidFill>
            </a:endParaRPr>
          </a:p>
          <a:p>
            <a:pPr indent="0" lvl="0" marL="0" rtl="0" algn="l">
              <a:spcBef>
                <a:spcPts val="0"/>
              </a:spcBef>
              <a:spcAft>
                <a:spcPts val="0"/>
              </a:spcAft>
              <a:buSzPts val="1100"/>
              <a:buNone/>
            </a:pPr>
            <a:r>
              <a:rPr lang="en-US">
                <a:solidFill>
                  <a:schemeClr val="dk1"/>
                </a:solidFill>
              </a:rPr>
              <a:t>Concurența pentru contractele guvernamentale este intensă, obligând companiile să dezvolte strategii bine fundamentate pentru a câștiga.</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301" name="Google Shape;301;g31695b1e4c0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g31695b1e4c0_0_6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În modelul Consumator către Consumator (cunoscut și sub denumirea de Consumer-to-Consumer), consumatorii tranzacționează direct între ei, fără intermediari. Acest model este utilizat frecvent pe platformele de comerț electronic sau pe website-urile de anunțuri, unde utilizatorii pot cumpăra și vinde bunuri sau servicii.</a:t>
            </a:r>
            <a:endParaRPr/>
          </a:p>
        </p:txBody>
      </p:sp>
      <p:sp>
        <p:nvSpPr>
          <p:cNvPr id="322" name="Google Shape;322;g31695b1e4c0_0_6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1695b1e4c0_0_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Trei de nouă este una dintre cele mai populare platforme din Moldova, unde utilizatorii pot posta anunțuri pentru a vinde sau cumpăra produse de la alți consumatori.</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t/>
            </a:r>
            <a:endParaRPr/>
          </a:p>
        </p:txBody>
      </p:sp>
      <p:sp>
        <p:nvSpPr>
          <p:cNvPr id="333" name="Google Shape;333;g31695b1e4c0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1715ffc4bb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Tipuri de afaceri în comerțul electronic</a:t>
            </a:r>
            <a:endParaRPr/>
          </a:p>
        </p:txBody>
      </p:sp>
      <p:sp>
        <p:nvSpPr>
          <p:cNvPr id="89" name="Google Shape;89;g31715ffc4bb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1695b1e4c0_0_8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Modelul Consumer-to-Consumer are atât beneficii semnificative, cât și provocări specifice.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Utilizatorii pot vinde produse rapid și direct, eliminând intermediarii și economisind timp.</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Modelul oferă acces la o gamă variată de produse la prețuri mai accesibile, deoarece multe dintre ele sunt deja utilizate.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Încurajează economia circulară, promovând reciclarea și reutilizarea produselor, ceea ce contribuie la reducerea deșeurilor.</a:t>
            </a:r>
            <a:endParaRPr>
              <a:solidFill>
                <a:schemeClr val="dk1"/>
              </a:solidFill>
            </a:endParaRPr>
          </a:p>
          <a:p>
            <a:pPr indent="0" lvl="0" marL="0" rtl="0" algn="l">
              <a:spcBef>
                <a:spcPts val="0"/>
              </a:spcBef>
              <a:spcAft>
                <a:spcPts val="0"/>
              </a:spcAft>
              <a:buSzPts val="1100"/>
              <a:buNone/>
            </a:pPr>
            <a:r>
              <a:rPr lang="en-US">
                <a:solidFill>
                  <a:schemeClr val="dk1"/>
                </a:solidFill>
              </a:rPr>
              <a:t>Totodată, există riscuri asociate siguranței tranzacțiilor, mai ales pe platformele care nu implementează măsuri adecvate de securitate.</a:t>
            </a:r>
            <a:br>
              <a:rPr lang="en-US">
                <a:solidFill>
                  <a:schemeClr val="dk1"/>
                </a:solidFill>
              </a:rPr>
            </a:br>
            <a:r>
              <a:rPr lang="en-US">
                <a:solidFill>
                  <a:schemeClr val="dk1"/>
                </a:solidFill>
              </a:rPr>
              <a:t>De asemenea, lipsa garanțiilor și a protecției pentru produsele vândute poate duce la nemulțumiri pentru cumpărători.</a:t>
            </a:r>
            <a:endParaRPr>
              <a:solidFill>
                <a:schemeClr val="dk1"/>
              </a:solidFill>
            </a:endParaRPr>
          </a:p>
        </p:txBody>
      </p:sp>
      <p:sp>
        <p:nvSpPr>
          <p:cNvPr id="346" name="Google Shape;346;g31695b1e4c0_0_8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31695b1e4c0_0_1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a:t>
            </a:r>
            <a:r>
              <a:rPr lang="en-US"/>
              <a:t>n modelul  Consumator către Afacere (cunoscut și sub denumirea de Consumer-to-Business), consumatorii furnizează produse sau servicii direct companiilor. Este inversul modelului tradițional Business-to-Consumer. În acest model consumatorii devin furnizori, iar afacerile devin cumpărători. Acest model, deși mai puțin comun, câștigă popularitate în era digitală datorită platformelor online care facilitează această colaborare.</a:t>
            </a:r>
            <a:endParaRPr/>
          </a:p>
          <a:p>
            <a:pPr indent="0" lvl="0" marL="0" rtl="0" algn="l">
              <a:spcBef>
                <a:spcPts val="0"/>
              </a:spcBef>
              <a:spcAft>
                <a:spcPts val="0"/>
              </a:spcAft>
              <a:buSzPts val="1100"/>
              <a:buNone/>
            </a:pPr>
            <a:r>
              <a:t/>
            </a:r>
            <a:endParaRPr/>
          </a:p>
        </p:txBody>
      </p:sp>
      <p:sp>
        <p:nvSpPr>
          <p:cNvPr id="365" name="Google Shape;365;g31695b1e4c0_0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g31695b1e4c0_0_1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De exemplu, F</a:t>
            </a:r>
            <a:r>
              <a:rPr lang="en-US"/>
              <a:t>iverr este o platformă online globală care conectează freelanceri cu clienți ce caută diverse servicii digitale, precum design grafic, scriere de conținut, programare și multe altele.</a:t>
            </a:r>
            <a:endParaRPr/>
          </a:p>
        </p:txBody>
      </p:sp>
      <p:sp>
        <p:nvSpPr>
          <p:cNvPr id="376" name="Google Shape;376;g31695b1e4c0_0_12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1715ffc4bb_0_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În Moldova, modelele de afaceri Consumer-to-Business sunt mai puțin comune, dar există exemple relevante care se potrivesc acestui tip de interacțiune, precum platforma DeLucru. Deși este o platformă mai generală de recrutare, permite colaborarea între freelanceri și afaceri.</a:t>
            </a:r>
            <a:endParaRPr/>
          </a:p>
          <a:p>
            <a:pPr indent="0" lvl="0" marL="0" rtl="0" algn="l">
              <a:spcBef>
                <a:spcPts val="0"/>
              </a:spcBef>
              <a:spcAft>
                <a:spcPts val="0"/>
              </a:spcAft>
              <a:buSzPts val="1100"/>
              <a:buNone/>
            </a:pPr>
            <a:r>
              <a:t/>
            </a:r>
            <a:endParaRPr/>
          </a:p>
        </p:txBody>
      </p:sp>
      <p:sp>
        <p:nvSpPr>
          <p:cNvPr id="389" name="Google Shape;389;g31715ffc4bb_0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1695b1e4c0_0_1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Modelul Consumer-to-Business vine cu următoarele beneficii:</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Afacerile pot colabora cu persoane fizice specializate, având acces rapid la soluții flexibile și creative pentru nevoi punctuale.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Persoanele pot câștiga bani valorificând abilități unice, oferind direct servicii companiilor prin platforme dedicate.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Provocările acestui model constau în:</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Competiția intensă între furnizori, care poate reduce considerabil tarifele practicate pentru servicii.</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Lipsa unor contracte stabile, ceea ce face ca veniturile să fie greu de prevăzut și inconsistente pentru participanți.</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02" name="Google Shape;402;g31695b1e4c0_0_1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1695b1e4c0_0_1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Modelul onsumator către guvern (cunoscut și sub denumirea de Consumer-to-Government) descrie interacțiunile directe dintre consumatori și administrațiile publice. Exemple comune includ plata taxelor, contribuțiilor la asigurările de sănătate, facturilor electronice sau solicitarea de informații legate de sectorul public. </a:t>
            </a:r>
            <a:endParaRPr/>
          </a:p>
          <a:p>
            <a:pPr indent="0" lvl="0" marL="0" rtl="0" algn="l">
              <a:spcBef>
                <a:spcPts val="0"/>
              </a:spcBef>
              <a:spcAft>
                <a:spcPts val="0"/>
              </a:spcAft>
              <a:buSzPts val="1100"/>
              <a:buNone/>
            </a:pPr>
            <a:r>
              <a:rPr lang="en-US"/>
              <a:t>Acest model joacă un rol esențial în facilitarea unei legături eficiente între cetățeni și guvern, oferind un acces mai simplu la servicii guvernamentale și promovând o comunicare transparentă și rapidă.</a:t>
            </a:r>
            <a:endParaRPr/>
          </a:p>
        </p:txBody>
      </p:sp>
      <p:sp>
        <p:nvSpPr>
          <p:cNvPr id="419" name="Google Shape;419;g31695b1e4c0_0_16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31715ffc4bb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1200"/>
              </a:spcAft>
              <a:buSzPts val="1100"/>
              <a:buNone/>
            </a:pPr>
            <a:r>
              <a:rPr lang="en-US"/>
              <a:t>De exemplu, MPay este portalul oficial pentru plăți electronice către instituțiile publice din Republica Moldova, permițând cetățenilor și agenților economici să achite diverse servicii publice online. Prin intermediul MPay, utilizatorii pot efectua plăți pentru taxe, impozite, amenzi și alte servicii guvernamentale, utilizând instrumente de plată precum carduri bancare, internet banking sau numerar.</a:t>
            </a:r>
            <a:endParaRPr/>
          </a:p>
        </p:txBody>
      </p:sp>
      <p:sp>
        <p:nvSpPr>
          <p:cNvPr id="430" name="Google Shape;430;g31715ffc4bb_0_3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1695b1e4c0_0_17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În continuare, vom studia clasificarea comerțului electronic în funcție de tipul de marfă comercializată.</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43" name="Google Shape;443;g31695b1e4c0_0_17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1695b1e4c0_0_1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Comerțul electronic </a:t>
            </a:r>
            <a:r>
              <a:rPr lang="en-US"/>
              <a:t>poate fi clasificat în funcție de tipul de marfă comercializată în două categorii principale:</a:t>
            </a:r>
            <a:endParaRPr/>
          </a:p>
          <a:p>
            <a:pPr indent="0" lvl="0" marL="0" rtl="0" algn="l">
              <a:spcBef>
                <a:spcPts val="0"/>
              </a:spcBef>
              <a:spcAft>
                <a:spcPts val="0"/>
              </a:spcAft>
              <a:buClr>
                <a:schemeClr val="dk1"/>
              </a:buClr>
              <a:buSzPts val="1100"/>
              <a:buFont typeface="Arial"/>
              <a:buNone/>
            </a:pPr>
            <a:r>
              <a:rPr lang="en-US"/>
              <a:t>Comerțul de produse fizice și comerțul de servicii.</a:t>
            </a:r>
            <a:endParaRPr/>
          </a:p>
          <a:p>
            <a:pPr indent="0" lvl="0" marL="0" rtl="0" algn="l">
              <a:spcBef>
                <a:spcPts val="0"/>
              </a:spcBef>
              <a:spcAft>
                <a:spcPts val="0"/>
              </a:spcAft>
              <a:buSzPts val="1100"/>
              <a:buNone/>
            </a:pPr>
            <a:r>
              <a:t/>
            </a:r>
            <a:endParaRPr/>
          </a:p>
        </p:txBody>
      </p:sp>
      <p:sp>
        <p:nvSpPr>
          <p:cNvPr id="452" name="Google Shape;452;g31695b1e4c0_0_1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1695b1e4c0_0_20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Comerțul </a:t>
            </a:r>
            <a:r>
              <a:rPr lang="en-US"/>
              <a:t>de produse fizice se referă la vânzarea de bunuri tangibile, precum îmbrăcăminte, electronice, mobilier, cărți, produse alimentare și multe altele. Aceste produse necesită o logistică bine organizată, care include stocarea, ambalarea și expedierea către clienți.</a:t>
            </a:r>
            <a:endParaRPr/>
          </a:p>
        </p:txBody>
      </p:sp>
      <p:sp>
        <p:nvSpPr>
          <p:cNvPr id="465" name="Google Shape;465;g31695b1e4c0_0_20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US"/>
              <a:t>În continuare, vom explora principalele criterii prin care pot fi diferențiate afacerile și vom sublinia caracteristicile definitorii ale fiecărui tip de afaceri.</a:t>
            </a:r>
            <a:endParaRPr/>
          </a:p>
        </p:txBody>
      </p:sp>
      <p:sp>
        <p:nvSpPr>
          <p:cNvPr id="101" name="Google Shape;101;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31715ffc4bb_0_5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Avantaje comerțului electronic cu produse fizice includ:</a:t>
            </a:r>
            <a:endParaRPr>
              <a:solidFill>
                <a:schemeClr val="dk1"/>
              </a:solidFill>
            </a:endParaRPr>
          </a:p>
          <a:p>
            <a:pPr indent="0" lvl="0" marL="0" rtl="0" algn="l">
              <a:spcBef>
                <a:spcPts val="0"/>
              </a:spcBef>
              <a:spcAft>
                <a:spcPts val="0"/>
              </a:spcAft>
              <a:buSzPts val="1100"/>
              <a:buNone/>
            </a:pPr>
            <a:r>
              <a:rPr lang="en-US">
                <a:solidFill>
                  <a:schemeClr val="dk1"/>
                </a:solidFill>
              </a:rPr>
              <a:t>Accesibilitate extinsă, întrucât produsele fizice pot fi vândute la nivel global prin intermediul platformelor online, extinzând semnificativ baza de clienți în comparație cu un magazin tradițional.</a:t>
            </a:r>
            <a:endParaRPr>
              <a:solidFill>
                <a:schemeClr val="dk1"/>
              </a:solidFill>
            </a:endParaRPr>
          </a:p>
          <a:p>
            <a:pPr indent="0" lvl="0" marL="0" rtl="0" algn="l">
              <a:spcBef>
                <a:spcPts val="0"/>
              </a:spcBef>
              <a:spcAft>
                <a:spcPts val="0"/>
              </a:spcAft>
              <a:buSzPts val="1100"/>
              <a:buNone/>
            </a:pPr>
            <a:r>
              <a:rPr lang="en-US">
                <a:solidFill>
                  <a:schemeClr val="dk1"/>
                </a:solidFill>
              </a:rPr>
              <a:t>Costuri operaționale reduse, deoarece lipsa unui magazin fizic scade costurile legate de închiriere, utilități și personal, iar stocurile pot fi gestionate eficient prin parteneriate logistice.</a:t>
            </a:r>
            <a:endParaRPr>
              <a:solidFill>
                <a:schemeClr val="dk1"/>
              </a:solidFill>
            </a:endParaRPr>
          </a:p>
          <a:p>
            <a:pPr indent="0" lvl="0" marL="0" rtl="0" algn="l">
              <a:spcBef>
                <a:spcPts val="0"/>
              </a:spcBef>
              <a:spcAft>
                <a:spcPts val="0"/>
              </a:spcAft>
              <a:buSzPts val="1100"/>
              <a:buNone/>
            </a:pPr>
            <a:r>
              <a:rPr lang="en-US">
                <a:solidFill>
                  <a:schemeClr val="dk1"/>
                </a:solidFill>
              </a:rPr>
              <a:t>Disponibilitate non-stop, întrucât clienții pot plasa comenzi la orice oră, ceea ce crește vânzările și oferă o experiență convenabilă pentru utilizatori.</a:t>
            </a:r>
            <a:endParaRPr>
              <a:solidFill>
                <a:schemeClr val="dk1"/>
              </a:solidFill>
            </a:endParaRPr>
          </a:p>
          <a:p>
            <a:pPr indent="0" lvl="0" marL="0" rtl="0" algn="l">
              <a:spcBef>
                <a:spcPts val="0"/>
              </a:spcBef>
              <a:spcAft>
                <a:spcPts val="0"/>
              </a:spcAft>
              <a:buSzPts val="1100"/>
              <a:buNone/>
            </a:pPr>
            <a:r>
              <a:rPr lang="en-US">
                <a:solidFill>
                  <a:schemeClr val="dk1"/>
                </a:solidFill>
              </a:rPr>
              <a:t>Provocările întâlnite în acest tip de comerț sunt:</a:t>
            </a:r>
            <a:endParaRPr>
              <a:solidFill>
                <a:schemeClr val="dk1"/>
              </a:solidFill>
            </a:endParaRPr>
          </a:p>
          <a:p>
            <a:pPr indent="0" lvl="0" marL="0" rtl="0" algn="l">
              <a:spcBef>
                <a:spcPts val="0"/>
              </a:spcBef>
              <a:spcAft>
                <a:spcPts val="0"/>
              </a:spcAft>
              <a:buSzPts val="1100"/>
              <a:buNone/>
            </a:pPr>
            <a:r>
              <a:rPr lang="en-US">
                <a:solidFill>
                  <a:schemeClr val="dk1"/>
                </a:solidFill>
              </a:rPr>
              <a:t>Logistică complexă. Transportul, ambalarea și livrarea rapidă implică o organizare atentă, iar întârzierile pot afecta satisfacția clienților.</a:t>
            </a:r>
            <a:br>
              <a:rPr lang="en-US">
                <a:solidFill>
                  <a:schemeClr val="dk1"/>
                </a:solidFill>
              </a:rPr>
            </a:br>
            <a:r>
              <a:rPr lang="en-US">
                <a:solidFill>
                  <a:schemeClr val="dk1"/>
                </a:solidFill>
              </a:rPr>
              <a:t>Gestionarea retururilor este adesea costisitoare și necesită resurse pentru procesarea eficientă a acestora.</a:t>
            </a:r>
            <a:endParaRPr>
              <a:solidFill>
                <a:schemeClr val="dk1"/>
              </a:solidFill>
            </a:endParaRPr>
          </a:p>
          <a:p>
            <a:pPr indent="0" lvl="0" marL="0" rtl="0" algn="l">
              <a:spcBef>
                <a:spcPts val="0"/>
              </a:spcBef>
              <a:spcAft>
                <a:spcPts val="0"/>
              </a:spcAft>
              <a:buSzPts val="1100"/>
              <a:buNone/>
            </a:pPr>
            <a:r>
              <a:rPr lang="en-US">
                <a:solidFill>
                  <a:schemeClr val="dk1"/>
                </a:solidFill>
              </a:rPr>
              <a:t>Lipsa posibilității de a vedea sau testa produsul înainte de achiziție poate descuraja clienții, mai ales în cazul bunurilor mai scumpe.</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476" name="Google Shape;476;g31715ffc4bb_0_5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g31695b1e4c0_0_2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E-comerțul de servicii implică vânzarea de servicii intangibile care nu necesită transport fizic, fiind axat pe expertiză, consultanță sau soluții digitale. Livrarea și accesibilitatea acestor servicii sunt posibile prin platforme online, fără a fi nevoie de stocuri fizice. În schimb, serviciile trebuie să fie disponibile și accesibile în orice moment, pentru a răspunde cerințelor clienților.</a:t>
            </a:r>
            <a:endParaRPr/>
          </a:p>
        </p:txBody>
      </p:sp>
      <p:sp>
        <p:nvSpPr>
          <p:cNvPr id="497" name="Google Shape;497;g31695b1e4c0_0_2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1715ffc4bb_0_9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Avantaje comerțului electronic de servicii includ:</a:t>
            </a:r>
            <a:endParaRPr>
              <a:solidFill>
                <a:schemeClr val="dk1"/>
              </a:solidFill>
            </a:endParaRPr>
          </a:p>
          <a:p>
            <a:pPr indent="0" lvl="0" marL="0" rtl="0" algn="l">
              <a:spcBef>
                <a:spcPts val="0"/>
              </a:spcBef>
              <a:spcAft>
                <a:spcPts val="0"/>
              </a:spcAft>
              <a:buSzPts val="1100"/>
              <a:buNone/>
            </a:pPr>
            <a:r>
              <a:rPr lang="en-US">
                <a:solidFill>
                  <a:schemeClr val="dk1"/>
                </a:solidFill>
              </a:rPr>
              <a:t>Serviciile digitale, cum ar fi cursurile online, consultanța sau software-ul, pot fi livrate imediat, indiferent de locația clientului.</a:t>
            </a:r>
            <a:endParaRPr>
              <a:solidFill>
                <a:schemeClr val="dk1"/>
              </a:solidFill>
            </a:endParaRPr>
          </a:p>
          <a:p>
            <a:pPr indent="0" lvl="0" marL="0" rtl="0" algn="l">
              <a:spcBef>
                <a:spcPts val="0"/>
              </a:spcBef>
              <a:spcAft>
                <a:spcPts val="0"/>
              </a:spcAft>
              <a:buSzPts val="1100"/>
              <a:buNone/>
            </a:pPr>
            <a:r>
              <a:rPr lang="en-US">
                <a:solidFill>
                  <a:schemeClr val="dk1"/>
                </a:solidFill>
              </a:rPr>
              <a:t>Procesele esențiale, cum ar fi facturarea, gestionarea clienților sau livrarea serviciilor, pot fi automatizate prin platforme digitale, reducând timpul și resursele necesare pentru operațiuni manuale.</a:t>
            </a:r>
            <a:endParaRPr>
              <a:solidFill>
                <a:schemeClr val="dk1"/>
              </a:solidFill>
            </a:endParaRPr>
          </a:p>
          <a:p>
            <a:pPr indent="0" lvl="0" marL="0" rtl="0" algn="l">
              <a:spcBef>
                <a:spcPts val="0"/>
              </a:spcBef>
              <a:spcAft>
                <a:spcPts val="0"/>
              </a:spcAft>
              <a:buSzPts val="1100"/>
              <a:buNone/>
            </a:pPr>
            <a:r>
              <a:rPr lang="en-US">
                <a:solidFill>
                  <a:schemeClr val="dk1"/>
                </a:solidFill>
              </a:rPr>
              <a:t>Furnizarea serviciilor online nu necesită stocuri, transport sau depozitare, ceea ce duce la o structură de costuri mai mică în comparație cu comerțul cu produse fizice.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Provocările întâlnite în acest tip de comerț sunt:</a:t>
            </a:r>
            <a:endParaRPr>
              <a:solidFill>
                <a:schemeClr val="dk1"/>
              </a:solidFill>
            </a:endParaRPr>
          </a:p>
          <a:p>
            <a:pPr indent="0" lvl="0" marL="0" rtl="0" algn="l">
              <a:spcBef>
                <a:spcPts val="0"/>
              </a:spcBef>
              <a:spcAft>
                <a:spcPts val="0"/>
              </a:spcAft>
              <a:buSzPts val="1100"/>
              <a:buNone/>
            </a:pPr>
            <a:r>
              <a:rPr lang="en-US">
                <a:solidFill>
                  <a:schemeClr val="dk1"/>
                </a:solidFill>
              </a:rPr>
              <a:t>Piața serviciilor online este extrem de competitivă, iar diferențierea de alte oferte similare poate fi o provocare.</a:t>
            </a:r>
            <a:endParaRPr>
              <a:solidFill>
                <a:schemeClr val="dk1"/>
              </a:solidFill>
            </a:endParaRPr>
          </a:p>
          <a:p>
            <a:pPr indent="0" lvl="0" marL="0" rtl="0" algn="l">
              <a:spcBef>
                <a:spcPts val="0"/>
              </a:spcBef>
              <a:spcAft>
                <a:spcPts val="0"/>
              </a:spcAft>
              <a:buSzPts val="1100"/>
              <a:buNone/>
            </a:pPr>
            <a:r>
              <a:rPr lang="en-US">
                <a:solidFill>
                  <a:schemeClr val="dk1"/>
                </a:solidFill>
              </a:rPr>
              <a:t>Calitatea serviciilor este direct legată de funcționalitatea platformei digitale. Probleme precum erorile tehnice sau atacurile cibernetice pot afecta grav livrarea serviciilor și încrederea clienților.</a:t>
            </a:r>
            <a:endParaRPr>
              <a:solidFill>
                <a:schemeClr val="dk1"/>
              </a:solidFill>
            </a:endParaRPr>
          </a:p>
          <a:p>
            <a:pPr indent="0" lvl="0" marL="0" rtl="0" algn="l">
              <a:spcBef>
                <a:spcPts val="0"/>
              </a:spcBef>
              <a:spcAft>
                <a:spcPts val="0"/>
              </a:spcAft>
              <a:buSzPts val="1100"/>
              <a:buNone/>
            </a:pPr>
            <a:r>
              <a:rPr lang="en-US">
                <a:solidFill>
                  <a:schemeClr val="dk1"/>
                </a:solidFill>
              </a:rPr>
              <a:t>Mulți clienți pot fi reticenți să plătească pentru servicii care nu sunt tangibile sau care nu oferă garanții clare.</a:t>
            </a:r>
            <a:endParaRPr>
              <a:solidFill>
                <a:schemeClr val="dk1"/>
              </a:solidFill>
            </a:endParaRPr>
          </a:p>
        </p:txBody>
      </p:sp>
      <p:sp>
        <p:nvSpPr>
          <p:cNvPr id="508" name="Google Shape;508;g31715ffc4bb_0_9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1695b1e4c0_0_2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Clasificarea comerțului electronic din punct de vedere logistic include două modele principale, care se diferențiază prin modul de gestionare a stocului, transportului și livrării produselor către clienți.</a:t>
            </a:r>
            <a:endParaRPr>
              <a:solidFill>
                <a:schemeClr val="dk1"/>
              </a:solidFill>
            </a:endParaRPr>
          </a:p>
        </p:txBody>
      </p:sp>
      <p:sp>
        <p:nvSpPr>
          <p:cNvPr id="529" name="Google Shape;529;g31695b1e4c0_0_2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g31695b1e4c0_0_2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În primul model, compania gestionează direct stocurile, depozitarea și livrarea produselor. Toate procesele logistice, de la ambalare la expediere, sunt realizate intern. Această abordare oferă un control mai mare asupra calității și timpului de livrare, dar necesită investiții în infrastructură și resurse logistice.</a:t>
            </a:r>
            <a:endParaRPr/>
          </a:p>
        </p:txBody>
      </p:sp>
      <p:sp>
        <p:nvSpPr>
          <p:cNvPr id="538" name="Google Shape;538;g31695b1e4c0_0_2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7" name="Shape 547"/>
        <p:cNvGrpSpPr/>
        <p:nvPr/>
      </p:nvGrpSpPr>
      <p:grpSpPr>
        <a:xfrm>
          <a:off x="0" y="0"/>
          <a:ext cx="0" cy="0"/>
          <a:chOff x="0" y="0"/>
          <a:chExt cx="0" cy="0"/>
        </a:xfrm>
      </p:grpSpPr>
      <p:sp>
        <p:nvSpPr>
          <p:cNvPr id="548" name="Google Shape;548;g31695b1e4c0_0_2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Al doilea model, descris ca dropshipping</a:t>
            </a:r>
            <a:r>
              <a:rPr lang="en-US"/>
              <a:t>, este cazul când compania nu deține stocurile. Produsele sunt livrate direct de către furnizorul sau producătorul terț către client. Acest sistem reduce costurile logistice și riscurile legate de stocuri, dar poate implica mai puțin control asupra calității produselor și a timpilor de livrare. </a:t>
            </a:r>
            <a:endParaRPr/>
          </a:p>
          <a:p>
            <a:pPr indent="0" lvl="0" marL="0" rtl="0" algn="l">
              <a:spcBef>
                <a:spcPts val="0"/>
              </a:spcBef>
              <a:spcAft>
                <a:spcPts val="0"/>
              </a:spcAft>
              <a:buSzPts val="1100"/>
              <a:buNone/>
            </a:pPr>
            <a:r>
              <a:t/>
            </a:r>
            <a:endParaRPr/>
          </a:p>
          <a:p>
            <a:pPr indent="0" lvl="0" marL="0" rtl="0" algn="l">
              <a:spcBef>
                <a:spcPts val="0"/>
              </a:spcBef>
              <a:spcAft>
                <a:spcPts val="0"/>
              </a:spcAft>
              <a:buSzPts val="1100"/>
              <a:buNone/>
            </a:pPr>
            <a:r>
              <a:rPr lang="en-US"/>
              <a:t>De exemplu, Shopify este o platformă de comerț electronic care oferă acces la diverse aplicații de dropshipping, precum DSers, care se conectează cu furnizori precum AliExpress, permițând importul rapid de produse în magazinul online și automatizarea comenzilor.</a:t>
            </a:r>
            <a:endParaRPr/>
          </a:p>
        </p:txBody>
      </p:sp>
      <p:sp>
        <p:nvSpPr>
          <p:cNvPr id="549" name="Google Shape;549;g31695b1e4c0_0_2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2" name="Shape 562"/>
        <p:cNvGrpSpPr/>
        <p:nvPr/>
      </p:nvGrpSpPr>
      <p:grpSpPr>
        <a:xfrm>
          <a:off x="0" y="0"/>
          <a:ext cx="0" cy="0"/>
          <a:chOff x="0" y="0"/>
          <a:chExt cx="0" cy="0"/>
        </a:xfrm>
      </p:grpSpPr>
      <p:sp>
        <p:nvSpPr>
          <p:cNvPr id="563" name="Google Shape;563;g31695b1e4c0_0_27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Ambele modele prezintă avantaje și dezavantaje. În continuare vom studia avantajele prezentate de ambele modele.</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rPr lang="en-US">
                <a:solidFill>
                  <a:schemeClr val="dk1"/>
                </a:solidFill>
              </a:rPr>
              <a:t>Gestionarea internă a stocurilor permite supravegherea directă a întregului proces, de la ambalare la livrare, asigurând o calitate superioară și o experiență îmbunătățită pentru clienți.</a:t>
            </a:r>
            <a:endParaRPr>
              <a:solidFill>
                <a:schemeClr val="dk1"/>
              </a:solidFill>
            </a:endParaRPr>
          </a:p>
          <a:p>
            <a:pPr indent="0" lvl="0" marL="0" rtl="0" algn="l">
              <a:spcBef>
                <a:spcPts val="0"/>
              </a:spcBef>
              <a:spcAft>
                <a:spcPts val="0"/>
              </a:spcAft>
              <a:buSzPts val="1100"/>
              <a:buNone/>
            </a:pPr>
            <a:r>
              <a:rPr lang="en-US">
                <a:solidFill>
                  <a:schemeClr val="dk1"/>
                </a:solidFill>
              </a:rPr>
              <a:t>Datorită gestionării interne a stocurilor companiile pot personaliza ambalajele și experiența de unboxing, sporind loialitatea clienților.</a:t>
            </a:r>
            <a:endParaRPr>
              <a:solidFill>
                <a:schemeClr val="dk1"/>
              </a:solidFill>
            </a:endParaRPr>
          </a:p>
          <a:p>
            <a:pPr indent="0" lvl="0" marL="0" rtl="0" algn="l">
              <a:spcBef>
                <a:spcPts val="0"/>
              </a:spcBef>
              <a:spcAft>
                <a:spcPts val="0"/>
              </a:spcAft>
              <a:buSzPts val="1100"/>
              <a:buNone/>
            </a:pPr>
            <a:r>
              <a:rPr lang="en-US">
                <a:solidFill>
                  <a:schemeClr val="dk1"/>
                </a:solidFill>
              </a:rPr>
              <a:t>Acces direct la produse, fără dependență de furnizori externi facilitează răspunsul rapid la cerințele pieței.</a:t>
            </a:r>
            <a:endParaRPr>
              <a:solidFill>
                <a:schemeClr val="dk1"/>
              </a:solidFill>
            </a:endParaRPr>
          </a:p>
          <a:p>
            <a:pPr indent="0" lvl="0" marL="0" rtl="0" algn="l">
              <a:spcBef>
                <a:spcPts val="0"/>
              </a:spcBef>
              <a:spcAft>
                <a:spcPts val="0"/>
              </a:spcAft>
              <a:buSzPts val="1100"/>
              <a:buNone/>
            </a:pPr>
            <a:r>
              <a:rPr lang="en-US">
                <a:solidFill>
                  <a:schemeClr val="dk1"/>
                </a:solidFill>
              </a:rPr>
              <a:t>În cadrul dropshipping-ului nu  este necesară deținerea unui depozit sau achiziționarea stocurilor, ceea ce scade investiția inițială și cheltuielile de întreținere.</a:t>
            </a:r>
            <a:endParaRPr>
              <a:solidFill>
                <a:schemeClr val="dk1"/>
              </a:solidFill>
            </a:endParaRPr>
          </a:p>
          <a:p>
            <a:pPr indent="0" lvl="0" marL="0" rtl="0" algn="l">
              <a:spcBef>
                <a:spcPts val="0"/>
              </a:spcBef>
              <a:spcAft>
                <a:spcPts val="0"/>
              </a:spcAft>
              <a:buSzPts val="1100"/>
              <a:buNone/>
            </a:pPr>
            <a:r>
              <a:rPr lang="en-US">
                <a:solidFill>
                  <a:schemeClr val="dk1"/>
                </a:solidFill>
              </a:rPr>
              <a:t>Dropshippingul presupune risc financiar scăzut, întrucât nu elimină riscul de a rămâne cu stocuri nevândute, comercianții concentrându-se pe marketing și suport clienți.</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Totodată, dropshippingul permite testarea unei varietăți largi de produse fără riscul stocurilor nevândute.</a:t>
            </a:r>
            <a:endParaRPr>
              <a:solidFill>
                <a:schemeClr val="dk1"/>
              </a:solidFill>
            </a:endParaRPr>
          </a:p>
        </p:txBody>
      </p:sp>
      <p:sp>
        <p:nvSpPr>
          <p:cNvPr id="564" name="Google Shape;564;g31695b1e4c0_0_27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g31695b1e4c0_0_3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Să aflăm ce dezavantaje</a:t>
            </a:r>
            <a:r>
              <a:rPr lang="en-US">
                <a:solidFill>
                  <a:schemeClr val="dk1"/>
                </a:solidFill>
              </a:rPr>
              <a:t> prezintă fiecare din modele.</a:t>
            </a:r>
            <a:endParaRPr>
              <a:solidFill>
                <a:schemeClr val="dk1"/>
              </a:solidFill>
            </a:endParaRPr>
          </a:p>
          <a:p>
            <a:pPr indent="0" lvl="0" marL="0" rtl="0" algn="l">
              <a:spcBef>
                <a:spcPts val="0"/>
              </a:spcBef>
              <a:spcAft>
                <a:spcPts val="0"/>
              </a:spcAft>
              <a:buSzPts val="1100"/>
              <a:buNone/>
            </a:pPr>
            <a:r>
              <a:rPr lang="en-US">
                <a:solidFill>
                  <a:schemeClr val="dk1"/>
                </a:solidFill>
              </a:rPr>
              <a:t>Dezavantajul principal al gestionării unui stoc intern constă în investiții mari în depozite, echipamente și personal logistic.</a:t>
            </a:r>
            <a:endParaRPr>
              <a:solidFill>
                <a:schemeClr val="dk1"/>
              </a:solidFill>
            </a:endParaRPr>
          </a:p>
          <a:p>
            <a:pPr indent="0" lvl="0" marL="0" rtl="0" algn="l">
              <a:spcBef>
                <a:spcPts val="0"/>
              </a:spcBef>
              <a:spcAft>
                <a:spcPts val="0"/>
              </a:spcAft>
              <a:buSzPts val="1100"/>
              <a:buNone/>
            </a:pPr>
            <a:r>
              <a:rPr lang="en-US">
                <a:solidFill>
                  <a:schemeClr val="dk1"/>
                </a:solidFill>
              </a:rPr>
              <a:t>Produsele care nu se vând pot genera pierderi financiare semnificative în cazul gestionării unui stoc intern.</a:t>
            </a:r>
            <a:endParaRPr>
              <a:solidFill>
                <a:schemeClr val="dk1"/>
              </a:solidFill>
            </a:endParaRPr>
          </a:p>
          <a:p>
            <a:pPr indent="0" lvl="0" marL="0" rtl="0" algn="l">
              <a:spcBef>
                <a:spcPts val="0"/>
              </a:spcBef>
              <a:spcAft>
                <a:spcPts val="0"/>
              </a:spcAft>
              <a:buSzPts val="1100"/>
              <a:buNone/>
            </a:pPr>
            <a:r>
              <a:rPr lang="en-US">
                <a:solidFill>
                  <a:schemeClr val="dk1"/>
                </a:solidFill>
              </a:rPr>
              <a:t>Gestionarea stocurilor și a logisticii poate fi un proces complex, mai ales pentru afacerile mici.</a:t>
            </a:r>
            <a:endParaRPr>
              <a:solidFill>
                <a:schemeClr val="dk1"/>
              </a:solidFill>
            </a:endParaRPr>
          </a:p>
          <a:p>
            <a:pPr indent="0" lvl="0" marL="0" rtl="0" algn="l">
              <a:spcBef>
                <a:spcPts val="0"/>
              </a:spcBef>
              <a:spcAft>
                <a:spcPts val="0"/>
              </a:spcAft>
              <a:buSzPts val="1100"/>
              <a:buNone/>
            </a:pPr>
            <a:r>
              <a:rPr lang="en-US">
                <a:solidFill>
                  <a:schemeClr val="dk1"/>
                </a:solidFill>
              </a:rPr>
              <a:t>Modelul de dropshipping presupune dependență față de furnizori, comerciantul nu poate verifica produsele înainte de expediere, ceea ce poate afecta satisfacția clientului.</a:t>
            </a:r>
            <a:endParaRPr>
              <a:solidFill>
                <a:schemeClr val="dk1"/>
              </a:solidFill>
            </a:endParaRPr>
          </a:p>
          <a:p>
            <a:pPr indent="0" lvl="0" marL="0" rtl="0" algn="l">
              <a:spcBef>
                <a:spcPts val="0"/>
              </a:spcBef>
              <a:spcAft>
                <a:spcPts val="0"/>
              </a:spcAft>
              <a:buSzPts val="1100"/>
              <a:buNone/>
            </a:pPr>
            <a:r>
              <a:rPr lang="en-US">
                <a:solidFill>
                  <a:schemeClr val="dk1"/>
                </a:solidFill>
              </a:rPr>
              <a:t>Timpul de livrare în cazul la droppshiping poate varia, mai ales dacă furnizorul este situat în altă țară, ceea ce poate crea frustrări pentru clienți.</a:t>
            </a:r>
            <a:endParaRPr>
              <a:solidFill>
                <a:schemeClr val="dk1"/>
              </a:solidFill>
            </a:endParaRPr>
          </a:p>
          <a:p>
            <a:pPr indent="0" lvl="0" marL="0" rtl="0" algn="l">
              <a:spcBef>
                <a:spcPts val="0"/>
              </a:spcBef>
              <a:spcAft>
                <a:spcPts val="0"/>
              </a:spcAft>
              <a:buSzPts val="1100"/>
              <a:buNone/>
            </a:pPr>
            <a:r>
              <a:rPr lang="en-US">
                <a:solidFill>
                  <a:schemeClr val="dk1"/>
                </a:solidFill>
              </a:rPr>
              <a:t>De asemenea, întrucât furnizorul își stabilește propriile prețuri, acest fapt poate limita câștigurile pentru comerciant.</a:t>
            </a:r>
            <a:endParaRPr>
              <a:solidFill>
                <a:schemeClr val="dk1"/>
              </a:solidFill>
            </a:endParaRPr>
          </a:p>
          <a:p>
            <a:pPr indent="0" lvl="0" marL="0" rtl="0" algn="l">
              <a:spcBef>
                <a:spcPts val="0"/>
              </a:spcBef>
              <a:spcAft>
                <a:spcPts val="0"/>
              </a:spcAft>
              <a:buSzPts val="1100"/>
              <a:buNone/>
            </a:pPr>
            <a:r>
              <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585" name="Google Shape;585;g31695b1e4c0_0_3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31695b1e4c0_0_3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În final, vom studia clasificarea afacerilor după metodele de achiziție.</a:t>
            </a:r>
            <a:endParaRPr>
              <a:solidFill>
                <a:schemeClr val="dk1"/>
              </a:solidFill>
            </a:endParaRPr>
          </a:p>
        </p:txBody>
      </p:sp>
      <p:sp>
        <p:nvSpPr>
          <p:cNvPr id="606" name="Google Shape;606;g31695b1e4c0_0_34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3" name="Shape 613"/>
        <p:cNvGrpSpPr/>
        <p:nvPr/>
      </p:nvGrpSpPr>
      <p:grpSpPr>
        <a:xfrm>
          <a:off x="0" y="0"/>
          <a:ext cx="0" cy="0"/>
          <a:chOff x="0" y="0"/>
          <a:chExt cx="0" cy="0"/>
        </a:xfrm>
      </p:grpSpPr>
      <p:sp>
        <p:nvSpPr>
          <p:cNvPr id="614" name="Google Shape;614;g31695b1e4c0_0_3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Acest model implică achiziționarea unui produs sau serviciu o singură dată, fără a exista o relație financiară recurentă între client și afacere. Este cel mai frecvent tip de vânzare, utilizat în principal pentru produse fizice.</a:t>
            </a:r>
            <a:endParaRPr/>
          </a:p>
          <a:p>
            <a:pPr indent="0" lvl="0" marL="0" rtl="0" algn="l">
              <a:spcBef>
                <a:spcPts val="0"/>
              </a:spcBef>
              <a:spcAft>
                <a:spcPts val="0"/>
              </a:spcAft>
              <a:buClr>
                <a:schemeClr val="dk1"/>
              </a:buClr>
              <a:buSzPts val="1100"/>
              <a:buFont typeface="Arial"/>
              <a:buNone/>
            </a:pPr>
            <a:r>
              <a:rPr lang="en-US"/>
              <a:t>Exemple de produse și servicii: Produse de consum ocazional precum electronice, îmbrăcăminte, mobilier, bijuterii. Serviciile unice precum reparații, dezvoltare de site-uri web.</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SzPts val="1100"/>
              <a:buNone/>
            </a:pPr>
            <a:r>
              <a:t/>
            </a:r>
            <a:endParaRPr/>
          </a:p>
        </p:txBody>
      </p:sp>
      <p:sp>
        <p:nvSpPr>
          <p:cNvPr id="615" name="Google Shape;615;g31695b1e4c0_0_3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14dbeb73cc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solidFill>
                  <a:schemeClr val="dk1"/>
                </a:solidFill>
              </a:rPr>
              <a:t>Clasificarea în funcție de tipul participanților implicați ne ajută să înțelegem modul în care se fac tranzacțiile în diferite situații.</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118" name="Google Shape;118;g314dbeb73cc_3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1695b1e4c0_0_36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Acest model este des întâlnit în industria serviciilor, dar și în cazul unor produse de consum, oferind clienților acces continuu la ceea ce au nevoie.</a:t>
            </a:r>
            <a:endParaRPr/>
          </a:p>
          <a:p>
            <a:pPr indent="0" lvl="0" marL="0" rtl="0" algn="l">
              <a:spcBef>
                <a:spcPts val="0"/>
              </a:spcBef>
              <a:spcAft>
                <a:spcPts val="0"/>
              </a:spcAft>
              <a:buSzPts val="1100"/>
              <a:buNone/>
            </a:pPr>
            <a:r>
              <a:rPr lang="en-US"/>
              <a:t>Într-un astfel de sistem, clienții beneficiază de o ofertă constantă și personalizată, iar companiile obțin venituri recurente, ceea ce le oferă stabilitate financiară și previzibilitate.</a:t>
            </a:r>
            <a:endParaRPr/>
          </a:p>
          <a:p>
            <a:pPr indent="0" lvl="0" marL="0" rtl="0" algn="l">
              <a:spcBef>
                <a:spcPts val="0"/>
              </a:spcBef>
              <a:spcAft>
                <a:spcPts val="0"/>
              </a:spcAft>
              <a:buSzPts val="1100"/>
              <a:buNone/>
            </a:pPr>
            <a:r>
              <a:rPr lang="en-US"/>
              <a:t>Exemple de produse și servicii: Servicii digitale precum </a:t>
            </a:r>
            <a:r>
              <a:rPr lang="en-US"/>
              <a:t>platforme</a:t>
            </a:r>
            <a:r>
              <a:rPr lang="en-US"/>
              <a:t> de streaming (de exemplu procurarea abonamentelor de Netflix, Spotify) sau aplicații software ( </a:t>
            </a:r>
            <a:r>
              <a:rPr lang="en-US">
                <a:solidFill>
                  <a:schemeClr val="dk1"/>
                </a:solidFill>
              </a:rPr>
              <a:t>de exemplu procurarea abonamentelor pentru aplicații ca </a:t>
            </a:r>
            <a:r>
              <a:rPr lang="en-US"/>
              <a:t>Adobe și Microsoft 365).</a:t>
            </a:r>
            <a:endParaRPr/>
          </a:p>
          <a:p>
            <a:pPr indent="0" lvl="0" marL="0" rtl="0" algn="l">
              <a:spcBef>
                <a:spcPts val="0"/>
              </a:spcBef>
              <a:spcAft>
                <a:spcPts val="0"/>
              </a:spcAft>
              <a:buSzPts val="1100"/>
              <a:buNone/>
            </a:pPr>
            <a:r>
              <a:t/>
            </a:r>
            <a:endParaRPr/>
          </a:p>
        </p:txBody>
      </p:sp>
      <p:sp>
        <p:nvSpPr>
          <p:cNvPr id="626" name="Google Shape;626;g31695b1e4c0_0_36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g31695b1e4c0_0_38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Acest model permite clienților să plătească pentru utilizarea temporară a unui produs sau serviciu, fără a-l achiziționa definitiv. Este utilizat frecvent pentru bunuri costisitoare sau pentru produse necesare pe o perioadă limitată, cum ar fi echipamente industriale, autoturisme, mobilier sau dispozitive electronice.</a:t>
            </a:r>
            <a:endParaRPr/>
          </a:p>
        </p:txBody>
      </p:sp>
      <p:sp>
        <p:nvSpPr>
          <p:cNvPr id="641" name="Google Shape;641;g31695b1e4c0_0_38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2" name="Shape 652"/>
        <p:cNvGrpSpPr/>
        <p:nvPr/>
      </p:nvGrpSpPr>
      <p:grpSpPr>
        <a:xfrm>
          <a:off x="0" y="0"/>
          <a:ext cx="0" cy="0"/>
          <a:chOff x="0" y="0"/>
          <a:chExt cx="0" cy="0"/>
        </a:xfrm>
      </p:grpSpPr>
      <p:sp>
        <p:nvSpPr>
          <p:cNvPr id="653" name="Google Shape;653;g31695b1e4c0_0_39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Acest model se aplică produselor de bază care se consumă rapid și necesită achiziții repetate, precum produse alimentare, articole de igienă sau consumabile pentru casă. Clienții cumpără aceste produse la intervale regulate, fie manual, fie prin abonamente automate, ceea ce asigură o aprovizionare constantă.</a:t>
            </a:r>
            <a:endParaRPr/>
          </a:p>
        </p:txBody>
      </p:sp>
      <p:sp>
        <p:nvSpPr>
          <p:cNvPr id="654" name="Google Shape;654;g31695b1e4c0_0_39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314a07303e8_0_50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Concluzii:</a:t>
            </a:r>
            <a:br>
              <a:rPr lang="en-US"/>
            </a:br>
            <a:r>
              <a:rPr lang="en-US"/>
              <a:t>C</a:t>
            </a:r>
            <a:r>
              <a:rPr lang="en-US"/>
              <a:t>omerțul electronic include multe modele adaptate diferitelor nevoi, de la produse fizice la servicii sau abonamente.</a:t>
            </a:r>
            <a:endParaRPr/>
          </a:p>
          <a:p>
            <a:pPr indent="0" lvl="0" marL="0" rtl="0" algn="l">
              <a:spcBef>
                <a:spcPts val="0"/>
              </a:spcBef>
              <a:spcAft>
                <a:spcPts val="0"/>
              </a:spcAft>
              <a:buClr>
                <a:schemeClr val="dk1"/>
              </a:buClr>
              <a:buSzPts val="1100"/>
              <a:buFont typeface="Arial"/>
              <a:buNone/>
            </a:pPr>
            <a:r>
              <a:rPr lang="en-US"/>
              <a:t>Fiecare model are beneficii și provocări, precum flexibilitatea sau costurile logistice.</a:t>
            </a:r>
            <a:endParaRPr/>
          </a:p>
          <a:p>
            <a:pPr indent="0" lvl="0" marL="0" rtl="0" algn="l">
              <a:spcBef>
                <a:spcPts val="0"/>
              </a:spcBef>
              <a:spcAft>
                <a:spcPts val="0"/>
              </a:spcAft>
              <a:buClr>
                <a:schemeClr val="dk1"/>
              </a:buClr>
              <a:buSzPts val="1100"/>
              <a:buFont typeface="Arial"/>
              <a:buNone/>
            </a:pPr>
            <a:r>
              <a:rPr lang="en-US"/>
              <a:t>Progresul digital a făcut posibilă apariția unor soluții inovatoare, cum ar fi dropshipping </a:t>
            </a:r>
            <a:r>
              <a:rPr lang="en-US"/>
              <a:t>sau abonamentele online.</a:t>
            </a:r>
            <a:endParaRPr/>
          </a:p>
          <a:p>
            <a:pPr indent="0" lvl="0" marL="0" rtl="0" algn="l">
              <a:spcBef>
                <a:spcPts val="0"/>
              </a:spcBef>
              <a:spcAft>
                <a:spcPts val="0"/>
              </a:spcAft>
              <a:buClr>
                <a:schemeClr val="dk1"/>
              </a:buClr>
              <a:buSzPts val="1100"/>
              <a:buFont typeface="Arial"/>
              <a:buNone/>
            </a:pPr>
            <a:r>
              <a:rPr lang="en-US"/>
              <a:t> Modelele de e-comerț se concentrează tot mai mult pe nevoile consumatorilor, oferind personalizare și accesibilitate.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t/>
            </a:r>
            <a:endParaRPr/>
          </a:p>
        </p:txBody>
      </p:sp>
      <p:sp>
        <p:nvSpPr>
          <p:cNvPr id="665" name="Google Shape;665;g314a07303e8_0_5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15d820382a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t>Astfel, pe baza participanților, sunt larg cunoscute următoarele modele de afaceri. În continuare, vom explora specificul fiecărui model, participanții implicați, avantajele alegerii unui astfel de model și provocările care pot fi întâmpinate.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SzPts val="1100"/>
              <a:buNone/>
            </a:pPr>
            <a:r>
              <a:t/>
            </a:r>
            <a:endParaRPr/>
          </a:p>
        </p:txBody>
      </p:sp>
      <p:sp>
        <p:nvSpPr>
          <p:cNvPr id="127" name="Google Shape;127;g315d820382a_0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3166c120d8c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Modelul A</a:t>
            </a:r>
            <a:r>
              <a:rPr lang="en-US"/>
              <a:t>facere către Consumator (cunoscut și sub denumirea de Business-to-Consumer) reprezintă modelul în care companiile vând direct consumatorilor finali. Acesta este cel mai popular tip de comerț electronic.</a:t>
            </a:r>
            <a:endParaRPr/>
          </a:p>
        </p:txBody>
      </p:sp>
      <p:sp>
        <p:nvSpPr>
          <p:cNvPr id="143" name="Google Shape;143;g3166c120d8c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15d820382a_0_5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Darwin este un exemplu local al acestui model de afaceri, unde compania este reprezentată prin platforma de comerț electronic, iar consumatorul este clientul care poate achiziționa on-line o gamă largă de produse.</a:t>
            </a:r>
            <a:endParaRPr/>
          </a:p>
        </p:txBody>
      </p:sp>
      <p:sp>
        <p:nvSpPr>
          <p:cNvPr id="154" name="Google Shape;154;g315d820382a_0_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166c120d8c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a:solidFill>
                  <a:schemeClr val="dk1"/>
                </a:solidFill>
              </a:rPr>
              <a:t>Modelul Afacere către Consumator oferă o serie de avantaje: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Accesibilitate globală, permițând accesul la un public țintă extins.</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Simplitate în procesul de vânzare, datorită eliminării intermediarilor.</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Posibilitatea de a personaliza experiența de cumpărare, folosind recomandări bazate pe date.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Cu toate acestea, există și provocări semnificative:</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Concurență intensă din partea altor magazine online, ceea ce face piața extrem de competitivă.</a:t>
            </a:r>
            <a:endParaRPr>
              <a:solidFill>
                <a:schemeClr val="dk1"/>
              </a:solidFill>
            </a:endParaRPr>
          </a:p>
          <a:p>
            <a:pPr indent="0" lvl="0" marL="0" rtl="0" algn="l">
              <a:spcBef>
                <a:spcPts val="0"/>
              </a:spcBef>
              <a:spcAft>
                <a:spcPts val="0"/>
              </a:spcAft>
              <a:buClr>
                <a:schemeClr val="dk1"/>
              </a:buClr>
              <a:buSzPts val="1100"/>
              <a:buFont typeface="Arial"/>
              <a:buNone/>
            </a:pPr>
            <a:r>
              <a:rPr lang="en-US">
                <a:solidFill>
                  <a:schemeClr val="dk1"/>
                </a:solidFill>
              </a:rPr>
              <a:t>Necesitatea unei strategii solide de marketing digital, esențială pentru atragerea și fidelizarea clienților.</a:t>
            </a:r>
            <a:endParaRPr>
              <a:solidFill>
                <a:schemeClr val="dk1"/>
              </a:solidFill>
            </a:endParaRPr>
          </a:p>
          <a:p>
            <a:pPr indent="0" lvl="0" marL="0" rtl="0" algn="l">
              <a:spcBef>
                <a:spcPts val="0"/>
              </a:spcBef>
              <a:spcAft>
                <a:spcPts val="0"/>
              </a:spcAft>
              <a:buSzPts val="1100"/>
              <a:buNone/>
            </a:pPr>
            <a:r>
              <a:t/>
            </a:r>
            <a:endParaRPr>
              <a:solidFill>
                <a:schemeClr val="dk1"/>
              </a:solidFill>
            </a:endParaRPr>
          </a:p>
        </p:txBody>
      </p:sp>
      <p:sp>
        <p:nvSpPr>
          <p:cNvPr id="167" name="Google Shape;167;g3166c120d8c_0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166c120d8c_0_8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SzPts val="1100"/>
              <a:buNone/>
            </a:pPr>
            <a:r>
              <a:rPr lang="en-US"/>
              <a:t>În modelul Afacere către Afacere (cunoscut și sub denumirea de Business-to-Business), companiile își vând produsele sau serviciile direct altor companii. Aceste tranzacții pot include o gamă variată de oferte, de la materii prime și produse finite până la servicii software dedicate afacerilor sau echipamente industriale.</a:t>
            </a:r>
            <a:endParaRPr/>
          </a:p>
        </p:txBody>
      </p:sp>
      <p:sp>
        <p:nvSpPr>
          <p:cNvPr id="186" name="Google Shape;186;g3166c120d8c_0_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30.g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29.gi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31.gi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png"/><Relationship Id="rId4" Type="http://schemas.openxmlformats.org/officeDocument/2006/relationships/image" Target="../media/image28.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5.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24.gi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26.gi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8.gif"/><Relationship Id="rId6" Type="http://schemas.openxmlformats.org/officeDocument/2006/relationships/image" Target="../media/image11.g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2.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6.gi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 Id="rId4" Type="http://schemas.openxmlformats.org/officeDocument/2006/relationships/image" Target="../media/image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png"/><Relationship Id="rId4" Type="http://schemas.openxmlformats.org/officeDocument/2006/relationships/image" Target="../media/image5.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20.gi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27.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png"/><Relationship Id="rId4" Type="http://schemas.openxmlformats.org/officeDocument/2006/relationships/image" Target="../media/image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png"/><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png"/><Relationship Id="rId4" Type="http://schemas.openxmlformats.org/officeDocument/2006/relationships/image" Target="../media/image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5.gif"/><Relationship Id="rId4" Type="http://schemas.openxmlformats.org/officeDocument/2006/relationships/image" Target="../media/image2.png"/><Relationship Id="rId5"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22.gi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9.gif"/><Relationship Id="rId6" Type="http://schemas.openxmlformats.org/officeDocument/2006/relationships/image" Target="../media/image23.gif"/></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21.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14.gi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3"/>
          <p:cNvSpPr txBox="1"/>
          <p:nvPr/>
        </p:nvSpPr>
        <p:spPr>
          <a:xfrm>
            <a:off x="1763100" y="3085050"/>
            <a:ext cx="8665800" cy="687900"/>
          </a:xfrm>
          <a:prstGeom prst="rect">
            <a:avLst/>
          </a:prstGeom>
          <a:noFill/>
          <a:ln>
            <a:noFill/>
          </a:ln>
        </p:spPr>
        <p:txBody>
          <a:bodyPr anchorCtr="0" anchor="b" bIns="45700" lIns="91425" spcFirstLastPara="1" rIns="91425" wrap="square" tIns="45700">
            <a:spAutoFit/>
          </a:bodyPr>
          <a:lstStyle/>
          <a:p>
            <a:pPr indent="0" lvl="0" marL="0" marR="0" rtl="0" algn="ctr">
              <a:lnSpc>
                <a:spcPct val="90000"/>
              </a:lnSpc>
              <a:spcBef>
                <a:spcPts val="0"/>
              </a:spcBef>
              <a:spcAft>
                <a:spcPts val="0"/>
              </a:spcAft>
              <a:buClr>
                <a:srgbClr val="022565"/>
              </a:buClr>
              <a:buSzPts val="2800"/>
              <a:buFont typeface="Calibri"/>
              <a:buNone/>
            </a:pPr>
            <a:r>
              <a:rPr b="1" lang="en-US" sz="4300">
                <a:solidFill>
                  <a:srgbClr val="EFBC15"/>
                </a:solidFill>
                <a:latin typeface="Calibri"/>
                <a:ea typeface="Calibri"/>
                <a:cs typeface="Calibri"/>
                <a:sym typeface="Calibri"/>
              </a:rPr>
              <a:t>video generat</a:t>
            </a:r>
            <a:endParaRPr i="0" sz="8000" u="none" cap="none" strike="noStrike">
              <a:solidFill>
                <a:schemeClr val="lt1"/>
              </a:solidFill>
              <a:latin typeface="Calibri"/>
              <a:ea typeface="Calibri"/>
              <a:cs typeface="Calibri"/>
              <a:sym typeface="Calibri"/>
            </a:endParaRPr>
          </a:p>
        </p:txBody>
      </p:sp>
      <p:pic>
        <p:nvPicPr>
          <p:cNvPr id="85" name="Google Shape;85;p13"/>
          <p:cNvPicPr preferRelativeResize="0"/>
          <p:nvPr/>
        </p:nvPicPr>
        <p:blipFill rotWithShape="1">
          <a:blip r:embed="rId3">
            <a:alphaModFix/>
          </a:blip>
          <a:srcRect b="0" l="0" r="0" t="0"/>
          <a:stretch/>
        </p:blipFill>
        <p:spPr>
          <a:xfrm>
            <a:off x="8247575" y="5341250"/>
            <a:ext cx="2077650" cy="1468949"/>
          </a:xfrm>
          <a:prstGeom prst="rect">
            <a:avLst/>
          </a:prstGeom>
          <a:noFill/>
          <a:ln>
            <a:noFill/>
          </a:ln>
        </p:spPr>
      </p:pic>
      <p:pic>
        <p:nvPicPr>
          <p:cNvPr id="86" name="Google Shape;86;p13"/>
          <p:cNvPicPr preferRelativeResize="0"/>
          <p:nvPr/>
        </p:nvPicPr>
        <p:blipFill rotWithShape="1">
          <a:blip r:embed="rId4">
            <a:alphaModFix/>
          </a:blip>
          <a:srcRect b="0" l="0" r="0" t="0"/>
          <a:stretch/>
        </p:blipFill>
        <p:spPr>
          <a:xfrm>
            <a:off x="5932200" y="5741235"/>
            <a:ext cx="1993748" cy="66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4"/>
                                        </p:tgtEl>
                                        <p:attrNameLst>
                                          <p:attrName>style.visibility</p:attrName>
                                        </p:attrNameLst>
                                      </p:cBhvr>
                                      <p:to>
                                        <p:strVal val="visible"/>
                                      </p:to>
                                    </p:set>
                                    <p:animEffect filter="fade" transition="in">
                                      <p:cBhvr>
                                        <p:cTn dur="500"/>
                                        <p:tgtEl>
                                          <p:spTgt spid="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2"/>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00" name="Google Shape;200;p2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01" name="Google Shape;201;p22"/>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02" name="Google Shape;202;p22"/>
          <p:cNvPicPr preferRelativeResize="0"/>
          <p:nvPr/>
        </p:nvPicPr>
        <p:blipFill>
          <a:blip r:embed="rId4">
            <a:alphaModFix/>
          </a:blip>
          <a:stretch>
            <a:fillRect/>
          </a:stretch>
        </p:blipFill>
        <p:spPr>
          <a:xfrm>
            <a:off x="3037088" y="1352750"/>
            <a:ext cx="6117826" cy="4152500"/>
          </a:xfrm>
          <a:prstGeom prst="rect">
            <a:avLst/>
          </a:prstGeom>
          <a:noFill/>
          <a:ln>
            <a:noFill/>
          </a:ln>
        </p:spPr>
      </p:pic>
      <p:grpSp>
        <p:nvGrpSpPr>
          <p:cNvPr id="203" name="Google Shape;203;p22"/>
          <p:cNvGrpSpPr/>
          <p:nvPr/>
        </p:nvGrpSpPr>
        <p:grpSpPr>
          <a:xfrm>
            <a:off x="2201200" y="1191475"/>
            <a:ext cx="7789585" cy="4628712"/>
            <a:chOff x="0" y="0"/>
            <a:chExt cx="7981950" cy="4578350"/>
          </a:xfrm>
        </p:grpSpPr>
        <p:sp>
          <p:nvSpPr>
            <p:cNvPr id="204" name="Google Shape;204;p22"/>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2"/>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22"/>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2"/>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2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13" name="Google Shape;213;p2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14" name="Google Shape;214;p2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15" name="Google Shape;215;p2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16" name="Google Shape;216;p2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217" name="Google Shape;217;p23"/>
          <p:cNvSpPr txBox="1"/>
          <p:nvPr/>
        </p:nvSpPr>
        <p:spPr>
          <a:xfrm>
            <a:off x="1485000" y="226567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Valorile tranzacțiilor sunt mai mari decât în modelul B2C.</a:t>
            </a:r>
            <a:endParaRPr sz="2400">
              <a:solidFill>
                <a:srgbClr val="022565"/>
              </a:solidFill>
              <a:latin typeface="Calibri"/>
              <a:ea typeface="Calibri"/>
              <a:cs typeface="Calibri"/>
              <a:sym typeface="Calibri"/>
            </a:endParaRPr>
          </a:p>
        </p:txBody>
      </p:sp>
      <p:sp>
        <p:nvSpPr>
          <p:cNvPr id="218" name="Google Shape;218;p23"/>
          <p:cNvSpPr txBox="1"/>
          <p:nvPr/>
        </p:nvSpPr>
        <p:spPr>
          <a:xfrm>
            <a:off x="1485000" y="36198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Loialitatea clienților este mai ridicată.</a:t>
            </a:r>
            <a:endParaRPr sz="2400">
              <a:solidFill>
                <a:srgbClr val="022565"/>
              </a:solidFill>
              <a:latin typeface="Calibri"/>
              <a:ea typeface="Calibri"/>
              <a:cs typeface="Calibri"/>
              <a:sym typeface="Calibri"/>
            </a:endParaRPr>
          </a:p>
        </p:txBody>
      </p:sp>
      <p:sp>
        <p:nvSpPr>
          <p:cNvPr id="219" name="Google Shape;219;p23"/>
          <p:cNvSpPr txBox="1"/>
          <p:nvPr/>
        </p:nvSpPr>
        <p:spPr>
          <a:xfrm>
            <a:off x="1485000" y="497402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Permite contracte repetate și relații de colaborare pe termen lung.</a:t>
            </a:r>
            <a:endParaRPr sz="2400">
              <a:solidFill>
                <a:srgbClr val="022565"/>
              </a:solidFill>
              <a:latin typeface="Calibri"/>
              <a:ea typeface="Calibri"/>
              <a:cs typeface="Calibri"/>
              <a:sym typeface="Calibri"/>
            </a:endParaRPr>
          </a:p>
        </p:txBody>
      </p:sp>
      <p:sp>
        <p:nvSpPr>
          <p:cNvPr id="220" name="Google Shape;220;p23"/>
          <p:cNvSpPr/>
          <p:nvPr/>
        </p:nvSpPr>
        <p:spPr>
          <a:xfrm>
            <a:off x="725201" y="51402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21" name="Google Shape;221;p23"/>
          <p:cNvSpPr/>
          <p:nvPr/>
        </p:nvSpPr>
        <p:spPr>
          <a:xfrm>
            <a:off x="725200" y="378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22" name="Google Shape;222;p23"/>
          <p:cNvSpPr/>
          <p:nvPr/>
        </p:nvSpPr>
        <p:spPr>
          <a:xfrm>
            <a:off x="725200" y="243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23" name="Google Shape;223;p23"/>
          <p:cNvSpPr txBox="1"/>
          <p:nvPr/>
        </p:nvSpPr>
        <p:spPr>
          <a:xfrm>
            <a:off x="6855800" y="2275175"/>
            <a:ext cx="4795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Procesul de vânzare este mai complex și poate dura mai mult timp.</a:t>
            </a:r>
            <a:endParaRPr sz="2400">
              <a:solidFill>
                <a:srgbClr val="022565"/>
              </a:solidFill>
              <a:latin typeface="Calibri"/>
              <a:ea typeface="Calibri"/>
              <a:cs typeface="Calibri"/>
              <a:sym typeface="Calibri"/>
            </a:endParaRPr>
          </a:p>
        </p:txBody>
      </p:sp>
      <p:sp>
        <p:nvSpPr>
          <p:cNvPr id="224" name="Google Shape;224;p23"/>
          <p:cNvSpPr txBox="1"/>
          <p:nvPr/>
        </p:nvSpPr>
        <p:spPr>
          <a:xfrm>
            <a:off x="6855800" y="3629338"/>
            <a:ext cx="4611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Este necesară o structură solidă pentru gestionarea relațiilor cu clienții.</a:t>
            </a:r>
            <a:endParaRPr sz="2400">
              <a:solidFill>
                <a:srgbClr val="022565"/>
              </a:solidFill>
              <a:latin typeface="Calibri"/>
              <a:ea typeface="Calibri"/>
              <a:cs typeface="Calibri"/>
              <a:sym typeface="Calibri"/>
            </a:endParaRPr>
          </a:p>
        </p:txBody>
      </p:sp>
      <p:sp>
        <p:nvSpPr>
          <p:cNvPr id="225" name="Google Shape;225;p23"/>
          <p:cNvSpPr/>
          <p:nvPr/>
        </p:nvSpPr>
        <p:spPr>
          <a:xfrm>
            <a:off x="6096000" y="3795538"/>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26" name="Google Shape;226;p23"/>
          <p:cNvSpPr/>
          <p:nvPr/>
        </p:nvSpPr>
        <p:spPr>
          <a:xfrm>
            <a:off x="6096000" y="2441363"/>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32" name="Google Shape;232;p2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33" name="Google Shape;233;p2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34" name="Google Shape;234;p2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35" name="Google Shape;235;p24"/>
          <p:cNvSpPr txBox="1"/>
          <p:nvPr/>
        </p:nvSpPr>
        <p:spPr>
          <a:xfrm>
            <a:off x="5466913" y="2962225"/>
            <a:ext cx="51051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Afacere către guvern</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Modelul B2G descrie situațiile în care companiile furnizează guvernului bunuri și servicii esențiale pentru desfășurarea activităților sale.</a:t>
            </a:r>
            <a:endParaRPr sz="2400">
              <a:solidFill>
                <a:srgbClr val="022565"/>
              </a:solidFill>
              <a:latin typeface="Calibri"/>
              <a:ea typeface="Calibri"/>
              <a:cs typeface="Calibri"/>
              <a:sym typeface="Calibri"/>
            </a:endParaRPr>
          </a:p>
        </p:txBody>
      </p:sp>
      <p:sp>
        <p:nvSpPr>
          <p:cNvPr id="236" name="Google Shape;236;p2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237" name="Google Shape;237;p24"/>
          <p:cNvPicPr preferRelativeResize="0"/>
          <p:nvPr/>
        </p:nvPicPr>
        <p:blipFill>
          <a:blip r:embed="rId5">
            <a:alphaModFix/>
          </a:blip>
          <a:stretch>
            <a:fillRect/>
          </a:stretch>
        </p:blipFill>
        <p:spPr>
          <a:xfrm>
            <a:off x="1201300" y="2161200"/>
            <a:ext cx="3768750" cy="3768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p2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43" name="Google Shape;243;p2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44" name="Google Shape;244;p2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45" name="Google Shape;245;p25"/>
          <p:cNvPicPr preferRelativeResize="0"/>
          <p:nvPr/>
        </p:nvPicPr>
        <p:blipFill>
          <a:blip r:embed="rId4">
            <a:alphaModFix/>
          </a:blip>
          <a:stretch>
            <a:fillRect/>
          </a:stretch>
        </p:blipFill>
        <p:spPr>
          <a:xfrm>
            <a:off x="3024013" y="1364074"/>
            <a:ext cx="6143974" cy="4239348"/>
          </a:xfrm>
          <a:prstGeom prst="rect">
            <a:avLst/>
          </a:prstGeom>
          <a:noFill/>
          <a:ln>
            <a:noFill/>
          </a:ln>
        </p:spPr>
      </p:pic>
      <p:grpSp>
        <p:nvGrpSpPr>
          <p:cNvPr id="246" name="Google Shape;246;p25"/>
          <p:cNvGrpSpPr/>
          <p:nvPr/>
        </p:nvGrpSpPr>
        <p:grpSpPr>
          <a:xfrm>
            <a:off x="2141200" y="1078175"/>
            <a:ext cx="7733711" cy="4673580"/>
            <a:chOff x="0" y="0"/>
            <a:chExt cx="7981950" cy="4578350"/>
          </a:xfrm>
        </p:grpSpPr>
        <p:sp>
          <p:nvSpPr>
            <p:cNvPr id="247" name="Google Shape;247;p25"/>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25"/>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25"/>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25"/>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2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56" name="Google Shape;256;p2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57" name="Google Shape;257;p2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58" name="Google Shape;258;p2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59" name="Google Shape;259;p2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260" name="Google Shape;260;p26"/>
          <p:cNvSpPr txBox="1"/>
          <p:nvPr/>
        </p:nvSpPr>
        <p:spPr>
          <a:xfrm>
            <a:off x="1309700" y="230150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Stabilitate financiară pe termen lung.</a:t>
            </a:r>
            <a:endParaRPr sz="2400">
              <a:solidFill>
                <a:srgbClr val="022565"/>
              </a:solidFill>
              <a:latin typeface="Calibri"/>
              <a:ea typeface="Calibri"/>
              <a:cs typeface="Calibri"/>
              <a:sym typeface="Calibri"/>
            </a:endParaRPr>
          </a:p>
        </p:txBody>
      </p:sp>
      <p:sp>
        <p:nvSpPr>
          <p:cNvPr id="261" name="Google Shape;261;p26"/>
          <p:cNvSpPr txBox="1"/>
          <p:nvPr/>
        </p:nvSpPr>
        <p:spPr>
          <a:xfrm>
            <a:off x="1309700" y="384032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Creșterea reputației companiei.</a:t>
            </a:r>
            <a:endParaRPr sz="2400">
              <a:solidFill>
                <a:srgbClr val="022565"/>
              </a:solidFill>
              <a:latin typeface="Calibri"/>
              <a:ea typeface="Calibri"/>
              <a:cs typeface="Calibri"/>
              <a:sym typeface="Calibri"/>
            </a:endParaRPr>
          </a:p>
        </p:txBody>
      </p:sp>
      <p:sp>
        <p:nvSpPr>
          <p:cNvPr id="262" name="Google Shape;262;p26"/>
          <p:cNvSpPr txBox="1"/>
          <p:nvPr/>
        </p:nvSpPr>
        <p:spPr>
          <a:xfrm>
            <a:off x="1309700" y="50098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Dezvoltarea infrastructurii publice și la creșterea calității vieții.</a:t>
            </a:r>
            <a:endParaRPr sz="2400">
              <a:solidFill>
                <a:srgbClr val="022565"/>
              </a:solidFill>
              <a:latin typeface="Calibri"/>
              <a:ea typeface="Calibri"/>
              <a:cs typeface="Calibri"/>
              <a:sym typeface="Calibri"/>
            </a:endParaRPr>
          </a:p>
        </p:txBody>
      </p:sp>
      <p:sp>
        <p:nvSpPr>
          <p:cNvPr id="263" name="Google Shape;263;p26"/>
          <p:cNvSpPr/>
          <p:nvPr/>
        </p:nvSpPr>
        <p:spPr>
          <a:xfrm>
            <a:off x="632801" y="517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264" name="Google Shape;264;p26"/>
          <p:cNvSpPr/>
          <p:nvPr/>
        </p:nvSpPr>
        <p:spPr>
          <a:xfrm>
            <a:off x="632800" y="382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65" name="Google Shape;265;p26"/>
          <p:cNvSpPr/>
          <p:nvPr/>
        </p:nvSpPr>
        <p:spPr>
          <a:xfrm>
            <a:off x="632800" y="24677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66" name="Google Shape;266;p26"/>
          <p:cNvSpPr txBox="1"/>
          <p:nvPr/>
        </p:nvSpPr>
        <p:spPr>
          <a:xfrm>
            <a:off x="6763400" y="2311000"/>
            <a:ext cx="4795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Procese complexe și conformări cu reglementări stricte.</a:t>
            </a:r>
            <a:endParaRPr sz="2400">
              <a:solidFill>
                <a:srgbClr val="022565"/>
              </a:solidFill>
              <a:latin typeface="Calibri"/>
              <a:ea typeface="Calibri"/>
              <a:cs typeface="Calibri"/>
              <a:sym typeface="Calibri"/>
            </a:endParaRPr>
          </a:p>
        </p:txBody>
      </p:sp>
      <p:sp>
        <p:nvSpPr>
          <p:cNvPr id="267" name="Google Shape;267;p26"/>
          <p:cNvSpPr txBox="1"/>
          <p:nvPr/>
        </p:nvSpPr>
        <p:spPr>
          <a:xfrm>
            <a:off x="6763400" y="384507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Plățile pot fi mai lente.</a:t>
            </a:r>
            <a:endParaRPr sz="2400">
              <a:solidFill>
                <a:srgbClr val="022565"/>
              </a:solidFill>
              <a:latin typeface="Calibri"/>
              <a:ea typeface="Calibri"/>
              <a:cs typeface="Calibri"/>
              <a:sym typeface="Calibri"/>
            </a:endParaRPr>
          </a:p>
        </p:txBody>
      </p:sp>
      <p:sp>
        <p:nvSpPr>
          <p:cNvPr id="268" name="Google Shape;268;p26"/>
          <p:cNvSpPr/>
          <p:nvPr/>
        </p:nvSpPr>
        <p:spPr>
          <a:xfrm>
            <a:off x="6003600" y="3831363"/>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269" name="Google Shape;269;p26"/>
          <p:cNvSpPr/>
          <p:nvPr/>
        </p:nvSpPr>
        <p:spPr>
          <a:xfrm>
            <a:off x="6003600" y="247718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270" name="Google Shape;270;p26"/>
          <p:cNvSpPr txBox="1"/>
          <p:nvPr/>
        </p:nvSpPr>
        <p:spPr>
          <a:xfrm>
            <a:off x="6763400" y="50098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Dezvoltarea infrastructurii publice și la creșterea calității vieții.</a:t>
            </a:r>
            <a:endParaRPr sz="2400">
              <a:solidFill>
                <a:srgbClr val="022565"/>
              </a:solidFill>
              <a:latin typeface="Calibri"/>
              <a:ea typeface="Calibri"/>
              <a:cs typeface="Calibri"/>
              <a:sym typeface="Calibri"/>
            </a:endParaRPr>
          </a:p>
        </p:txBody>
      </p:sp>
      <p:sp>
        <p:nvSpPr>
          <p:cNvPr id="271" name="Google Shape;271;p26"/>
          <p:cNvSpPr/>
          <p:nvPr/>
        </p:nvSpPr>
        <p:spPr>
          <a:xfrm>
            <a:off x="6003601" y="5176050"/>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2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77" name="Google Shape;277;p2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278" name="Google Shape;278;p2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279" name="Google Shape;279;p2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280" name="Google Shape;280;p27"/>
          <p:cNvSpPr txBox="1"/>
          <p:nvPr/>
        </p:nvSpPr>
        <p:spPr>
          <a:xfrm>
            <a:off x="5515338" y="2671775"/>
            <a:ext cx="51051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Guvern către afacere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Modelele de comerț electronic G2B descriu situațiile în care guvernele furnizează companiilor servicii și resurse esențiale pentru funcționarea și dezvoltarea acestora.</a:t>
            </a:r>
            <a:endParaRPr sz="2400">
              <a:solidFill>
                <a:srgbClr val="022565"/>
              </a:solidFill>
              <a:latin typeface="Calibri"/>
              <a:ea typeface="Calibri"/>
              <a:cs typeface="Calibri"/>
              <a:sym typeface="Calibri"/>
            </a:endParaRPr>
          </a:p>
        </p:txBody>
      </p:sp>
      <p:sp>
        <p:nvSpPr>
          <p:cNvPr id="281" name="Google Shape;281;p2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grpSp>
        <p:nvGrpSpPr>
          <p:cNvPr id="282" name="Google Shape;282;p27"/>
          <p:cNvGrpSpPr/>
          <p:nvPr/>
        </p:nvGrpSpPr>
        <p:grpSpPr>
          <a:xfrm>
            <a:off x="1543475" y="2120338"/>
            <a:ext cx="3570675" cy="3570675"/>
            <a:chOff x="1543475" y="2120338"/>
            <a:chExt cx="3570675" cy="3570675"/>
          </a:xfrm>
        </p:grpSpPr>
        <p:pic>
          <p:nvPicPr>
            <p:cNvPr id="283" name="Google Shape;283;p27"/>
            <p:cNvPicPr preferRelativeResize="0"/>
            <p:nvPr/>
          </p:nvPicPr>
          <p:blipFill>
            <a:blip r:embed="rId5">
              <a:alphaModFix/>
            </a:blip>
            <a:stretch>
              <a:fillRect/>
            </a:stretch>
          </p:blipFill>
          <p:spPr>
            <a:xfrm>
              <a:off x="1543475" y="2120338"/>
              <a:ext cx="3570675" cy="3570675"/>
            </a:xfrm>
            <a:prstGeom prst="rect">
              <a:avLst/>
            </a:prstGeom>
            <a:noFill/>
            <a:ln>
              <a:noFill/>
            </a:ln>
          </p:spPr>
        </p:pic>
        <p:sp>
          <p:nvSpPr>
            <p:cNvPr id="284" name="Google Shape;284;p27"/>
            <p:cNvSpPr/>
            <p:nvPr/>
          </p:nvSpPr>
          <p:spPr>
            <a:xfrm>
              <a:off x="2545675" y="3664200"/>
              <a:ext cx="820800" cy="109500"/>
            </a:xfrm>
            <a:prstGeom prst="rect">
              <a:avLst/>
            </a:prstGeom>
            <a:solidFill>
              <a:srgbClr val="EDEDE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85" name="Google Shape;285;p27"/>
            <p:cNvSpPr/>
            <p:nvPr/>
          </p:nvSpPr>
          <p:spPr>
            <a:xfrm>
              <a:off x="4018225" y="3920750"/>
              <a:ext cx="420900" cy="88500"/>
            </a:xfrm>
            <a:prstGeom prst="parallelogram">
              <a:avLst>
                <a:gd fmla="val 0" name="adj"/>
              </a:avLst>
            </a:prstGeom>
            <a:solidFill>
              <a:srgbClr val="53BDD7"/>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8"/>
          <p:cNvSpPr/>
          <p:nvPr/>
        </p:nvSpPr>
        <p:spPr>
          <a:xfrm>
            <a:off x="0" y="54738"/>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291" name="Google Shape;291;p2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292" name="Google Shape;292;p2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293" name="Google Shape;293;p28"/>
          <p:cNvPicPr preferRelativeResize="0"/>
          <p:nvPr/>
        </p:nvPicPr>
        <p:blipFill>
          <a:blip r:embed="rId4">
            <a:alphaModFix/>
          </a:blip>
          <a:stretch>
            <a:fillRect/>
          </a:stretch>
        </p:blipFill>
        <p:spPr>
          <a:xfrm>
            <a:off x="2885138" y="905936"/>
            <a:ext cx="6421700" cy="4535326"/>
          </a:xfrm>
          <a:prstGeom prst="rect">
            <a:avLst/>
          </a:prstGeom>
          <a:noFill/>
          <a:ln>
            <a:noFill/>
          </a:ln>
        </p:spPr>
      </p:pic>
      <p:grpSp>
        <p:nvGrpSpPr>
          <p:cNvPr id="294" name="Google Shape;294;p28"/>
          <p:cNvGrpSpPr/>
          <p:nvPr/>
        </p:nvGrpSpPr>
        <p:grpSpPr>
          <a:xfrm>
            <a:off x="1886713" y="827350"/>
            <a:ext cx="8418563" cy="5203295"/>
            <a:chOff x="0" y="0"/>
            <a:chExt cx="7981950" cy="4578350"/>
          </a:xfrm>
        </p:grpSpPr>
        <p:sp>
          <p:nvSpPr>
            <p:cNvPr id="295" name="Google Shape;295;p28"/>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28"/>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p28"/>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28"/>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2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04" name="Google Shape;304;p2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05" name="Google Shape;305;p2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06" name="Google Shape;306;p2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07" name="Google Shape;307;p29"/>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308" name="Google Shape;308;p29"/>
          <p:cNvSpPr txBox="1"/>
          <p:nvPr/>
        </p:nvSpPr>
        <p:spPr>
          <a:xfrm>
            <a:off x="1226800" y="2301500"/>
            <a:ext cx="49617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Platformele G2B asigură transparență în procesul de achiziții publice.</a:t>
            </a:r>
            <a:endParaRPr sz="2400">
              <a:solidFill>
                <a:srgbClr val="022565"/>
              </a:solidFill>
              <a:latin typeface="Calibri"/>
              <a:ea typeface="Calibri"/>
              <a:cs typeface="Calibri"/>
              <a:sym typeface="Calibri"/>
            </a:endParaRPr>
          </a:p>
        </p:txBody>
      </p:sp>
      <p:sp>
        <p:nvSpPr>
          <p:cNvPr id="309" name="Google Shape;309;p29"/>
          <p:cNvSpPr txBox="1"/>
          <p:nvPr/>
        </p:nvSpPr>
        <p:spPr>
          <a:xfrm>
            <a:off x="1226800" y="384032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Economisirea timpului și resurselor.</a:t>
            </a:r>
            <a:endParaRPr sz="2400">
              <a:solidFill>
                <a:srgbClr val="022565"/>
              </a:solidFill>
              <a:latin typeface="Calibri"/>
              <a:ea typeface="Calibri"/>
              <a:cs typeface="Calibri"/>
              <a:sym typeface="Calibri"/>
            </a:endParaRPr>
          </a:p>
        </p:txBody>
      </p:sp>
      <p:sp>
        <p:nvSpPr>
          <p:cNvPr id="310" name="Google Shape;310;p29"/>
          <p:cNvSpPr txBox="1"/>
          <p:nvPr/>
        </p:nvSpPr>
        <p:spPr>
          <a:xfrm>
            <a:off x="1226800" y="50098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Stimularea inovației și creșterei performanței în mediul de afaceri.</a:t>
            </a:r>
            <a:endParaRPr sz="2400">
              <a:solidFill>
                <a:srgbClr val="022565"/>
              </a:solidFill>
              <a:latin typeface="Calibri"/>
              <a:ea typeface="Calibri"/>
              <a:cs typeface="Calibri"/>
              <a:sym typeface="Calibri"/>
            </a:endParaRPr>
          </a:p>
        </p:txBody>
      </p:sp>
      <p:sp>
        <p:nvSpPr>
          <p:cNvPr id="311" name="Google Shape;311;p29"/>
          <p:cNvSpPr/>
          <p:nvPr/>
        </p:nvSpPr>
        <p:spPr>
          <a:xfrm>
            <a:off x="632801" y="517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312" name="Google Shape;312;p29"/>
          <p:cNvSpPr/>
          <p:nvPr/>
        </p:nvSpPr>
        <p:spPr>
          <a:xfrm>
            <a:off x="632800" y="382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13" name="Google Shape;313;p29"/>
          <p:cNvSpPr/>
          <p:nvPr/>
        </p:nvSpPr>
        <p:spPr>
          <a:xfrm>
            <a:off x="632800" y="24677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314" name="Google Shape;314;p29"/>
          <p:cNvSpPr txBox="1"/>
          <p:nvPr/>
        </p:nvSpPr>
        <p:spPr>
          <a:xfrm>
            <a:off x="6996300" y="249090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Proceduri și reglementări complexe</a:t>
            </a:r>
            <a:endParaRPr sz="2400">
              <a:solidFill>
                <a:srgbClr val="022565"/>
              </a:solidFill>
              <a:latin typeface="Calibri"/>
              <a:ea typeface="Calibri"/>
              <a:cs typeface="Calibri"/>
              <a:sym typeface="Calibri"/>
            </a:endParaRPr>
          </a:p>
        </p:txBody>
      </p:sp>
      <p:sp>
        <p:nvSpPr>
          <p:cNvPr id="315" name="Google Shape;315;p29"/>
          <p:cNvSpPr txBox="1"/>
          <p:nvPr/>
        </p:nvSpPr>
        <p:spPr>
          <a:xfrm>
            <a:off x="6996300" y="3655675"/>
            <a:ext cx="47958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Birocrația poate încetini interacțiunile și procesele.</a:t>
            </a:r>
            <a:endParaRPr sz="2400">
              <a:solidFill>
                <a:srgbClr val="022565"/>
              </a:solidFill>
              <a:latin typeface="Calibri"/>
              <a:ea typeface="Calibri"/>
              <a:cs typeface="Calibri"/>
              <a:sym typeface="Calibri"/>
            </a:endParaRPr>
          </a:p>
        </p:txBody>
      </p:sp>
      <p:sp>
        <p:nvSpPr>
          <p:cNvPr id="316" name="Google Shape;316;p29"/>
          <p:cNvSpPr/>
          <p:nvPr/>
        </p:nvSpPr>
        <p:spPr>
          <a:xfrm>
            <a:off x="6236500" y="3826613"/>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17" name="Google Shape;317;p29"/>
          <p:cNvSpPr/>
          <p:nvPr/>
        </p:nvSpPr>
        <p:spPr>
          <a:xfrm>
            <a:off x="6236500" y="247243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318" name="Google Shape;318;p29"/>
          <p:cNvSpPr txBox="1"/>
          <p:nvPr/>
        </p:nvSpPr>
        <p:spPr>
          <a:xfrm>
            <a:off x="6996300" y="500510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Concurența pentru contractele guvernamentale este intensă.</a:t>
            </a:r>
            <a:endParaRPr sz="2400">
              <a:solidFill>
                <a:srgbClr val="022565"/>
              </a:solidFill>
              <a:latin typeface="Calibri"/>
              <a:ea typeface="Calibri"/>
              <a:cs typeface="Calibri"/>
              <a:sym typeface="Calibri"/>
            </a:endParaRPr>
          </a:p>
        </p:txBody>
      </p:sp>
      <p:sp>
        <p:nvSpPr>
          <p:cNvPr id="319" name="Google Shape;319;p29"/>
          <p:cNvSpPr/>
          <p:nvPr/>
        </p:nvSpPr>
        <p:spPr>
          <a:xfrm>
            <a:off x="6236501" y="5171300"/>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3" name="Shape 323"/>
        <p:cNvGrpSpPr/>
        <p:nvPr/>
      </p:nvGrpSpPr>
      <p:grpSpPr>
        <a:xfrm>
          <a:off x="0" y="0"/>
          <a:ext cx="0" cy="0"/>
          <a:chOff x="0" y="0"/>
          <a:chExt cx="0" cy="0"/>
        </a:xfrm>
      </p:grpSpPr>
      <p:sp>
        <p:nvSpPr>
          <p:cNvPr id="324" name="Google Shape;324;p3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25" name="Google Shape;325;p3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26" name="Google Shape;326;p3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27" name="Google Shape;327;p3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28" name="Google Shape;328;p30"/>
          <p:cNvSpPr txBox="1"/>
          <p:nvPr/>
        </p:nvSpPr>
        <p:spPr>
          <a:xfrm>
            <a:off x="5725223" y="2865500"/>
            <a:ext cx="44457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Consumator către consumator</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În modelul C2C, consumatorii tranzacționează direct între ei, fără intermediari.</a:t>
            </a:r>
            <a:endParaRPr sz="2400">
              <a:solidFill>
                <a:srgbClr val="022565"/>
              </a:solidFill>
              <a:latin typeface="Calibri"/>
              <a:ea typeface="Calibri"/>
              <a:cs typeface="Calibri"/>
              <a:sym typeface="Calibri"/>
            </a:endParaRPr>
          </a:p>
        </p:txBody>
      </p:sp>
      <p:sp>
        <p:nvSpPr>
          <p:cNvPr id="329" name="Google Shape;329;p3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330" name="Google Shape;330;p30"/>
          <p:cNvPicPr preferRelativeResize="0"/>
          <p:nvPr/>
        </p:nvPicPr>
        <p:blipFill>
          <a:blip r:embed="rId5">
            <a:alphaModFix/>
          </a:blip>
          <a:stretch>
            <a:fillRect/>
          </a:stretch>
        </p:blipFill>
        <p:spPr>
          <a:xfrm>
            <a:off x="1169475" y="1745975"/>
            <a:ext cx="4762500" cy="47625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31"/>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36" name="Google Shape;336;p3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337" name="Google Shape;337;p31"/>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338" name="Google Shape;338;p31"/>
          <p:cNvPicPr preferRelativeResize="0"/>
          <p:nvPr/>
        </p:nvPicPr>
        <p:blipFill rotWithShape="1">
          <a:blip r:embed="rId4">
            <a:alphaModFix/>
          </a:blip>
          <a:srcRect b="0" l="8412" r="2753" t="0"/>
          <a:stretch/>
        </p:blipFill>
        <p:spPr>
          <a:xfrm>
            <a:off x="3342200" y="1216100"/>
            <a:ext cx="5881476" cy="4535300"/>
          </a:xfrm>
          <a:prstGeom prst="rect">
            <a:avLst/>
          </a:prstGeom>
          <a:noFill/>
          <a:ln>
            <a:noFill/>
          </a:ln>
        </p:spPr>
      </p:pic>
      <p:grpSp>
        <p:nvGrpSpPr>
          <p:cNvPr id="339" name="Google Shape;339;p31"/>
          <p:cNvGrpSpPr/>
          <p:nvPr/>
        </p:nvGrpSpPr>
        <p:grpSpPr>
          <a:xfrm>
            <a:off x="2553600" y="909825"/>
            <a:ext cx="7399268" cy="4841605"/>
            <a:chOff x="0" y="0"/>
            <a:chExt cx="7981950" cy="4578350"/>
          </a:xfrm>
        </p:grpSpPr>
        <p:sp>
          <p:nvSpPr>
            <p:cNvPr id="340" name="Google Shape;340;p31"/>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31"/>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31"/>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31"/>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14"/>
          <p:cNvPicPr preferRelativeResize="0"/>
          <p:nvPr/>
        </p:nvPicPr>
        <p:blipFill rotWithShape="1">
          <a:blip r:embed="rId3">
            <a:alphaModFix/>
          </a:blip>
          <a:srcRect b="0" l="0" r="0" t="0"/>
          <a:stretch/>
        </p:blipFill>
        <p:spPr>
          <a:xfrm>
            <a:off x="5887107" y="-77176"/>
            <a:ext cx="6343874" cy="5318074"/>
          </a:xfrm>
          <a:prstGeom prst="rect">
            <a:avLst/>
          </a:prstGeom>
          <a:noFill/>
          <a:ln>
            <a:noFill/>
          </a:ln>
        </p:spPr>
      </p:pic>
      <p:sp>
        <p:nvSpPr>
          <p:cNvPr id="92" name="Google Shape;92;p14"/>
          <p:cNvSpPr/>
          <p:nvPr/>
        </p:nvSpPr>
        <p:spPr>
          <a:xfrm>
            <a:off x="0" y="5293325"/>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93" name="Google Shape;93;p14"/>
          <p:cNvSpPr/>
          <p:nvPr/>
        </p:nvSpPr>
        <p:spPr>
          <a:xfrm>
            <a:off x="10217739" y="5735636"/>
            <a:ext cx="1969541" cy="1088209"/>
          </a:xfrm>
          <a:custGeom>
            <a:rect b="b" l="l" r="r" t="t"/>
            <a:pathLst>
              <a:path extrusionOk="0" h="1088209" w="1969541">
                <a:moveTo>
                  <a:pt x="1767" y="0"/>
                </a:moveTo>
                <a:cubicBezTo>
                  <a:pt x="5637" y="1757196"/>
                  <a:pt x="-7092" y="378763"/>
                  <a:pt x="6303" y="1088209"/>
                </a:cubicBezTo>
                <a:lnTo>
                  <a:pt x="1962783" y="1076098"/>
                </a:lnTo>
                <a:cubicBezTo>
                  <a:pt x="1965036" y="720786"/>
                  <a:pt x="1967288" y="365473"/>
                  <a:pt x="1969541" y="10161"/>
                </a:cubicBezTo>
                <a:lnTo>
                  <a:pt x="1767" y="0"/>
                </a:lnTo>
                <a:close/>
              </a:path>
            </a:pathLst>
          </a:custGeom>
          <a:solidFill>
            <a:srgbClr val="02256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4" name="Google Shape;94;p14"/>
          <p:cNvSpPr txBox="1"/>
          <p:nvPr/>
        </p:nvSpPr>
        <p:spPr>
          <a:xfrm>
            <a:off x="1020875" y="2236875"/>
            <a:ext cx="8665800" cy="1771800"/>
          </a:xfrm>
          <a:prstGeom prst="rect">
            <a:avLst/>
          </a:prstGeom>
          <a:noFill/>
          <a:ln>
            <a:noFill/>
          </a:ln>
        </p:spPr>
        <p:txBody>
          <a:bodyPr anchorCtr="0" anchor="b" bIns="45700" lIns="91425" spcFirstLastPara="1" rIns="91425" wrap="square" tIns="45700">
            <a:normAutofit lnSpcReduction="10000"/>
          </a:bodyPr>
          <a:lstStyle/>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TIPURI DE AFACERI </a:t>
            </a:r>
            <a:endParaRPr b="1" sz="4300">
              <a:solidFill>
                <a:srgbClr val="EFBC15"/>
              </a:solidFill>
              <a:latin typeface="Calibri"/>
              <a:ea typeface="Calibri"/>
              <a:cs typeface="Calibri"/>
              <a:sym typeface="Calibri"/>
            </a:endParaRPr>
          </a:p>
          <a:p>
            <a:pPr indent="0" lvl="0" marL="0" marR="0" rtl="0" algn="l">
              <a:lnSpc>
                <a:spcPct val="90000"/>
              </a:lnSpc>
              <a:spcBef>
                <a:spcPts val="0"/>
              </a:spcBef>
              <a:spcAft>
                <a:spcPts val="0"/>
              </a:spcAft>
              <a:buClr>
                <a:srgbClr val="EFBC15"/>
              </a:buClr>
              <a:buSzPts val="4300"/>
              <a:buFont typeface="Century Gothic"/>
              <a:buNone/>
            </a:pPr>
            <a:r>
              <a:rPr b="1" lang="en-US" sz="4300">
                <a:solidFill>
                  <a:srgbClr val="EFBC15"/>
                </a:solidFill>
                <a:latin typeface="Calibri"/>
                <a:ea typeface="Calibri"/>
                <a:cs typeface="Calibri"/>
                <a:sym typeface="Calibri"/>
              </a:rPr>
              <a:t>ÎN E-COMERȚ</a:t>
            </a:r>
            <a:endParaRPr b="1" sz="4300">
              <a:solidFill>
                <a:srgbClr val="EFBC15"/>
              </a:solidFill>
              <a:latin typeface="Calibri"/>
              <a:ea typeface="Calibri"/>
              <a:cs typeface="Calibri"/>
              <a:sym typeface="Calibri"/>
            </a:endParaRPr>
          </a:p>
          <a:p>
            <a:pPr indent="0" lvl="0" marL="0" marR="0" rtl="0" algn="l">
              <a:lnSpc>
                <a:spcPct val="90000"/>
              </a:lnSpc>
              <a:spcBef>
                <a:spcPts val="0"/>
              </a:spcBef>
              <a:spcAft>
                <a:spcPts val="0"/>
              </a:spcAft>
              <a:buClr>
                <a:schemeClr val="dk1"/>
              </a:buClr>
              <a:buSzPts val="1500"/>
              <a:buFont typeface="Calibri"/>
              <a:buNone/>
            </a:pPr>
            <a:r>
              <a:t/>
            </a:r>
            <a:endParaRPr i="0" sz="1500" u="none" cap="none" strike="noStrike">
              <a:solidFill>
                <a:srgbClr val="022565"/>
              </a:solidFill>
              <a:latin typeface="Calibri"/>
              <a:ea typeface="Calibri"/>
              <a:cs typeface="Calibri"/>
              <a:sym typeface="Calibri"/>
            </a:endParaRPr>
          </a:p>
          <a:p>
            <a:pPr indent="0" lvl="0" marL="0" marR="0" rtl="0" algn="l">
              <a:lnSpc>
                <a:spcPct val="90000"/>
              </a:lnSpc>
              <a:spcBef>
                <a:spcPts val="0"/>
              </a:spcBef>
              <a:spcAft>
                <a:spcPts val="0"/>
              </a:spcAft>
              <a:buClr>
                <a:srgbClr val="022565"/>
              </a:buClr>
              <a:buSzPts val="2800"/>
              <a:buFont typeface="Calibri"/>
              <a:buNone/>
            </a:pPr>
            <a:r>
              <a:rPr i="0" lang="en-US" sz="2800" u="none" cap="none" strike="noStrike">
                <a:solidFill>
                  <a:schemeClr val="lt1"/>
                </a:solidFill>
                <a:latin typeface="Calibri"/>
                <a:ea typeface="Calibri"/>
                <a:cs typeface="Calibri"/>
                <a:sym typeface="Calibri"/>
              </a:rPr>
              <a:t>caracteristici, tendințe</a:t>
            </a:r>
            <a:endParaRPr i="0" sz="8000" u="none" cap="none" strike="noStrike">
              <a:solidFill>
                <a:schemeClr val="lt1"/>
              </a:solidFill>
              <a:latin typeface="Calibri"/>
              <a:ea typeface="Calibri"/>
              <a:cs typeface="Calibri"/>
              <a:sym typeface="Calibri"/>
            </a:endParaRPr>
          </a:p>
        </p:txBody>
      </p:sp>
      <p:sp>
        <p:nvSpPr>
          <p:cNvPr id="95" name="Google Shape;95;p14"/>
          <p:cNvSpPr txBox="1"/>
          <p:nvPr/>
        </p:nvSpPr>
        <p:spPr>
          <a:xfrm>
            <a:off x="10729850" y="5946437"/>
            <a:ext cx="3747000" cy="258600"/>
          </a:xfrm>
          <a:prstGeom prst="rect">
            <a:avLst/>
          </a:prstGeom>
          <a:noFill/>
          <a:ln>
            <a:noFill/>
          </a:ln>
        </p:spPr>
        <p:txBody>
          <a:bodyPr anchorCtr="0" anchor="ctr" bIns="45700" lIns="91425" spcFirstLastPara="1" rIns="91425" wrap="square" tIns="45700">
            <a:spAutoFit/>
          </a:bodyPr>
          <a:lstStyle/>
          <a:p>
            <a:pPr indent="0" lvl="0" marL="0" marR="0" rtl="0" algn="l">
              <a:lnSpc>
                <a:spcPct val="90000"/>
              </a:lnSpc>
              <a:spcBef>
                <a:spcPts val="0"/>
              </a:spcBef>
              <a:spcAft>
                <a:spcPts val="0"/>
              </a:spcAft>
              <a:buClr>
                <a:srgbClr val="EFBC15"/>
              </a:buClr>
              <a:buSzPts val="1200"/>
              <a:buFont typeface="Century Gothic"/>
              <a:buNone/>
            </a:pPr>
            <a:r>
              <a:rPr b="0" i="0" lang="en-US" sz="1200" u="none" cap="none" strike="noStrike">
                <a:solidFill>
                  <a:srgbClr val="EFBC15"/>
                </a:solidFill>
                <a:latin typeface="Century Gothic"/>
                <a:ea typeface="Century Gothic"/>
                <a:cs typeface="Century Gothic"/>
                <a:sym typeface="Century Gothic"/>
              </a:rPr>
              <a:t>www.oda.md</a:t>
            </a:r>
            <a:endParaRPr b="0" i="0" sz="1200" u="none" cap="none" strike="noStrike">
              <a:solidFill>
                <a:srgbClr val="EFBC15"/>
              </a:solidFill>
              <a:latin typeface="Century Gothic"/>
              <a:ea typeface="Century Gothic"/>
              <a:cs typeface="Century Gothic"/>
              <a:sym typeface="Century Gothic"/>
            </a:endParaRPr>
          </a:p>
        </p:txBody>
      </p:sp>
      <p:pic>
        <p:nvPicPr>
          <p:cNvPr id="96" name="Google Shape;96;p14"/>
          <p:cNvPicPr preferRelativeResize="0"/>
          <p:nvPr/>
        </p:nvPicPr>
        <p:blipFill rotWithShape="1">
          <a:blip r:embed="rId4">
            <a:alphaModFix/>
          </a:blip>
          <a:srcRect b="0" l="0" r="0" t="0"/>
          <a:stretch/>
        </p:blipFill>
        <p:spPr>
          <a:xfrm>
            <a:off x="8247575" y="5341250"/>
            <a:ext cx="2077650" cy="1468949"/>
          </a:xfrm>
          <a:prstGeom prst="rect">
            <a:avLst/>
          </a:prstGeom>
          <a:noFill/>
          <a:ln>
            <a:noFill/>
          </a:ln>
        </p:spPr>
      </p:pic>
      <p:pic>
        <p:nvPicPr>
          <p:cNvPr id="97" name="Google Shape;97;p14"/>
          <p:cNvPicPr preferRelativeResize="0"/>
          <p:nvPr/>
        </p:nvPicPr>
        <p:blipFill rotWithShape="1">
          <a:blip r:embed="rId5">
            <a:alphaModFix/>
          </a:blip>
          <a:srcRect b="0" l="0" r="0" t="0"/>
          <a:stretch/>
        </p:blipFill>
        <p:spPr>
          <a:xfrm>
            <a:off x="5932200" y="5741235"/>
            <a:ext cx="1993748" cy="669000"/>
          </a:xfrm>
          <a:prstGeom prst="rect">
            <a:avLst/>
          </a:prstGeom>
          <a:noFill/>
          <a:ln>
            <a:noFill/>
          </a:ln>
        </p:spPr>
      </p:pic>
      <p:sp>
        <p:nvSpPr>
          <p:cNvPr id="98" name="Google Shape;98;p14"/>
          <p:cNvSpPr/>
          <p:nvPr/>
        </p:nvSpPr>
        <p:spPr>
          <a:xfrm>
            <a:off x="0" y="5183825"/>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4"/>
                                        </p:tgtEl>
                                        <p:attrNameLst>
                                          <p:attrName>style.visibility</p:attrName>
                                        </p:attrNameLst>
                                      </p:cBhvr>
                                      <p:to>
                                        <p:strVal val="visible"/>
                                      </p:to>
                                    </p:set>
                                    <p:animEffect filter="fade" transition="in">
                                      <p:cBhvr>
                                        <p:cTn dur="500"/>
                                        <p:tgtEl>
                                          <p:spTgt spid="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3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49" name="Google Shape;349;p3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50" name="Google Shape;350;p3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51" name="Google Shape;351;p3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52" name="Google Shape;352;p32"/>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353" name="Google Shape;353;p32"/>
          <p:cNvSpPr txBox="1"/>
          <p:nvPr/>
        </p:nvSpPr>
        <p:spPr>
          <a:xfrm>
            <a:off x="1226800" y="230150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Utilizatorii pot vinde produse rapid și direct.</a:t>
            </a:r>
            <a:endParaRPr sz="2400">
              <a:solidFill>
                <a:srgbClr val="022565"/>
              </a:solidFill>
              <a:latin typeface="Calibri"/>
              <a:ea typeface="Calibri"/>
              <a:cs typeface="Calibri"/>
              <a:sym typeface="Calibri"/>
            </a:endParaRPr>
          </a:p>
        </p:txBody>
      </p:sp>
      <p:sp>
        <p:nvSpPr>
          <p:cNvPr id="354" name="Google Shape;354;p32"/>
          <p:cNvSpPr txBox="1"/>
          <p:nvPr/>
        </p:nvSpPr>
        <p:spPr>
          <a:xfrm>
            <a:off x="1226800" y="365567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Gamă variată de produse la prețuri mai accesibile.</a:t>
            </a:r>
            <a:endParaRPr sz="2400">
              <a:solidFill>
                <a:srgbClr val="022565"/>
              </a:solidFill>
              <a:latin typeface="Calibri"/>
              <a:ea typeface="Calibri"/>
              <a:cs typeface="Calibri"/>
              <a:sym typeface="Calibri"/>
            </a:endParaRPr>
          </a:p>
        </p:txBody>
      </p:sp>
      <p:sp>
        <p:nvSpPr>
          <p:cNvPr id="355" name="Google Shape;355;p32"/>
          <p:cNvSpPr txBox="1"/>
          <p:nvPr/>
        </p:nvSpPr>
        <p:spPr>
          <a:xfrm>
            <a:off x="1226800" y="517605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Încurajează economia circulară.</a:t>
            </a:r>
            <a:endParaRPr sz="2400">
              <a:solidFill>
                <a:srgbClr val="022565"/>
              </a:solidFill>
              <a:latin typeface="Calibri"/>
              <a:ea typeface="Calibri"/>
              <a:cs typeface="Calibri"/>
              <a:sym typeface="Calibri"/>
            </a:endParaRPr>
          </a:p>
        </p:txBody>
      </p:sp>
      <p:sp>
        <p:nvSpPr>
          <p:cNvPr id="356" name="Google Shape;356;p32"/>
          <p:cNvSpPr/>
          <p:nvPr/>
        </p:nvSpPr>
        <p:spPr>
          <a:xfrm>
            <a:off x="632801" y="517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357" name="Google Shape;357;p32"/>
          <p:cNvSpPr/>
          <p:nvPr/>
        </p:nvSpPr>
        <p:spPr>
          <a:xfrm>
            <a:off x="632800" y="382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58" name="Google Shape;358;p32"/>
          <p:cNvSpPr/>
          <p:nvPr/>
        </p:nvSpPr>
        <p:spPr>
          <a:xfrm>
            <a:off x="632800" y="24677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359" name="Google Shape;359;p32"/>
          <p:cNvSpPr txBox="1"/>
          <p:nvPr/>
        </p:nvSpPr>
        <p:spPr>
          <a:xfrm>
            <a:off x="6996300" y="248615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Siguranța tranzacțiilor.</a:t>
            </a:r>
            <a:endParaRPr sz="2400">
              <a:solidFill>
                <a:srgbClr val="022565"/>
              </a:solidFill>
              <a:latin typeface="Calibri"/>
              <a:ea typeface="Calibri"/>
              <a:cs typeface="Calibri"/>
              <a:sym typeface="Calibri"/>
            </a:endParaRPr>
          </a:p>
        </p:txBody>
      </p:sp>
      <p:sp>
        <p:nvSpPr>
          <p:cNvPr id="360" name="Google Shape;360;p32"/>
          <p:cNvSpPr txBox="1"/>
          <p:nvPr/>
        </p:nvSpPr>
        <p:spPr>
          <a:xfrm>
            <a:off x="6996300" y="3840325"/>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Lipsa garanțiilor și a protecției.</a:t>
            </a:r>
            <a:endParaRPr sz="2400">
              <a:solidFill>
                <a:srgbClr val="022565"/>
              </a:solidFill>
              <a:latin typeface="Calibri"/>
              <a:ea typeface="Calibri"/>
              <a:cs typeface="Calibri"/>
              <a:sym typeface="Calibri"/>
            </a:endParaRPr>
          </a:p>
        </p:txBody>
      </p:sp>
      <p:sp>
        <p:nvSpPr>
          <p:cNvPr id="361" name="Google Shape;361;p32"/>
          <p:cNvSpPr/>
          <p:nvPr/>
        </p:nvSpPr>
        <p:spPr>
          <a:xfrm>
            <a:off x="6236500" y="3821875"/>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362" name="Google Shape;362;p32"/>
          <p:cNvSpPr/>
          <p:nvPr/>
        </p:nvSpPr>
        <p:spPr>
          <a:xfrm>
            <a:off x="6236500" y="2467700"/>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3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68" name="Google Shape;368;p3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369" name="Google Shape;369;p3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370" name="Google Shape;370;p3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371" name="Google Shape;371;p33"/>
          <p:cNvSpPr txBox="1"/>
          <p:nvPr/>
        </p:nvSpPr>
        <p:spPr>
          <a:xfrm>
            <a:off x="6248361" y="3029750"/>
            <a:ext cx="44457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Consumator către afacere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În modelul C2B, consumatorii furnizează produse sau servicii direct companiilor.</a:t>
            </a:r>
            <a:endParaRPr sz="2400">
              <a:solidFill>
                <a:srgbClr val="022565"/>
              </a:solidFill>
              <a:latin typeface="Calibri"/>
              <a:ea typeface="Calibri"/>
              <a:cs typeface="Calibri"/>
              <a:sym typeface="Calibri"/>
            </a:endParaRPr>
          </a:p>
        </p:txBody>
      </p:sp>
      <p:sp>
        <p:nvSpPr>
          <p:cNvPr id="372" name="Google Shape;372;p3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373" name="Google Shape;373;p33"/>
          <p:cNvPicPr preferRelativeResize="0"/>
          <p:nvPr/>
        </p:nvPicPr>
        <p:blipFill>
          <a:blip r:embed="rId5">
            <a:alphaModFix/>
          </a:blip>
          <a:stretch>
            <a:fillRect/>
          </a:stretch>
        </p:blipFill>
        <p:spPr>
          <a:xfrm>
            <a:off x="1682749" y="2711825"/>
            <a:ext cx="3984350" cy="23647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34"/>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79" name="Google Shape;379;p3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380" name="Google Shape;380;p34"/>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381" name="Google Shape;381;p34"/>
          <p:cNvPicPr preferRelativeResize="0"/>
          <p:nvPr/>
        </p:nvPicPr>
        <p:blipFill>
          <a:blip r:embed="rId4">
            <a:alphaModFix/>
          </a:blip>
          <a:stretch>
            <a:fillRect/>
          </a:stretch>
        </p:blipFill>
        <p:spPr>
          <a:xfrm>
            <a:off x="2771238" y="1110786"/>
            <a:ext cx="6612176" cy="4702900"/>
          </a:xfrm>
          <a:prstGeom prst="rect">
            <a:avLst/>
          </a:prstGeom>
          <a:noFill/>
          <a:ln>
            <a:noFill/>
          </a:ln>
        </p:spPr>
      </p:pic>
      <p:grpSp>
        <p:nvGrpSpPr>
          <p:cNvPr id="382" name="Google Shape;382;p34"/>
          <p:cNvGrpSpPr/>
          <p:nvPr/>
        </p:nvGrpSpPr>
        <p:grpSpPr>
          <a:xfrm>
            <a:off x="1774575" y="797137"/>
            <a:ext cx="8642855" cy="5263729"/>
            <a:chOff x="0" y="0"/>
            <a:chExt cx="7981950" cy="4578350"/>
          </a:xfrm>
        </p:grpSpPr>
        <p:sp>
          <p:nvSpPr>
            <p:cNvPr id="383" name="Google Shape;383;p34"/>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34"/>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34"/>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34"/>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392" name="Google Shape;392;p3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393" name="Google Shape;393;p3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394" name="Google Shape;394;p35"/>
          <p:cNvPicPr preferRelativeResize="0"/>
          <p:nvPr/>
        </p:nvPicPr>
        <p:blipFill>
          <a:blip r:embed="rId4">
            <a:alphaModFix/>
          </a:blip>
          <a:stretch>
            <a:fillRect/>
          </a:stretch>
        </p:blipFill>
        <p:spPr>
          <a:xfrm>
            <a:off x="2926900" y="1006725"/>
            <a:ext cx="6468250" cy="4624774"/>
          </a:xfrm>
          <a:prstGeom prst="rect">
            <a:avLst/>
          </a:prstGeom>
          <a:noFill/>
          <a:ln>
            <a:noFill/>
          </a:ln>
        </p:spPr>
      </p:pic>
      <p:grpSp>
        <p:nvGrpSpPr>
          <p:cNvPr id="395" name="Google Shape;395;p35"/>
          <p:cNvGrpSpPr/>
          <p:nvPr/>
        </p:nvGrpSpPr>
        <p:grpSpPr>
          <a:xfrm>
            <a:off x="2032788" y="729600"/>
            <a:ext cx="8126423" cy="5398790"/>
            <a:chOff x="0" y="0"/>
            <a:chExt cx="7981950" cy="4578350"/>
          </a:xfrm>
        </p:grpSpPr>
        <p:sp>
          <p:nvSpPr>
            <p:cNvPr id="396" name="Google Shape;396;p35"/>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p35"/>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8" name="Google Shape;398;p35"/>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p35"/>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3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05" name="Google Shape;405;p3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06" name="Google Shape;406;p3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07" name="Google Shape;407;p3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08" name="Google Shape;408;p3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409" name="Google Shape;409;p36"/>
          <p:cNvSpPr txBox="1"/>
          <p:nvPr/>
        </p:nvSpPr>
        <p:spPr>
          <a:xfrm>
            <a:off x="1202750" y="2817044"/>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Resurse umane cu talente diverse.</a:t>
            </a:r>
            <a:endParaRPr sz="2400">
              <a:solidFill>
                <a:srgbClr val="022565"/>
              </a:solidFill>
              <a:latin typeface="Calibri"/>
              <a:ea typeface="Calibri"/>
              <a:cs typeface="Calibri"/>
              <a:sym typeface="Calibri"/>
            </a:endParaRPr>
          </a:p>
        </p:txBody>
      </p:sp>
      <p:sp>
        <p:nvSpPr>
          <p:cNvPr id="410" name="Google Shape;410;p36"/>
          <p:cNvSpPr txBox="1"/>
          <p:nvPr/>
        </p:nvSpPr>
        <p:spPr>
          <a:xfrm>
            <a:off x="1202750" y="4014513"/>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Monetizarea competențelor individuale.</a:t>
            </a:r>
            <a:endParaRPr sz="2400">
              <a:solidFill>
                <a:srgbClr val="022565"/>
              </a:solidFill>
              <a:latin typeface="Calibri"/>
              <a:ea typeface="Calibri"/>
              <a:cs typeface="Calibri"/>
              <a:sym typeface="Calibri"/>
            </a:endParaRPr>
          </a:p>
        </p:txBody>
      </p:sp>
      <p:sp>
        <p:nvSpPr>
          <p:cNvPr id="411" name="Google Shape;411;p36"/>
          <p:cNvSpPr/>
          <p:nvPr/>
        </p:nvSpPr>
        <p:spPr>
          <a:xfrm>
            <a:off x="608750" y="4180713"/>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12" name="Google Shape;412;p36"/>
          <p:cNvSpPr/>
          <p:nvPr/>
        </p:nvSpPr>
        <p:spPr>
          <a:xfrm>
            <a:off x="608750" y="2798594"/>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413" name="Google Shape;413;p36"/>
          <p:cNvSpPr txBox="1"/>
          <p:nvPr/>
        </p:nvSpPr>
        <p:spPr>
          <a:xfrm>
            <a:off x="6972250" y="2817044"/>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Concurență mare între freelanceri.</a:t>
            </a:r>
            <a:endParaRPr sz="2400">
              <a:solidFill>
                <a:srgbClr val="022565"/>
              </a:solidFill>
              <a:latin typeface="Calibri"/>
              <a:ea typeface="Calibri"/>
              <a:cs typeface="Calibri"/>
              <a:sym typeface="Calibri"/>
            </a:endParaRPr>
          </a:p>
        </p:txBody>
      </p:sp>
      <p:sp>
        <p:nvSpPr>
          <p:cNvPr id="414" name="Google Shape;414;p36"/>
          <p:cNvSpPr txBox="1"/>
          <p:nvPr/>
        </p:nvSpPr>
        <p:spPr>
          <a:xfrm>
            <a:off x="6972250" y="4014513"/>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Lipsa stabilității pentru cei care oferă servicii.</a:t>
            </a:r>
            <a:endParaRPr sz="2400">
              <a:solidFill>
                <a:srgbClr val="022565"/>
              </a:solidFill>
              <a:latin typeface="Calibri"/>
              <a:ea typeface="Calibri"/>
              <a:cs typeface="Calibri"/>
              <a:sym typeface="Calibri"/>
            </a:endParaRPr>
          </a:p>
        </p:txBody>
      </p:sp>
      <p:sp>
        <p:nvSpPr>
          <p:cNvPr id="415" name="Google Shape;415;p36"/>
          <p:cNvSpPr/>
          <p:nvPr/>
        </p:nvSpPr>
        <p:spPr>
          <a:xfrm>
            <a:off x="6212450" y="4180713"/>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16" name="Google Shape;416;p36"/>
          <p:cNvSpPr/>
          <p:nvPr/>
        </p:nvSpPr>
        <p:spPr>
          <a:xfrm>
            <a:off x="6212450" y="2798594"/>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3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22" name="Google Shape;422;p3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23" name="Google Shape;423;p3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24" name="Google Shape;424;p3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25" name="Google Shape;425;p37"/>
          <p:cNvSpPr txBox="1"/>
          <p:nvPr/>
        </p:nvSpPr>
        <p:spPr>
          <a:xfrm>
            <a:off x="5725225" y="2865500"/>
            <a:ext cx="48903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Consumator către guvern</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Modelul C2G descrie interacțiunile directe dintre consumatori și administrațiile publice.</a:t>
            </a:r>
            <a:endParaRPr sz="2400">
              <a:solidFill>
                <a:srgbClr val="022565"/>
              </a:solidFill>
              <a:latin typeface="Calibri"/>
              <a:ea typeface="Calibri"/>
              <a:cs typeface="Calibri"/>
              <a:sym typeface="Calibri"/>
            </a:endParaRPr>
          </a:p>
        </p:txBody>
      </p:sp>
      <p:sp>
        <p:nvSpPr>
          <p:cNvPr id="426" name="Google Shape;426;p3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427" name="Google Shape;427;p37"/>
          <p:cNvPicPr preferRelativeResize="0"/>
          <p:nvPr/>
        </p:nvPicPr>
        <p:blipFill>
          <a:blip r:embed="rId5">
            <a:alphaModFix/>
          </a:blip>
          <a:stretch>
            <a:fillRect/>
          </a:stretch>
        </p:blipFill>
        <p:spPr>
          <a:xfrm>
            <a:off x="1630775" y="2081388"/>
            <a:ext cx="3666725" cy="366672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38"/>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33" name="Google Shape;433;p3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434" name="Google Shape;434;p38"/>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435" name="Google Shape;435;p38"/>
          <p:cNvPicPr preferRelativeResize="0"/>
          <p:nvPr/>
        </p:nvPicPr>
        <p:blipFill>
          <a:blip r:embed="rId4">
            <a:alphaModFix/>
          </a:blip>
          <a:stretch>
            <a:fillRect/>
          </a:stretch>
        </p:blipFill>
        <p:spPr>
          <a:xfrm>
            <a:off x="2770825" y="1093113"/>
            <a:ext cx="6650376" cy="4613675"/>
          </a:xfrm>
          <a:prstGeom prst="rect">
            <a:avLst/>
          </a:prstGeom>
          <a:noFill/>
          <a:ln>
            <a:noFill/>
          </a:ln>
        </p:spPr>
      </p:pic>
      <p:grpSp>
        <p:nvGrpSpPr>
          <p:cNvPr id="436" name="Google Shape;436;p38"/>
          <p:cNvGrpSpPr/>
          <p:nvPr/>
        </p:nvGrpSpPr>
        <p:grpSpPr>
          <a:xfrm>
            <a:off x="1746638" y="758675"/>
            <a:ext cx="8698729" cy="5340645"/>
            <a:chOff x="0" y="0"/>
            <a:chExt cx="7981950" cy="4578350"/>
          </a:xfrm>
        </p:grpSpPr>
        <p:sp>
          <p:nvSpPr>
            <p:cNvPr id="437" name="Google Shape;437;p38"/>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38"/>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38"/>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38"/>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3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46" name="Google Shape;446;p3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47" name="Google Shape;447;p3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48" name="Google Shape;448;p3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49" name="Google Shape;449;p39"/>
          <p:cNvSpPr txBox="1"/>
          <p:nvPr/>
        </p:nvSpPr>
        <p:spPr>
          <a:xfrm>
            <a:off x="2079300" y="3105750"/>
            <a:ext cx="80334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CLASIFICARE DUPĂ TIPUL DE PRODUS</a:t>
            </a:r>
            <a:endParaRPr b="1" sz="3600">
              <a:solidFill>
                <a:srgbClr val="F5F7F9"/>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4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55" name="Google Shape;455;p4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56" name="Google Shape;456;p4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57" name="Google Shape;457;p4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58" name="Google Shape;458;p4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459" name="Google Shape;459;p40"/>
          <p:cNvSpPr txBox="1"/>
          <p:nvPr/>
        </p:nvSpPr>
        <p:spPr>
          <a:xfrm>
            <a:off x="2020250" y="2839325"/>
            <a:ext cx="3000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600">
                <a:solidFill>
                  <a:srgbClr val="022565"/>
                </a:solidFill>
                <a:latin typeface="Calibri"/>
                <a:ea typeface="Calibri"/>
                <a:cs typeface="Calibri"/>
                <a:sym typeface="Calibri"/>
              </a:rPr>
              <a:t>produse fizice</a:t>
            </a:r>
            <a:endParaRPr sz="3600">
              <a:latin typeface="Calibri"/>
              <a:ea typeface="Calibri"/>
              <a:cs typeface="Calibri"/>
              <a:sym typeface="Calibri"/>
            </a:endParaRPr>
          </a:p>
        </p:txBody>
      </p:sp>
      <p:sp>
        <p:nvSpPr>
          <p:cNvPr id="460" name="Google Shape;460;p40"/>
          <p:cNvSpPr txBox="1"/>
          <p:nvPr/>
        </p:nvSpPr>
        <p:spPr>
          <a:xfrm>
            <a:off x="7072213" y="2839325"/>
            <a:ext cx="3000000" cy="738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600">
                <a:solidFill>
                  <a:srgbClr val="022565"/>
                </a:solidFill>
                <a:latin typeface="Calibri"/>
                <a:ea typeface="Calibri"/>
                <a:cs typeface="Calibri"/>
                <a:sym typeface="Calibri"/>
              </a:rPr>
              <a:t>servicii</a:t>
            </a:r>
            <a:endParaRPr sz="3600">
              <a:latin typeface="Calibri"/>
              <a:ea typeface="Calibri"/>
              <a:cs typeface="Calibri"/>
              <a:sym typeface="Calibri"/>
            </a:endParaRPr>
          </a:p>
        </p:txBody>
      </p:sp>
      <p:pic>
        <p:nvPicPr>
          <p:cNvPr id="461" name="Google Shape;461;p40"/>
          <p:cNvPicPr preferRelativeResize="0"/>
          <p:nvPr/>
        </p:nvPicPr>
        <p:blipFill rotWithShape="1">
          <a:blip r:embed="rId5">
            <a:alphaModFix/>
          </a:blip>
          <a:srcRect b="16775" l="0" r="0" t="19121"/>
          <a:stretch/>
        </p:blipFill>
        <p:spPr>
          <a:xfrm>
            <a:off x="6495850" y="3578225"/>
            <a:ext cx="4344926" cy="2088874"/>
          </a:xfrm>
          <a:prstGeom prst="rect">
            <a:avLst/>
          </a:prstGeom>
          <a:noFill/>
          <a:ln>
            <a:noFill/>
          </a:ln>
        </p:spPr>
      </p:pic>
      <p:pic>
        <p:nvPicPr>
          <p:cNvPr id="462" name="Google Shape;462;p40"/>
          <p:cNvPicPr preferRelativeResize="0"/>
          <p:nvPr/>
        </p:nvPicPr>
        <p:blipFill rotWithShape="1">
          <a:blip r:embed="rId6">
            <a:alphaModFix/>
          </a:blip>
          <a:srcRect b="0" l="0" r="0" t="31740"/>
          <a:stretch/>
        </p:blipFill>
        <p:spPr>
          <a:xfrm>
            <a:off x="1351213" y="3660375"/>
            <a:ext cx="4338074" cy="16663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4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68" name="Google Shape;468;p4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69" name="Google Shape;469;p4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70" name="Google Shape;470;p4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71" name="Google Shape;471;p41"/>
          <p:cNvSpPr txBox="1"/>
          <p:nvPr/>
        </p:nvSpPr>
        <p:spPr>
          <a:xfrm>
            <a:off x="5828850" y="2708275"/>
            <a:ext cx="53625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Comerțul electronic de produse fizice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se referă la vânzarea de bunuri </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precum îmbrăcăminte, electronice, mobilier, cărți, produse alimentare</a:t>
            </a:r>
            <a:endParaRPr sz="2400">
              <a:solidFill>
                <a:srgbClr val="022565"/>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și multe altele. </a:t>
            </a:r>
            <a:endParaRPr sz="2400">
              <a:solidFill>
                <a:srgbClr val="022565"/>
              </a:solidFill>
              <a:latin typeface="Calibri"/>
              <a:ea typeface="Calibri"/>
              <a:cs typeface="Calibri"/>
              <a:sym typeface="Calibri"/>
            </a:endParaRPr>
          </a:p>
        </p:txBody>
      </p:sp>
      <p:sp>
        <p:nvSpPr>
          <p:cNvPr id="472" name="Google Shape;472;p41"/>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473" name="Google Shape;473;p41"/>
          <p:cNvPicPr preferRelativeResize="0"/>
          <p:nvPr/>
        </p:nvPicPr>
        <p:blipFill>
          <a:blip r:embed="rId5">
            <a:alphaModFix/>
          </a:blip>
          <a:stretch>
            <a:fillRect/>
          </a:stretch>
        </p:blipFill>
        <p:spPr>
          <a:xfrm>
            <a:off x="0" y="2311437"/>
            <a:ext cx="5828850" cy="32449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5"/>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104" name="Google Shape;104;p15"/>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rPr>
              <a:t>CONȚINUT</a:t>
            </a:r>
            <a:endParaRPr b="1" sz="3600">
              <a:solidFill>
                <a:schemeClr val="lt1"/>
              </a:solidFill>
            </a:endParaRPr>
          </a:p>
        </p:txBody>
      </p:sp>
      <p:sp>
        <p:nvSpPr>
          <p:cNvPr id="105" name="Google Shape;105;p15"/>
          <p:cNvSpPr txBox="1"/>
          <p:nvPr/>
        </p:nvSpPr>
        <p:spPr>
          <a:xfrm>
            <a:off x="6136725" y="1319750"/>
            <a:ext cx="5606700" cy="892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CLASIFICARE ÎN FUNCȚIE DE PARTICIPANȚI</a:t>
            </a:r>
            <a:endParaRPr sz="2600">
              <a:solidFill>
                <a:srgbClr val="022565"/>
              </a:solidFill>
              <a:latin typeface="Calibri"/>
              <a:ea typeface="Calibri"/>
              <a:cs typeface="Calibri"/>
              <a:sym typeface="Calibri"/>
            </a:endParaRPr>
          </a:p>
        </p:txBody>
      </p:sp>
      <p:pic>
        <p:nvPicPr>
          <p:cNvPr id="106" name="Google Shape;106;p15"/>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107" name="Google Shape;107;p15"/>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108" name="Google Shape;108;p15"/>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09" name="Google Shape;109;p15"/>
          <p:cNvSpPr txBox="1"/>
          <p:nvPr/>
        </p:nvSpPr>
        <p:spPr>
          <a:xfrm>
            <a:off x="6136725" y="2561718"/>
            <a:ext cx="56067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600">
                <a:solidFill>
                  <a:srgbClr val="022565"/>
                </a:solidFill>
                <a:latin typeface="Calibri"/>
                <a:ea typeface="Calibri"/>
                <a:cs typeface="Calibri"/>
                <a:sym typeface="Calibri"/>
              </a:rPr>
              <a:t>CLASIFICARE DUPĂ TIPUL DE PRODUS</a:t>
            </a:r>
            <a:endParaRPr b="1" sz="2600">
              <a:solidFill>
                <a:srgbClr val="022565"/>
              </a:solidFill>
              <a:latin typeface="Calibri"/>
              <a:ea typeface="Calibri"/>
              <a:cs typeface="Calibri"/>
              <a:sym typeface="Calibri"/>
            </a:endParaRPr>
          </a:p>
        </p:txBody>
      </p:sp>
      <p:sp>
        <p:nvSpPr>
          <p:cNvPr id="110" name="Google Shape;110;p15"/>
          <p:cNvSpPr txBox="1"/>
          <p:nvPr/>
        </p:nvSpPr>
        <p:spPr>
          <a:xfrm>
            <a:off x="6136725" y="3403487"/>
            <a:ext cx="5606700" cy="892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600">
                <a:solidFill>
                  <a:srgbClr val="022565"/>
                </a:solidFill>
                <a:latin typeface="Calibri"/>
                <a:ea typeface="Calibri"/>
                <a:cs typeface="Calibri"/>
                <a:sym typeface="Calibri"/>
              </a:rPr>
              <a:t>CLASIFICARE DIN PERSPECTIVĂ LOGISTICĂ</a:t>
            </a:r>
            <a:endParaRPr sz="2600">
              <a:solidFill>
                <a:srgbClr val="022565"/>
              </a:solidFill>
              <a:latin typeface="Calibri"/>
              <a:ea typeface="Calibri"/>
              <a:cs typeface="Calibri"/>
              <a:sym typeface="Calibri"/>
            </a:endParaRPr>
          </a:p>
        </p:txBody>
      </p:sp>
      <p:sp>
        <p:nvSpPr>
          <p:cNvPr id="111" name="Google Shape;111;p15"/>
          <p:cNvSpPr txBox="1"/>
          <p:nvPr/>
        </p:nvSpPr>
        <p:spPr>
          <a:xfrm>
            <a:off x="6136725" y="4645455"/>
            <a:ext cx="5606700" cy="8928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lang="en-US" sz="2600">
                <a:solidFill>
                  <a:srgbClr val="022565"/>
                </a:solidFill>
                <a:latin typeface="Calibri"/>
                <a:ea typeface="Calibri"/>
                <a:cs typeface="Calibri"/>
                <a:sym typeface="Calibri"/>
              </a:rPr>
              <a:t>CLASIFICARE DUPĂ METODELE DE ACHIZIȚIE</a:t>
            </a:r>
            <a:endParaRPr sz="2600">
              <a:solidFill>
                <a:srgbClr val="022565"/>
              </a:solidFill>
              <a:latin typeface="Calibri"/>
              <a:ea typeface="Calibri"/>
              <a:cs typeface="Calibri"/>
              <a:sym typeface="Calibri"/>
            </a:endParaRPr>
          </a:p>
        </p:txBody>
      </p:sp>
      <p:sp>
        <p:nvSpPr>
          <p:cNvPr id="112" name="Google Shape;112;p15"/>
          <p:cNvSpPr txBox="1"/>
          <p:nvPr/>
        </p:nvSpPr>
        <p:spPr>
          <a:xfrm>
            <a:off x="5485125" y="1319746"/>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1</a:t>
            </a:r>
            <a:endParaRPr b="1" i="0" sz="2600" u="none" cap="none" strike="noStrike">
              <a:solidFill>
                <a:srgbClr val="022565"/>
              </a:solidFill>
              <a:latin typeface="Calibri"/>
              <a:ea typeface="Calibri"/>
              <a:cs typeface="Calibri"/>
              <a:sym typeface="Calibri"/>
            </a:endParaRPr>
          </a:p>
        </p:txBody>
      </p:sp>
      <p:sp>
        <p:nvSpPr>
          <p:cNvPr id="113" name="Google Shape;113;p15"/>
          <p:cNvSpPr txBox="1"/>
          <p:nvPr/>
        </p:nvSpPr>
        <p:spPr>
          <a:xfrm>
            <a:off x="5485125" y="2561706"/>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2</a:t>
            </a:r>
            <a:endParaRPr b="1" i="0" sz="2600" u="none" cap="none" strike="noStrike">
              <a:solidFill>
                <a:srgbClr val="022565"/>
              </a:solidFill>
              <a:latin typeface="Calibri"/>
              <a:ea typeface="Calibri"/>
              <a:cs typeface="Calibri"/>
              <a:sym typeface="Calibri"/>
            </a:endParaRPr>
          </a:p>
        </p:txBody>
      </p:sp>
      <p:sp>
        <p:nvSpPr>
          <p:cNvPr id="114" name="Google Shape;114;p15"/>
          <p:cNvSpPr txBox="1"/>
          <p:nvPr/>
        </p:nvSpPr>
        <p:spPr>
          <a:xfrm>
            <a:off x="5485125" y="3403508"/>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3</a:t>
            </a:r>
            <a:endParaRPr b="1" i="0" sz="2600" u="none" cap="none" strike="noStrike">
              <a:solidFill>
                <a:srgbClr val="022565"/>
              </a:solidFill>
              <a:latin typeface="Calibri"/>
              <a:ea typeface="Calibri"/>
              <a:cs typeface="Calibri"/>
              <a:sym typeface="Calibri"/>
            </a:endParaRPr>
          </a:p>
        </p:txBody>
      </p:sp>
      <p:sp>
        <p:nvSpPr>
          <p:cNvPr id="115" name="Google Shape;115;p15"/>
          <p:cNvSpPr txBox="1"/>
          <p:nvPr/>
        </p:nvSpPr>
        <p:spPr>
          <a:xfrm>
            <a:off x="5485125" y="4645427"/>
            <a:ext cx="651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i="0" lang="en-US" sz="2600" u="none" cap="none" strike="noStrike">
                <a:solidFill>
                  <a:srgbClr val="022565"/>
                </a:solidFill>
                <a:latin typeface="Calibri"/>
                <a:ea typeface="Calibri"/>
                <a:cs typeface="Calibri"/>
                <a:sym typeface="Calibri"/>
              </a:rPr>
              <a:t>4</a:t>
            </a:r>
            <a:endParaRPr b="1" i="0" sz="2600" u="none" cap="none" strike="noStrike">
              <a:solidFill>
                <a:srgbClr val="022565"/>
              </a:solidFill>
              <a:latin typeface="Calibri"/>
              <a:ea typeface="Calibri"/>
              <a:cs typeface="Calibri"/>
              <a:sym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4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479" name="Google Shape;479;p4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480" name="Google Shape;480;p4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481" name="Google Shape;481;p4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482" name="Google Shape;482;p42"/>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483" name="Google Shape;483;p42"/>
          <p:cNvSpPr txBox="1"/>
          <p:nvPr/>
        </p:nvSpPr>
        <p:spPr>
          <a:xfrm>
            <a:off x="1226800" y="250460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Accesibilitate extinsă</a:t>
            </a:r>
            <a:endParaRPr sz="2400">
              <a:solidFill>
                <a:srgbClr val="022565"/>
              </a:solidFill>
              <a:latin typeface="Calibri"/>
              <a:ea typeface="Calibri"/>
              <a:cs typeface="Calibri"/>
              <a:sym typeface="Calibri"/>
            </a:endParaRPr>
          </a:p>
        </p:txBody>
      </p:sp>
      <p:sp>
        <p:nvSpPr>
          <p:cNvPr id="484" name="Google Shape;484;p42"/>
          <p:cNvSpPr txBox="1"/>
          <p:nvPr/>
        </p:nvSpPr>
        <p:spPr>
          <a:xfrm>
            <a:off x="1226800" y="384032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Costuri operaționale reduse</a:t>
            </a:r>
            <a:endParaRPr sz="2400">
              <a:solidFill>
                <a:srgbClr val="022565"/>
              </a:solidFill>
              <a:latin typeface="Calibri"/>
              <a:ea typeface="Calibri"/>
              <a:cs typeface="Calibri"/>
              <a:sym typeface="Calibri"/>
            </a:endParaRPr>
          </a:p>
        </p:txBody>
      </p:sp>
      <p:sp>
        <p:nvSpPr>
          <p:cNvPr id="485" name="Google Shape;485;p42"/>
          <p:cNvSpPr txBox="1"/>
          <p:nvPr/>
        </p:nvSpPr>
        <p:spPr>
          <a:xfrm>
            <a:off x="1226800" y="517605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Disponibilitate non-stop</a:t>
            </a:r>
            <a:endParaRPr sz="2400">
              <a:solidFill>
                <a:srgbClr val="022565"/>
              </a:solidFill>
              <a:latin typeface="Calibri"/>
              <a:ea typeface="Calibri"/>
              <a:cs typeface="Calibri"/>
              <a:sym typeface="Calibri"/>
            </a:endParaRPr>
          </a:p>
        </p:txBody>
      </p:sp>
      <p:sp>
        <p:nvSpPr>
          <p:cNvPr id="486" name="Google Shape;486;p42"/>
          <p:cNvSpPr/>
          <p:nvPr/>
        </p:nvSpPr>
        <p:spPr>
          <a:xfrm>
            <a:off x="632801" y="517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487" name="Google Shape;487;p42"/>
          <p:cNvSpPr/>
          <p:nvPr/>
        </p:nvSpPr>
        <p:spPr>
          <a:xfrm>
            <a:off x="632800" y="382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88" name="Google Shape;488;p42"/>
          <p:cNvSpPr/>
          <p:nvPr/>
        </p:nvSpPr>
        <p:spPr>
          <a:xfrm>
            <a:off x="632800" y="24677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489" name="Google Shape;489;p42"/>
          <p:cNvSpPr txBox="1"/>
          <p:nvPr/>
        </p:nvSpPr>
        <p:spPr>
          <a:xfrm>
            <a:off x="6996300" y="250460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Logistică complexă</a:t>
            </a:r>
            <a:endParaRPr sz="2400">
              <a:solidFill>
                <a:srgbClr val="022565"/>
              </a:solidFill>
              <a:latin typeface="Calibri"/>
              <a:ea typeface="Calibri"/>
              <a:cs typeface="Calibri"/>
              <a:sym typeface="Calibri"/>
            </a:endParaRPr>
          </a:p>
        </p:txBody>
      </p:sp>
      <p:sp>
        <p:nvSpPr>
          <p:cNvPr id="490" name="Google Shape;490;p42"/>
          <p:cNvSpPr txBox="1"/>
          <p:nvPr/>
        </p:nvSpPr>
        <p:spPr>
          <a:xfrm>
            <a:off x="6996300" y="383795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Costuri suplimentare pentru retururi</a:t>
            </a:r>
            <a:endParaRPr sz="2400">
              <a:solidFill>
                <a:srgbClr val="022565"/>
              </a:solidFill>
              <a:latin typeface="Calibri"/>
              <a:ea typeface="Calibri"/>
              <a:cs typeface="Calibri"/>
              <a:sym typeface="Calibri"/>
            </a:endParaRPr>
          </a:p>
        </p:txBody>
      </p:sp>
      <p:sp>
        <p:nvSpPr>
          <p:cNvPr id="491" name="Google Shape;491;p42"/>
          <p:cNvSpPr/>
          <p:nvPr/>
        </p:nvSpPr>
        <p:spPr>
          <a:xfrm>
            <a:off x="6236500" y="3826613"/>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492" name="Google Shape;492;p42"/>
          <p:cNvSpPr/>
          <p:nvPr/>
        </p:nvSpPr>
        <p:spPr>
          <a:xfrm>
            <a:off x="6236500" y="247243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493" name="Google Shape;493;p42"/>
          <p:cNvSpPr txBox="1"/>
          <p:nvPr/>
        </p:nvSpPr>
        <p:spPr>
          <a:xfrm>
            <a:off x="6996300" y="517130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Neîncrederea în produs</a:t>
            </a:r>
            <a:endParaRPr sz="2400">
              <a:solidFill>
                <a:srgbClr val="022565"/>
              </a:solidFill>
              <a:latin typeface="Calibri"/>
              <a:ea typeface="Calibri"/>
              <a:cs typeface="Calibri"/>
              <a:sym typeface="Calibri"/>
            </a:endParaRPr>
          </a:p>
        </p:txBody>
      </p:sp>
      <p:sp>
        <p:nvSpPr>
          <p:cNvPr id="494" name="Google Shape;494;p42"/>
          <p:cNvSpPr/>
          <p:nvPr/>
        </p:nvSpPr>
        <p:spPr>
          <a:xfrm>
            <a:off x="6236500" y="515758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3</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4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00" name="Google Shape;500;p4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01" name="Google Shape;501;p4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02" name="Google Shape;502;p4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03" name="Google Shape;503;p43"/>
          <p:cNvSpPr txBox="1"/>
          <p:nvPr/>
        </p:nvSpPr>
        <p:spPr>
          <a:xfrm>
            <a:off x="1147325" y="2837088"/>
            <a:ext cx="50535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Comerțul electronic </a:t>
            </a:r>
            <a:r>
              <a:rPr b="1" lang="en-US" sz="2600">
                <a:solidFill>
                  <a:srgbClr val="EFBC15"/>
                </a:solidFill>
                <a:latin typeface="Calibri"/>
                <a:ea typeface="Calibri"/>
                <a:cs typeface="Calibri"/>
                <a:sym typeface="Calibri"/>
              </a:rPr>
              <a:t>de servicii</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implică vânzarea de servicii intangibile care nu necesită transport fizic, fiind axat pe expertiză, consultanță sau soluții digitale.</a:t>
            </a:r>
            <a:endParaRPr sz="2400">
              <a:solidFill>
                <a:srgbClr val="022565"/>
              </a:solidFill>
              <a:latin typeface="Calibri"/>
              <a:ea typeface="Calibri"/>
              <a:cs typeface="Calibri"/>
              <a:sym typeface="Calibri"/>
            </a:endParaRPr>
          </a:p>
        </p:txBody>
      </p:sp>
      <p:sp>
        <p:nvSpPr>
          <p:cNvPr id="504" name="Google Shape;504;p4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505" name="Google Shape;505;p43"/>
          <p:cNvPicPr preferRelativeResize="0"/>
          <p:nvPr/>
        </p:nvPicPr>
        <p:blipFill>
          <a:blip r:embed="rId5">
            <a:alphaModFix/>
          </a:blip>
          <a:stretch>
            <a:fillRect/>
          </a:stretch>
        </p:blipFill>
        <p:spPr>
          <a:xfrm>
            <a:off x="6200825" y="2028594"/>
            <a:ext cx="5428000" cy="407095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4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11" name="Google Shape;511;p4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12" name="Google Shape;512;p4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13" name="Google Shape;513;p4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14" name="Google Shape;514;p4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515" name="Google Shape;515;p44"/>
          <p:cNvSpPr txBox="1"/>
          <p:nvPr/>
        </p:nvSpPr>
        <p:spPr>
          <a:xfrm>
            <a:off x="1226800" y="250460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Accesibilitate globală</a:t>
            </a:r>
            <a:endParaRPr sz="2400">
              <a:solidFill>
                <a:srgbClr val="022565"/>
              </a:solidFill>
              <a:latin typeface="Calibri"/>
              <a:ea typeface="Calibri"/>
              <a:cs typeface="Calibri"/>
              <a:sym typeface="Calibri"/>
            </a:endParaRPr>
          </a:p>
        </p:txBody>
      </p:sp>
      <p:sp>
        <p:nvSpPr>
          <p:cNvPr id="516" name="Google Shape;516;p44"/>
          <p:cNvSpPr txBox="1"/>
          <p:nvPr/>
        </p:nvSpPr>
        <p:spPr>
          <a:xfrm>
            <a:off x="1226800" y="384032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Automatizare și eficiență</a:t>
            </a:r>
            <a:endParaRPr sz="2400">
              <a:solidFill>
                <a:srgbClr val="022565"/>
              </a:solidFill>
              <a:latin typeface="Calibri"/>
              <a:ea typeface="Calibri"/>
              <a:cs typeface="Calibri"/>
              <a:sym typeface="Calibri"/>
            </a:endParaRPr>
          </a:p>
        </p:txBody>
      </p:sp>
      <p:sp>
        <p:nvSpPr>
          <p:cNvPr id="517" name="Google Shape;517;p44"/>
          <p:cNvSpPr txBox="1"/>
          <p:nvPr/>
        </p:nvSpPr>
        <p:spPr>
          <a:xfrm>
            <a:off x="1226800" y="517605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Costuri operaționale reduse</a:t>
            </a:r>
            <a:endParaRPr sz="2400">
              <a:solidFill>
                <a:srgbClr val="022565"/>
              </a:solidFill>
              <a:latin typeface="Calibri"/>
              <a:ea typeface="Calibri"/>
              <a:cs typeface="Calibri"/>
              <a:sym typeface="Calibri"/>
            </a:endParaRPr>
          </a:p>
        </p:txBody>
      </p:sp>
      <p:sp>
        <p:nvSpPr>
          <p:cNvPr id="518" name="Google Shape;518;p44"/>
          <p:cNvSpPr/>
          <p:nvPr/>
        </p:nvSpPr>
        <p:spPr>
          <a:xfrm>
            <a:off x="632801" y="517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519" name="Google Shape;519;p44"/>
          <p:cNvSpPr/>
          <p:nvPr/>
        </p:nvSpPr>
        <p:spPr>
          <a:xfrm>
            <a:off x="632800" y="382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520" name="Google Shape;520;p44"/>
          <p:cNvSpPr/>
          <p:nvPr/>
        </p:nvSpPr>
        <p:spPr>
          <a:xfrm>
            <a:off x="632800" y="246770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521" name="Google Shape;521;p44"/>
          <p:cNvSpPr txBox="1"/>
          <p:nvPr/>
        </p:nvSpPr>
        <p:spPr>
          <a:xfrm>
            <a:off x="6996300" y="23199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Concurență ridicată și diferențiere dificilă</a:t>
            </a:r>
            <a:endParaRPr sz="2400">
              <a:solidFill>
                <a:srgbClr val="022565"/>
              </a:solidFill>
              <a:latin typeface="Calibri"/>
              <a:ea typeface="Calibri"/>
              <a:cs typeface="Calibri"/>
              <a:sym typeface="Calibri"/>
            </a:endParaRPr>
          </a:p>
        </p:txBody>
      </p:sp>
      <p:sp>
        <p:nvSpPr>
          <p:cNvPr id="522" name="Google Shape;522;p44"/>
          <p:cNvSpPr txBox="1"/>
          <p:nvPr/>
        </p:nvSpPr>
        <p:spPr>
          <a:xfrm>
            <a:off x="6996300" y="365567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Probleme tehnice și dependență de platforme</a:t>
            </a:r>
            <a:endParaRPr sz="2400">
              <a:solidFill>
                <a:srgbClr val="022565"/>
              </a:solidFill>
              <a:latin typeface="Calibri"/>
              <a:ea typeface="Calibri"/>
              <a:cs typeface="Calibri"/>
              <a:sym typeface="Calibri"/>
            </a:endParaRPr>
          </a:p>
        </p:txBody>
      </p:sp>
      <p:sp>
        <p:nvSpPr>
          <p:cNvPr id="523" name="Google Shape;523;p44"/>
          <p:cNvSpPr/>
          <p:nvPr/>
        </p:nvSpPr>
        <p:spPr>
          <a:xfrm>
            <a:off x="6236500" y="3826613"/>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524" name="Google Shape;524;p44"/>
          <p:cNvSpPr/>
          <p:nvPr/>
        </p:nvSpPr>
        <p:spPr>
          <a:xfrm>
            <a:off x="6236500" y="247243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525" name="Google Shape;525;p44"/>
          <p:cNvSpPr txBox="1"/>
          <p:nvPr/>
        </p:nvSpPr>
        <p:spPr>
          <a:xfrm>
            <a:off x="6996300" y="5171300"/>
            <a:ext cx="47958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Neîncredere în servicii intangibile</a:t>
            </a:r>
            <a:endParaRPr sz="2400">
              <a:solidFill>
                <a:srgbClr val="022565"/>
              </a:solidFill>
              <a:latin typeface="Calibri"/>
              <a:ea typeface="Calibri"/>
              <a:cs typeface="Calibri"/>
              <a:sym typeface="Calibri"/>
            </a:endParaRPr>
          </a:p>
        </p:txBody>
      </p:sp>
      <p:sp>
        <p:nvSpPr>
          <p:cNvPr id="526" name="Google Shape;526;p44"/>
          <p:cNvSpPr/>
          <p:nvPr/>
        </p:nvSpPr>
        <p:spPr>
          <a:xfrm>
            <a:off x="6236500" y="5157588"/>
            <a:ext cx="594000" cy="591000"/>
          </a:xfrm>
          <a:prstGeom prst="ellipse">
            <a:avLst/>
          </a:prstGeom>
          <a:solidFill>
            <a:srgbClr val="F4CCCC"/>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22565"/>
                </a:solidFill>
              </a:rPr>
              <a:t>3</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45"/>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32" name="Google Shape;532;p45"/>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33" name="Google Shape;533;p45"/>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34" name="Google Shape;534;p45"/>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35" name="Google Shape;535;p45"/>
          <p:cNvSpPr txBox="1"/>
          <p:nvPr/>
        </p:nvSpPr>
        <p:spPr>
          <a:xfrm>
            <a:off x="1684200" y="3160500"/>
            <a:ext cx="88236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CLASIFICARE DIN PERSPECTIVĂ LOGISTICĂ</a:t>
            </a:r>
            <a:endParaRPr b="1" sz="3600">
              <a:solidFill>
                <a:srgbClr val="F5F7F9"/>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46"/>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41" name="Google Shape;541;p4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42" name="Google Shape;542;p4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43" name="Google Shape;543;p46"/>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44" name="Google Shape;544;p46"/>
          <p:cNvSpPr txBox="1"/>
          <p:nvPr/>
        </p:nvSpPr>
        <p:spPr>
          <a:xfrm>
            <a:off x="5493263" y="2708275"/>
            <a:ext cx="5362500" cy="246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Gestionarea internă a stocurilor</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Magazinul achiziționează și gestionează propriile stocuri, depozitează produsele într-un spațiu propriu sau într-un centru de fulfiiment  și procesează comenzile direct către clienți.</a:t>
            </a:r>
            <a:endParaRPr sz="2400">
              <a:solidFill>
                <a:srgbClr val="022565"/>
              </a:solidFill>
              <a:latin typeface="Calibri"/>
              <a:ea typeface="Calibri"/>
              <a:cs typeface="Calibri"/>
              <a:sym typeface="Calibri"/>
            </a:endParaRPr>
          </a:p>
        </p:txBody>
      </p:sp>
      <p:sp>
        <p:nvSpPr>
          <p:cNvPr id="545" name="Google Shape;545;p46"/>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546" name="Google Shape;546;p46"/>
          <p:cNvPicPr preferRelativeResize="0"/>
          <p:nvPr/>
        </p:nvPicPr>
        <p:blipFill>
          <a:blip r:embed="rId5">
            <a:alphaModFix/>
          </a:blip>
          <a:stretch>
            <a:fillRect/>
          </a:stretch>
        </p:blipFill>
        <p:spPr>
          <a:xfrm>
            <a:off x="1336238" y="2288025"/>
            <a:ext cx="3470423" cy="33083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4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52" name="Google Shape;552;p4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53" name="Google Shape;553;p4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54" name="Google Shape;554;p4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55" name="Google Shape;555;p47"/>
          <p:cNvSpPr txBox="1"/>
          <p:nvPr/>
        </p:nvSpPr>
        <p:spPr>
          <a:xfrm>
            <a:off x="1385375" y="2816575"/>
            <a:ext cx="45402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Dropshipping</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Compania nu deține stocurile. Produsele sunt livrate direct de către furnizorul sau producătorul terț către client.</a:t>
            </a:r>
            <a:endParaRPr sz="2400">
              <a:solidFill>
                <a:srgbClr val="022565"/>
              </a:solidFill>
              <a:latin typeface="Calibri"/>
              <a:ea typeface="Calibri"/>
              <a:cs typeface="Calibri"/>
              <a:sym typeface="Calibri"/>
            </a:endParaRPr>
          </a:p>
        </p:txBody>
      </p:sp>
      <p:sp>
        <p:nvSpPr>
          <p:cNvPr id="556" name="Google Shape;556;p4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557" name="Google Shape;557;p47"/>
          <p:cNvPicPr preferRelativeResize="0"/>
          <p:nvPr/>
        </p:nvPicPr>
        <p:blipFill>
          <a:blip r:embed="rId5">
            <a:alphaModFix/>
          </a:blip>
          <a:stretch>
            <a:fillRect/>
          </a:stretch>
        </p:blipFill>
        <p:spPr>
          <a:xfrm>
            <a:off x="6432388" y="2161201"/>
            <a:ext cx="4303976" cy="2975125"/>
          </a:xfrm>
          <a:prstGeom prst="rect">
            <a:avLst/>
          </a:prstGeom>
          <a:noFill/>
          <a:ln>
            <a:noFill/>
          </a:ln>
        </p:spPr>
      </p:pic>
      <p:grpSp>
        <p:nvGrpSpPr>
          <p:cNvPr id="558" name="Google Shape;558;p47"/>
          <p:cNvGrpSpPr/>
          <p:nvPr/>
        </p:nvGrpSpPr>
        <p:grpSpPr>
          <a:xfrm>
            <a:off x="6258975" y="2064000"/>
            <a:ext cx="4650821" cy="4305849"/>
            <a:chOff x="0" y="0"/>
            <a:chExt cx="7467600" cy="6002020"/>
          </a:xfrm>
        </p:grpSpPr>
        <p:sp>
          <p:nvSpPr>
            <p:cNvPr id="559" name="Google Shape;559;p47"/>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47"/>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47"/>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5" name="Shape 565"/>
        <p:cNvGrpSpPr/>
        <p:nvPr/>
      </p:nvGrpSpPr>
      <p:grpSpPr>
        <a:xfrm>
          <a:off x="0" y="0"/>
          <a:ext cx="0" cy="0"/>
          <a:chOff x="0" y="0"/>
          <a:chExt cx="0" cy="0"/>
        </a:xfrm>
      </p:grpSpPr>
      <p:sp>
        <p:nvSpPr>
          <p:cNvPr id="566" name="Google Shape;566;p4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67" name="Google Shape;567;p4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68" name="Google Shape;568;p4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69" name="Google Shape;569;p4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70" name="Google Shape;570;p48"/>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571" name="Google Shape;571;p48"/>
          <p:cNvSpPr txBox="1"/>
          <p:nvPr/>
        </p:nvSpPr>
        <p:spPr>
          <a:xfrm>
            <a:off x="2124675" y="246585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Control complet</a:t>
            </a:r>
            <a:endParaRPr sz="2400">
              <a:solidFill>
                <a:srgbClr val="022565"/>
              </a:solidFill>
              <a:latin typeface="Calibri"/>
              <a:ea typeface="Calibri"/>
              <a:cs typeface="Calibri"/>
              <a:sym typeface="Calibri"/>
            </a:endParaRPr>
          </a:p>
        </p:txBody>
      </p:sp>
      <p:sp>
        <p:nvSpPr>
          <p:cNvPr id="572" name="Google Shape;572;p48"/>
          <p:cNvSpPr txBox="1"/>
          <p:nvPr/>
        </p:nvSpPr>
        <p:spPr>
          <a:xfrm>
            <a:off x="2124675" y="3828269"/>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Branding personalizat</a:t>
            </a:r>
            <a:endParaRPr sz="2400">
              <a:solidFill>
                <a:srgbClr val="022565"/>
              </a:solidFill>
              <a:latin typeface="Calibri"/>
              <a:ea typeface="Calibri"/>
              <a:cs typeface="Calibri"/>
              <a:sym typeface="Calibri"/>
            </a:endParaRPr>
          </a:p>
        </p:txBody>
      </p:sp>
      <p:sp>
        <p:nvSpPr>
          <p:cNvPr id="573" name="Google Shape;573;p48"/>
          <p:cNvSpPr txBox="1"/>
          <p:nvPr/>
        </p:nvSpPr>
        <p:spPr>
          <a:xfrm>
            <a:off x="2124675" y="516162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Acces direct la produse</a:t>
            </a:r>
            <a:endParaRPr sz="2400">
              <a:solidFill>
                <a:srgbClr val="022565"/>
              </a:solidFill>
              <a:latin typeface="Calibri"/>
              <a:ea typeface="Calibri"/>
              <a:cs typeface="Calibri"/>
              <a:sym typeface="Calibri"/>
            </a:endParaRPr>
          </a:p>
        </p:txBody>
      </p:sp>
      <p:sp>
        <p:nvSpPr>
          <p:cNvPr id="574" name="Google Shape;574;p48"/>
          <p:cNvSpPr/>
          <p:nvPr/>
        </p:nvSpPr>
        <p:spPr>
          <a:xfrm>
            <a:off x="1530676" y="51616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3</a:t>
            </a:r>
            <a:endParaRPr b="1" i="0" sz="2000" u="none" cap="none" strike="noStrike">
              <a:solidFill>
                <a:srgbClr val="FFFFFF"/>
              </a:solidFill>
              <a:latin typeface="Arial"/>
              <a:ea typeface="Arial"/>
              <a:cs typeface="Arial"/>
              <a:sym typeface="Arial"/>
            </a:endParaRPr>
          </a:p>
        </p:txBody>
      </p:sp>
      <p:sp>
        <p:nvSpPr>
          <p:cNvPr id="575" name="Google Shape;575;p48"/>
          <p:cNvSpPr/>
          <p:nvPr/>
        </p:nvSpPr>
        <p:spPr>
          <a:xfrm>
            <a:off x="1530675" y="3809819"/>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2</a:t>
            </a:r>
            <a:endParaRPr b="1" i="0" sz="2000" u="none" cap="none" strike="noStrike">
              <a:solidFill>
                <a:srgbClr val="FFFFFF"/>
              </a:solidFill>
              <a:latin typeface="Arial"/>
              <a:ea typeface="Arial"/>
              <a:cs typeface="Arial"/>
              <a:sym typeface="Arial"/>
            </a:endParaRPr>
          </a:p>
        </p:txBody>
      </p:sp>
      <p:sp>
        <p:nvSpPr>
          <p:cNvPr id="576" name="Google Shape;576;p48"/>
          <p:cNvSpPr/>
          <p:nvPr/>
        </p:nvSpPr>
        <p:spPr>
          <a:xfrm>
            <a:off x="1530675" y="24532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1</a:t>
            </a:r>
            <a:endParaRPr b="1" i="0" sz="2000" u="none" cap="none" strike="noStrike">
              <a:solidFill>
                <a:srgbClr val="FFFFFF"/>
              </a:solidFill>
              <a:latin typeface="Arial"/>
              <a:ea typeface="Arial"/>
              <a:cs typeface="Arial"/>
              <a:sym typeface="Arial"/>
            </a:endParaRPr>
          </a:p>
        </p:txBody>
      </p:sp>
      <p:sp>
        <p:nvSpPr>
          <p:cNvPr id="577" name="Google Shape;577;p48"/>
          <p:cNvSpPr txBox="1"/>
          <p:nvPr/>
        </p:nvSpPr>
        <p:spPr>
          <a:xfrm>
            <a:off x="7894175" y="2476475"/>
            <a:ext cx="3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Costuri reduse</a:t>
            </a:r>
            <a:endParaRPr sz="2400">
              <a:solidFill>
                <a:srgbClr val="022565"/>
              </a:solidFill>
              <a:latin typeface="Calibri"/>
              <a:ea typeface="Calibri"/>
              <a:cs typeface="Calibri"/>
              <a:sym typeface="Calibri"/>
            </a:endParaRPr>
          </a:p>
        </p:txBody>
      </p:sp>
      <p:sp>
        <p:nvSpPr>
          <p:cNvPr id="578" name="Google Shape;578;p48"/>
          <p:cNvSpPr txBox="1"/>
          <p:nvPr/>
        </p:nvSpPr>
        <p:spPr>
          <a:xfrm>
            <a:off x="7894175" y="3828269"/>
            <a:ext cx="3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Risc financiar scăzut</a:t>
            </a:r>
            <a:endParaRPr sz="2400">
              <a:solidFill>
                <a:srgbClr val="022565"/>
              </a:solidFill>
              <a:latin typeface="Calibri"/>
              <a:ea typeface="Calibri"/>
              <a:cs typeface="Calibri"/>
              <a:sym typeface="Calibri"/>
            </a:endParaRPr>
          </a:p>
        </p:txBody>
      </p:sp>
      <p:sp>
        <p:nvSpPr>
          <p:cNvPr id="579" name="Google Shape;579;p48"/>
          <p:cNvSpPr/>
          <p:nvPr/>
        </p:nvSpPr>
        <p:spPr>
          <a:xfrm>
            <a:off x="7134375" y="3809819"/>
            <a:ext cx="594000" cy="591000"/>
          </a:xfrm>
          <a:prstGeom prst="ellipse">
            <a:avLst/>
          </a:prstGeom>
          <a:solidFill>
            <a:srgbClr val="0B539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2</a:t>
            </a:r>
            <a:endParaRPr b="1" i="0" sz="2000" u="none" cap="none" strike="noStrike">
              <a:solidFill>
                <a:schemeClr val="lt1"/>
              </a:solidFill>
              <a:latin typeface="Arial"/>
              <a:ea typeface="Arial"/>
              <a:cs typeface="Arial"/>
              <a:sym typeface="Arial"/>
            </a:endParaRPr>
          </a:p>
        </p:txBody>
      </p:sp>
      <p:sp>
        <p:nvSpPr>
          <p:cNvPr id="580" name="Google Shape;580;p48"/>
          <p:cNvSpPr/>
          <p:nvPr/>
        </p:nvSpPr>
        <p:spPr>
          <a:xfrm>
            <a:off x="7134375" y="2458013"/>
            <a:ext cx="594000" cy="591000"/>
          </a:xfrm>
          <a:prstGeom prst="ellipse">
            <a:avLst/>
          </a:prstGeom>
          <a:solidFill>
            <a:srgbClr val="0B539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1</a:t>
            </a:r>
            <a:endParaRPr b="1" i="0" sz="2000" u="none" cap="none" strike="noStrike">
              <a:solidFill>
                <a:schemeClr val="lt1"/>
              </a:solidFill>
              <a:latin typeface="Arial"/>
              <a:ea typeface="Arial"/>
              <a:cs typeface="Arial"/>
              <a:sym typeface="Arial"/>
            </a:endParaRPr>
          </a:p>
        </p:txBody>
      </p:sp>
      <p:sp>
        <p:nvSpPr>
          <p:cNvPr id="581" name="Google Shape;581;p48"/>
          <p:cNvSpPr txBox="1"/>
          <p:nvPr/>
        </p:nvSpPr>
        <p:spPr>
          <a:xfrm>
            <a:off x="7894175" y="5161625"/>
            <a:ext cx="3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Flexibilitate</a:t>
            </a:r>
            <a:endParaRPr sz="2400">
              <a:solidFill>
                <a:srgbClr val="022565"/>
              </a:solidFill>
              <a:latin typeface="Calibri"/>
              <a:ea typeface="Calibri"/>
              <a:cs typeface="Calibri"/>
              <a:sym typeface="Calibri"/>
            </a:endParaRPr>
          </a:p>
        </p:txBody>
      </p:sp>
      <p:sp>
        <p:nvSpPr>
          <p:cNvPr id="582" name="Google Shape;582;p48"/>
          <p:cNvSpPr/>
          <p:nvPr/>
        </p:nvSpPr>
        <p:spPr>
          <a:xfrm>
            <a:off x="7134376" y="5156875"/>
            <a:ext cx="594000" cy="591000"/>
          </a:xfrm>
          <a:prstGeom prst="ellipse">
            <a:avLst/>
          </a:prstGeom>
          <a:solidFill>
            <a:srgbClr val="0B5394"/>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3</a:t>
            </a:r>
            <a:endParaRPr b="1" i="0" sz="2000" u="none" cap="none" strike="noStrike">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49"/>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588" name="Google Shape;588;p4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589" name="Google Shape;589;p49"/>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590" name="Google Shape;590;p49"/>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591" name="Google Shape;591;p49"/>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592" name="Google Shape;592;p49"/>
          <p:cNvSpPr txBox="1"/>
          <p:nvPr/>
        </p:nvSpPr>
        <p:spPr>
          <a:xfrm>
            <a:off x="1762875" y="2480275"/>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Costuri operaționale ridicate</a:t>
            </a:r>
            <a:endParaRPr sz="2400">
              <a:solidFill>
                <a:srgbClr val="022565"/>
              </a:solidFill>
              <a:latin typeface="Calibri"/>
              <a:ea typeface="Calibri"/>
              <a:cs typeface="Calibri"/>
              <a:sym typeface="Calibri"/>
            </a:endParaRPr>
          </a:p>
        </p:txBody>
      </p:sp>
      <p:sp>
        <p:nvSpPr>
          <p:cNvPr id="593" name="Google Shape;593;p49"/>
          <p:cNvSpPr txBox="1"/>
          <p:nvPr/>
        </p:nvSpPr>
        <p:spPr>
          <a:xfrm>
            <a:off x="1762875" y="3842694"/>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Risc de stocuri nevândute</a:t>
            </a:r>
            <a:endParaRPr sz="2400">
              <a:solidFill>
                <a:srgbClr val="022565"/>
              </a:solidFill>
              <a:latin typeface="Calibri"/>
              <a:ea typeface="Calibri"/>
              <a:cs typeface="Calibri"/>
              <a:sym typeface="Calibri"/>
            </a:endParaRPr>
          </a:p>
        </p:txBody>
      </p:sp>
      <p:sp>
        <p:nvSpPr>
          <p:cNvPr id="594" name="Google Shape;594;p49"/>
          <p:cNvSpPr txBox="1"/>
          <p:nvPr/>
        </p:nvSpPr>
        <p:spPr>
          <a:xfrm>
            <a:off x="1762875" y="5176050"/>
            <a:ext cx="46110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Complexitate sporită</a:t>
            </a:r>
            <a:endParaRPr sz="2400">
              <a:solidFill>
                <a:srgbClr val="022565"/>
              </a:solidFill>
              <a:latin typeface="Calibri"/>
              <a:ea typeface="Calibri"/>
              <a:cs typeface="Calibri"/>
              <a:sym typeface="Calibri"/>
            </a:endParaRPr>
          </a:p>
        </p:txBody>
      </p:sp>
      <p:sp>
        <p:nvSpPr>
          <p:cNvPr id="595" name="Google Shape;595;p49"/>
          <p:cNvSpPr/>
          <p:nvPr/>
        </p:nvSpPr>
        <p:spPr>
          <a:xfrm>
            <a:off x="1168876" y="5176050"/>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3</a:t>
            </a:r>
            <a:endParaRPr b="1" i="0" sz="2000" u="none" cap="none" strike="noStrike">
              <a:solidFill>
                <a:srgbClr val="FFFFFF"/>
              </a:solidFill>
              <a:latin typeface="Arial"/>
              <a:ea typeface="Arial"/>
              <a:cs typeface="Arial"/>
              <a:sym typeface="Arial"/>
            </a:endParaRPr>
          </a:p>
        </p:txBody>
      </p:sp>
      <p:sp>
        <p:nvSpPr>
          <p:cNvPr id="596" name="Google Shape;596;p49"/>
          <p:cNvSpPr/>
          <p:nvPr/>
        </p:nvSpPr>
        <p:spPr>
          <a:xfrm>
            <a:off x="1168875" y="3824244"/>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2</a:t>
            </a:r>
            <a:endParaRPr b="1" i="0" sz="2000" u="none" cap="none" strike="noStrike">
              <a:solidFill>
                <a:srgbClr val="FFFFFF"/>
              </a:solidFill>
              <a:latin typeface="Arial"/>
              <a:ea typeface="Arial"/>
              <a:cs typeface="Arial"/>
              <a:sym typeface="Arial"/>
            </a:endParaRPr>
          </a:p>
        </p:txBody>
      </p:sp>
      <p:sp>
        <p:nvSpPr>
          <p:cNvPr id="597" name="Google Shape;597;p49"/>
          <p:cNvSpPr/>
          <p:nvPr/>
        </p:nvSpPr>
        <p:spPr>
          <a:xfrm>
            <a:off x="1168875" y="2467700"/>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FFFFFF"/>
                </a:solidFill>
                <a:latin typeface="Arial"/>
                <a:ea typeface="Arial"/>
                <a:cs typeface="Arial"/>
                <a:sym typeface="Arial"/>
              </a:rPr>
              <a:t>1</a:t>
            </a:r>
            <a:endParaRPr b="1" i="0" sz="2000" u="none" cap="none" strike="noStrike">
              <a:solidFill>
                <a:srgbClr val="FFFFFF"/>
              </a:solidFill>
              <a:latin typeface="Arial"/>
              <a:ea typeface="Arial"/>
              <a:cs typeface="Arial"/>
              <a:sym typeface="Arial"/>
            </a:endParaRPr>
          </a:p>
        </p:txBody>
      </p:sp>
      <p:sp>
        <p:nvSpPr>
          <p:cNvPr id="598" name="Google Shape;598;p49"/>
          <p:cNvSpPr txBox="1"/>
          <p:nvPr/>
        </p:nvSpPr>
        <p:spPr>
          <a:xfrm>
            <a:off x="7133675" y="2493275"/>
            <a:ext cx="41781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Control limitat asupra calității</a:t>
            </a:r>
            <a:endParaRPr sz="2400">
              <a:solidFill>
                <a:srgbClr val="022565"/>
              </a:solidFill>
              <a:latin typeface="Calibri"/>
              <a:ea typeface="Calibri"/>
              <a:cs typeface="Calibri"/>
              <a:sym typeface="Calibri"/>
            </a:endParaRPr>
          </a:p>
        </p:txBody>
      </p:sp>
      <p:sp>
        <p:nvSpPr>
          <p:cNvPr id="599" name="Google Shape;599;p49"/>
          <p:cNvSpPr txBox="1"/>
          <p:nvPr/>
        </p:nvSpPr>
        <p:spPr>
          <a:xfrm>
            <a:off x="7133675" y="3845069"/>
            <a:ext cx="3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Probleme logistice</a:t>
            </a:r>
            <a:endParaRPr sz="2400">
              <a:solidFill>
                <a:srgbClr val="022565"/>
              </a:solidFill>
              <a:latin typeface="Calibri"/>
              <a:ea typeface="Calibri"/>
              <a:cs typeface="Calibri"/>
              <a:sym typeface="Calibri"/>
            </a:endParaRPr>
          </a:p>
        </p:txBody>
      </p:sp>
      <p:sp>
        <p:nvSpPr>
          <p:cNvPr id="600" name="Google Shape;600;p49"/>
          <p:cNvSpPr/>
          <p:nvPr/>
        </p:nvSpPr>
        <p:spPr>
          <a:xfrm>
            <a:off x="6373875" y="3826619"/>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2</a:t>
            </a:r>
            <a:endParaRPr b="1" i="0" sz="2000" u="none" cap="none" strike="noStrike">
              <a:solidFill>
                <a:schemeClr val="lt1"/>
              </a:solidFill>
              <a:latin typeface="Arial"/>
              <a:ea typeface="Arial"/>
              <a:cs typeface="Arial"/>
              <a:sym typeface="Arial"/>
            </a:endParaRPr>
          </a:p>
        </p:txBody>
      </p:sp>
      <p:sp>
        <p:nvSpPr>
          <p:cNvPr id="601" name="Google Shape;601;p49"/>
          <p:cNvSpPr/>
          <p:nvPr/>
        </p:nvSpPr>
        <p:spPr>
          <a:xfrm>
            <a:off x="6373875" y="2474813"/>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1</a:t>
            </a:r>
            <a:endParaRPr b="1" i="0" sz="2000" u="none" cap="none" strike="noStrike">
              <a:solidFill>
                <a:schemeClr val="lt1"/>
              </a:solidFill>
              <a:latin typeface="Arial"/>
              <a:ea typeface="Arial"/>
              <a:cs typeface="Arial"/>
              <a:sym typeface="Arial"/>
            </a:endParaRPr>
          </a:p>
        </p:txBody>
      </p:sp>
      <p:sp>
        <p:nvSpPr>
          <p:cNvPr id="602" name="Google Shape;602;p49"/>
          <p:cNvSpPr txBox="1"/>
          <p:nvPr/>
        </p:nvSpPr>
        <p:spPr>
          <a:xfrm>
            <a:off x="7133675" y="5178425"/>
            <a:ext cx="3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Marje de profit mici</a:t>
            </a:r>
            <a:endParaRPr sz="2400">
              <a:solidFill>
                <a:srgbClr val="022565"/>
              </a:solidFill>
              <a:latin typeface="Calibri"/>
              <a:ea typeface="Calibri"/>
              <a:cs typeface="Calibri"/>
              <a:sym typeface="Calibri"/>
            </a:endParaRPr>
          </a:p>
        </p:txBody>
      </p:sp>
      <p:sp>
        <p:nvSpPr>
          <p:cNvPr id="603" name="Google Shape;603;p49"/>
          <p:cNvSpPr/>
          <p:nvPr/>
        </p:nvSpPr>
        <p:spPr>
          <a:xfrm>
            <a:off x="6373876" y="5173675"/>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Arial"/>
                <a:ea typeface="Arial"/>
                <a:cs typeface="Arial"/>
                <a:sym typeface="Arial"/>
              </a:rPr>
              <a:t>3</a:t>
            </a:r>
            <a:endParaRPr b="1" i="0" sz="2000" u="none" cap="none" strike="noStrike">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50"/>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609" name="Google Shape;609;p5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10" name="Google Shape;610;p5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611" name="Google Shape;611;p50"/>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12" name="Google Shape;612;p50"/>
          <p:cNvSpPr txBox="1"/>
          <p:nvPr/>
        </p:nvSpPr>
        <p:spPr>
          <a:xfrm>
            <a:off x="1684200" y="3160500"/>
            <a:ext cx="88236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CLASIFICARE DUPĂ METODELE DE ACHIZIȚIE</a:t>
            </a:r>
            <a:endParaRPr b="1" sz="3600">
              <a:solidFill>
                <a:srgbClr val="F5F7F9"/>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6" name="Shape 616"/>
        <p:cNvGrpSpPr/>
        <p:nvPr/>
      </p:nvGrpSpPr>
      <p:grpSpPr>
        <a:xfrm>
          <a:off x="0" y="0"/>
          <a:ext cx="0" cy="0"/>
          <a:chOff x="0" y="0"/>
          <a:chExt cx="0" cy="0"/>
        </a:xfrm>
      </p:grpSpPr>
      <p:pic>
        <p:nvPicPr>
          <p:cNvPr id="617" name="Google Shape;617;p51"/>
          <p:cNvPicPr preferRelativeResize="0"/>
          <p:nvPr/>
        </p:nvPicPr>
        <p:blipFill>
          <a:blip r:embed="rId3">
            <a:alphaModFix/>
          </a:blip>
          <a:stretch>
            <a:fillRect/>
          </a:stretch>
        </p:blipFill>
        <p:spPr>
          <a:xfrm>
            <a:off x="627125" y="1380100"/>
            <a:ext cx="5477900" cy="5477900"/>
          </a:xfrm>
          <a:prstGeom prst="rect">
            <a:avLst/>
          </a:prstGeom>
          <a:noFill/>
          <a:ln>
            <a:noFill/>
          </a:ln>
        </p:spPr>
      </p:pic>
      <p:sp>
        <p:nvSpPr>
          <p:cNvPr id="618" name="Google Shape;618;p5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619" name="Google Shape;619;p51"/>
          <p:cNvPicPr preferRelativeResize="0"/>
          <p:nvPr/>
        </p:nvPicPr>
        <p:blipFill rotWithShape="1">
          <a:blip r:embed="rId4">
            <a:alphaModFix/>
          </a:blip>
          <a:srcRect b="0" l="0" r="0" t="0"/>
          <a:stretch/>
        </p:blipFill>
        <p:spPr>
          <a:xfrm>
            <a:off x="9815000" y="47925"/>
            <a:ext cx="2077650" cy="1468949"/>
          </a:xfrm>
          <a:prstGeom prst="rect">
            <a:avLst/>
          </a:prstGeom>
          <a:noFill/>
          <a:ln>
            <a:noFill/>
          </a:ln>
        </p:spPr>
      </p:pic>
      <p:pic>
        <p:nvPicPr>
          <p:cNvPr id="620" name="Google Shape;620;p51"/>
          <p:cNvPicPr preferRelativeResize="0"/>
          <p:nvPr/>
        </p:nvPicPr>
        <p:blipFill rotWithShape="1">
          <a:blip r:embed="rId5">
            <a:alphaModFix/>
          </a:blip>
          <a:srcRect b="0" l="0" r="0" t="0"/>
          <a:stretch/>
        </p:blipFill>
        <p:spPr>
          <a:xfrm>
            <a:off x="7540300" y="447910"/>
            <a:ext cx="1993748" cy="669000"/>
          </a:xfrm>
          <a:prstGeom prst="rect">
            <a:avLst/>
          </a:prstGeom>
          <a:noFill/>
          <a:ln>
            <a:noFill/>
          </a:ln>
        </p:spPr>
      </p:pic>
      <p:sp>
        <p:nvSpPr>
          <p:cNvPr id="621" name="Google Shape;621;p5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22" name="Google Shape;622;p51"/>
          <p:cNvSpPr txBox="1"/>
          <p:nvPr/>
        </p:nvSpPr>
        <p:spPr>
          <a:xfrm>
            <a:off x="5453625" y="2934850"/>
            <a:ext cx="51216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Comerț prin vânzare unică</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Acest model presupune achiziționarea produsului sau serviciului o singură dată, fără o legătură financiară recurentă între client și afacere.</a:t>
            </a:r>
            <a:endParaRPr sz="2400">
              <a:solidFill>
                <a:srgbClr val="022565"/>
              </a:solidFill>
              <a:latin typeface="Calibri"/>
              <a:ea typeface="Calibri"/>
              <a:cs typeface="Calibri"/>
              <a:sym typeface="Calibri"/>
            </a:endParaRPr>
          </a:p>
        </p:txBody>
      </p:sp>
      <p:sp>
        <p:nvSpPr>
          <p:cNvPr id="623" name="Google Shape;623;p51"/>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21" name="Google Shape;121;p16"/>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22" name="Google Shape;122;p16"/>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23" name="Google Shape;123;p16"/>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24" name="Google Shape;124;p16"/>
          <p:cNvSpPr txBox="1"/>
          <p:nvPr/>
        </p:nvSpPr>
        <p:spPr>
          <a:xfrm>
            <a:off x="2017650" y="3160500"/>
            <a:ext cx="8156700" cy="6465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b="1" lang="en-US" sz="3600">
                <a:solidFill>
                  <a:srgbClr val="F5F7F9"/>
                </a:solidFill>
                <a:latin typeface="Calibri"/>
                <a:ea typeface="Calibri"/>
                <a:cs typeface="Calibri"/>
                <a:sym typeface="Calibri"/>
              </a:rPr>
              <a:t>CLASIFICARE ÎN FUNCȚIE DE PARTICIPANȚI</a:t>
            </a:r>
            <a:endParaRPr b="1" sz="3600">
              <a:solidFill>
                <a:srgbClr val="F5F7F9"/>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52"/>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629" name="Google Shape;629;p52"/>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30" name="Google Shape;630;p52"/>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631" name="Google Shape;631;p52"/>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32" name="Google Shape;632;p52"/>
          <p:cNvSpPr txBox="1"/>
          <p:nvPr/>
        </p:nvSpPr>
        <p:spPr>
          <a:xfrm>
            <a:off x="1400850" y="2802150"/>
            <a:ext cx="45402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Comerț prin abonament </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Compania nu deține stocurile. Produsele sunt livrate direct de către furnizorul sau producătorul terț către client.</a:t>
            </a:r>
            <a:endParaRPr sz="2400">
              <a:solidFill>
                <a:srgbClr val="022565"/>
              </a:solidFill>
              <a:latin typeface="Calibri"/>
              <a:ea typeface="Calibri"/>
              <a:cs typeface="Calibri"/>
              <a:sym typeface="Calibri"/>
            </a:endParaRPr>
          </a:p>
        </p:txBody>
      </p:sp>
      <p:sp>
        <p:nvSpPr>
          <p:cNvPr id="633" name="Google Shape;633;p52"/>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634" name="Google Shape;634;p52"/>
          <p:cNvPicPr preferRelativeResize="0"/>
          <p:nvPr/>
        </p:nvPicPr>
        <p:blipFill>
          <a:blip r:embed="rId5">
            <a:alphaModFix/>
          </a:blip>
          <a:stretch>
            <a:fillRect/>
          </a:stretch>
        </p:blipFill>
        <p:spPr>
          <a:xfrm>
            <a:off x="6618075" y="2122200"/>
            <a:ext cx="4331224" cy="2858625"/>
          </a:xfrm>
          <a:prstGeom prst="rect">
            <a:avLst/>
          </a:prstGeom>
          <a:noFill/>
          <a:ln>
            <a:noFill/>
          </a:ln>
        </p:spPr>
      </p:pic>
      <p:grpSp>
        <p:nvGrpSpPr>
          <p:cNvPr id="635" name="Google Shape;635;p52"/>
          <p:cNvGrpSpPr/>
          <p:nvPr/>
        </p:nvGrpSpPr>
        <p:grpSpPr>
          <a:xfrm>
            <a:off x="6513537" y="2041925"/>
            <a:ext cx="4540301" cy="3997946"/>
            <a:chOff x="0" y="0"/>
            <a:chExt cx="7467600" cy="6002020"/>
          </a:xfrm>
        </p:grpSpPr>
        <p:sp>
          <p:nvSpPr>
            <p:cNvPr id="636" name="Google Shape;636;p52"/>
            <p:cNvSpPr/>
            <p:nvPr/>
          </p:nvSpPr>
          <p:spPr>
            <a:xfrm>
              <a:off x="0" y="0"/>
              <a:ext cx="7467600" cy="4513580"/>
            </a:xfrm>
            <a:custGeom>
              <a:rect b="b" l="l" r="r" t="t"/>
              <a:pathLst>
                <a:path extrusionOk="0" h="4513580" w="7467600">
                  <a:moveTo>
                    <a:pt x="7127240" y="0"/>
                  </a:moveTo>
                  <a:lnTo>
                    <a:pt x="340360" y="0"/>
                  </a:lnTo>
                  <a:cubicBezTo>
                    <a:pt x="152400" y="0"/>
                    <a:pt x="0" y="152400"/>
                    <a:pt x="0" y="340360"/>
                  </a:cubicBezTo>
                  <a:lnTo>
                    <a:pt x="0" y="4513580"/>
                  </a:lnTo>
                  <a:lnTo>
                    <a:pt x="7467600" y="4513580"/>
                  </a:lnTo>
                  <a:lnTo>
                    <a:pt x="7467600" y="340360"/>
                  </a:lnTo>
                  <a:cubicBezTo>
                    <a:pt x="7467600" y="152400"/>
                    <a:pt x="7315200" y="0"/>
                    <a:pt x="7127240" y="0"/>
                  </a:cubicBezTo>
                  <a:close/>
                  <a:moveTo>
                    <a:pt x="7142480" y="4188460"/>
                  </a:moveTo>
                  <a:lnTo>
                    <a:pt x="314961" y="4188460"/>
                  </a:lnTo>
                  <a:lnTo>
                    <a:pt x="314961" y="353060"/>
                  </a:lnTo>
                  <a:lnTo>
                    <a:pt x="7142480" y="353060"/>
                  </a:lnTo>
                  <a:lnTo>
                    <a:pt x="7142480" y="418846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52"/>
            <p:cNvSpPr/>
            <p:nvPr/>
          </p:nvSpPr>
          <p:spPr>
            <a:xfrm>
              <a:off x="0" y="4514850"/>
              <a:ext cx="7467600" cy="695960"/>
            </a:xfrm>
            <a:custGeom>
              <a:rect b="b" l="l" r="r" t="t"/>
              <a:pathLst>
                <a:path extrusionOk="0" h="695960" w="7467600">
                  <a:moveTo>
                    <a:pt x="0" y="355600"/>
                  </a:moveTo>
                  <a:cubicBezTo>
                    <a:pt x="0" y="543560"/>
                    <a:pt x="152400" y="695960"/>
                    <a:pt x="340360" y="695960"/>
                  </a:cubicBezTo>
                  <a:lnTo>
                    <a:pt x="7127240" y="695960"/>
                  </a:lnTo>
                  <a:cubicBezTo>
                    <a:pt x="7315200" y="695960"/>
                    <a:pt x="7467600" y="543560"/>
                    <a:pt x="7467600" y="355600"/>
                  </a:cubicBezTo>
                  <a:lnTo>
                    <a:pt x="7467600" y="0"/>
                  </a:lnTo>
                  <a:lnTo>
                    <a:pt x="0" y="0"/>
                  </a:lnTo>
                  <a:lnTo>
                    <a:pt x="0" y="35560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52"/>
            <p:cNvSpPr/>
            <p:nvPr/>
          </p:nvSpPr>
          <p:spPr>
            <a:xfrm>
              <a:off x="2429510" y="5210810"/>
              <a:ext cx="2606040" cy="791210"/>
            </a:xfrm>
            <a:custGeom>
              <a:rect b="b" l="l" r="r" t="t"/>
              <a:pathLst>
                <a:path extrusionOk="0" h="791210" w="2606040">
                  <a:moveTo>
                    <a:pt x="1258570" y="0"/>
                  </a:moveTo>
                  <a:lnTo>
                    <a:pt x="453390" y="0"/>
                  </a:lnTo>
                  <a:cubicBezTo>
                    <a:pt x="453390" y="0"/>
                    <a:pt x="429260" y="370840"/>
                    <a:pt x="403860" y="525780"/>
                  </a:cubicBezTo>
                  <a:cubicBezTo>
                    <a:pt x="359410" y="791210"/>
                    <a:pt x="87630" y="706120"/>
                    <a:pt x="10160" y="762000"/>
                  </a:cubicBezTo>
                  <a:cubicBezTo>
                    <a:pt x="0" y="769620"/>
                    <a:pt x="5080" y="786130"/>
                    <a:pt x="17780" y="786130"/>
                  </a:cubicBezTo>
                  <a:lnTo>
                    <a:pt x="2588260" y="786130"/>
                  </a:lnTo>
                  <a:cubicBezTo>
                    <a:pt x="2600960" y="786130"/>
                    <a:pt x="2606040" y="769620"/>
                    <a:pt x="2595880" y="762000"/>
                  </a:cubicBezTo>
                  <a:cubicBezTo>
                    <a:pt x="2518410" y="706120"/>
                    <a:pt x="2246630" y="791210"/>
                    <a:pt x="2202180" y="525780"/>
                  </a:cubicBezTo>
                  <a:cubicBezTo>
                    <a:pt x="2176780" y="370840"/>
                    <a:pt x="2152650" y="0"/>
                    <a:pt x="2152650" y="0"/>
                  </a:cubicBezTo>
                  <a:lnTo>
                    <a:pt x="1258570" y="0"/>
                  </a:lnTo>
                  <a:close/>
                </a:path>
              </a:pathLst>
            </a:custGeom>
            <a:solidFill>
              <a:srgbClr val="BBBBB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53"/>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644" name="Google Shape;644;p53"/>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45" name="Google Shape;645;p53"/>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646" name="Google Shape;646;p53"/>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47" name="Google Shape;647;p53"/>
          <p:cNvSpPr txBox="1"/>
          <p:nvPr/>
        </p:nvSpPr>
        <p:spPr>
          <a:xfrm>
            <a:off x="5453625" y="2934850"/>
            <a:ext cx="5121600" cy="2098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E-comerț prin lea</a:t>
            </a:r>
            <a:r>
              <a:rPr b="1" lang="en-US" sz="2600">
                <a:solidFill>
                  <a:srgbClr val="EFBC15"/>
                </a:solidFill>
                <a:latin typeface="Calibri"/>
                <a:ea typeface="Calibri"/>
                <a:cs typeface="Calibri"/>
                <a:sym typeface="Calibri"/>
              </a:rPr>
              <a:t>sing </a:t>
            </a:r>
            <a:r>
              <a:rPr b="1" lang="en-US" sz="2600">
                <a:solidFill>
                  <a:srgbClr val="EFBC15"/>
                </a:solidFill>
                <a:latin typeface="Calibri"/>
                <a:ea typeface="Calibri"/>
                <a:cs typeface="Calibri"/>
                <a:sym typeface="Calibri"/>
              </a:rPr>
              <a:t>sau închiriere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Acest model permite clienților să plătească pentru utilizarea temporară a unui produs sau serviciu, fără a-l achiziționa definitiv.</a:t>
            </a:r>
            <a:endParaRPr sz="2400">
              <a:solidFill>
                <a:srgbClr val="022565"/>
              </a:solidFill>
              <a:latin typeface="Calibri"/>
              <a:ea typeface="Calibri"/>
              <a:cs typeface="Calibri"/>
              <a:sym typeface="Calibri"/>
            </a:endParaRPr>
          </a:p>
        </p:txBody>
      </p:sp>
      <p:sp>
        <p:nvSpPr>
          <p:cNvPr id="648" name="Google Shape;648;p53"/>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grpSp>
        <p:nvGrpSpPr>
          <p:cNvPr id="649" name="Google Shape;649;p53"/>
          <p:cNvGrpSpPr/>
          <p:nvPr/>
        </p:nvGrpSpPr>
        <p:grpSpPr>
          <a:xfrm>
            <a:off x="351725" y="2507325"/>
            <a:ext cx="4925325" cy="4350675"/>
            <a:chOff x="214100" y="2049275"/>
            <a:chExt cx="4925325" cy="4350675"/>
          </a:xfrm>
        </p:grpSpPr>
        <p:pic>
          <p:nvPicPr>
            <p:cNvPr id="650" name="Google Shape;650;p53"/>
            <p:cNvPicPr preferRelativeResize="0"/>
            <p:nvPr/>
          </p:nvPicPr>
          <p:blipFill rotWithShape="1">
            <a:blip r:embed="rId5">
              <a:alphaModFix/>
            </a:blip>
            <a:srcRect b="10185" l="0" r="0" t="0"/>
            <a:stretch/>
          </p:blipFill>
          <p:spPr>
            <a:xfrm>
              <a:off x="214100" y="2049275"/>
              <a:ext cx="4925325" cy="4350675"/>
            </a:xfrm>
            <a:prstGeom prst="rect">
              <a:avLst/>
            </a:prstGeom>
            <a:noFill/>
            <a:ln>
              <a:noFill/>
            </a:ln>
          </p:spPr>
        </p:pic>
        <p:pic>
          <p:nvPicPr>
            <p:cNvPr id="651" name="Google Shape;651;p53"/>
            <p:cNvPicPr preferRelativeResize="0"/>
            <p:nvPr/>
          </p:nvPicPr>
          <p:blipFill rotWithShape="1">
            <a:blip r:embed="rId6">
              <a:alphaModFix/>
            </a:blip>
            <a:srcRect b="3043" l="32785" r="36155" t="22184"/>
            <a:stretch/>
          </p:blipFill>
          <p:spPr>
            <a:xfrm>
              <a:off x="1602675" y="2363150"/>
              <a:ext cx="1834800" cy="3530100"/>
            </a:xfrm>
            <a:prstGeom prst="roundRect">
              <a:avLst>
                <a:gd fmla="val 10793" name="adj"/>
              </a:avLst>
            </a:prstGeom>
            <a:noFill/>
            <a:ln>
              <a:noFill/>
            </a:ln>
          </p:spPr>
        </p:pic>
      </p:gr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54"/>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657" name="Google Shape;657;p54"/>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658" name="Google Shape;658;p54"/>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659" name="Google Shape;659;p54"/>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60" name="Google Shape;660;p54"/>
          <p:cNvSpPr txBox="1"/>
          <p:nvPr/>
        </p:nvSpPr>
        <p:spPr>
          <a:xfrm>
            <a:off x="1112225" y="2588100"/>
            <a:ext cx="5061300" cy="286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Comerț prin achiziții frecvente sau bazat pe reîncărcare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Acest model se aplică produselor de bază care se consumă rapid și necesită achiziții repetate, precum produse alimentare, articole de igienă sau consumabile pentru casă.</a:t>
            </a:r>
            <a:endParaRPr sz="2400">
              <a:solidFill>
                <a:srgbClr val="022565"/>
              </a:solidFill>
              <a:latin typeface="Calibri"/>
              <a:ea typeface="Calibri"/>
              <a:cs typeface="Calibri"/>
              <a:sym typeface="Calibri"/>
            </a:endParaRPr>
          </a:p>
        </p:txBody>
      </p:sp>
      <p:sp>
        <p:nvSpPr>
          <p:cNvPr id="661" name="Google Shape;661;p54"/>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662" name="Google Shape;662;p54"/>
          <p:cNvPicPr preferRelativeResize="0"/>
          <p:nvPr/>
        </p:nvPicPr>
        <p:blipFill>
          <a:blip r:embed="rId5">
            <a:alphaModFix/>
          </a:blip>
          <a:stretch>
            <a:fillRect/>
          </a:stretch>
        </p:blipFill>
        <p:spPr>
          <a:xfrm>
            <a:off x="6589700" y="2307600"/>
            <a:ext cx="4800600" cy="3429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6" name="Shape 666"/>
        <p:cNvGrpSpPr/>
        <p:nvPr/>
      </p:nvGrpSpPr>
      <p:grpSpPr>
        <a:xfrm>
          <a:off x="0" y="0"/>
          <a:ext cx="0" cy="0"/>
          <a:chOff x="0" y="0"/>
          <a:chExt cx="0" cy="0"/>
        </a:xfrm>
      </p:grpSpPr>
      <p:sp>
        <p:nvSpPr>
          <p:cNvPr id="667" name="Google Shape;667;p55"/>
          <p:cNvSpPr/>
          <p:nvPr/>
        </p:nvSpPr>
        <p:spPr>
          <a:xfrm>
            <a:off x="0" y="0"/>
            <a:ext cx="5056500" cy="68580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sp>
        <p:nvSpPr>
          <p:cNvPr id="668" name="Google Shape;668;p55"/>
          <p:cNvSpPr txBox="1"/>
          <p:nvPr>
            <p:ph type="title"/>
          </p:nvPr>
        </p:nvSpPr>
        <p:spPr>
          <a:xfrm>
            <a:off x="799801" y="1535875"/>
            <a:ext cx="2821800" cy="591000"/>
          </a:xfrm>
          <a:prstGeom prst="rect">
            <a:avLst/>
          </a:prstGeom>
          <a:noFill/>
          <a:ln>
            <a:noFill/>
          </a:ln>
        </p:spPr>
        <p:txBody>
          <a:bodyPr anchorCtr="0" anchor="ctr" bIns="45700" lIns="91425" spcFirstLastPara="1" rIns="91425" wrap="square" tIns="45700">
            <a:spAutoFit/>
          </a:bodyPr>
          <a:lstStyle/>
          <a:p>
            <a:pPr indent="0" lvl="0" marL="0" rtl="0" algn="l">
              <a:lnSpc>
                <a:spcPct val="90000"/>
              </a:lnSpc>
              <a:spcBef>
                <a:spcPts val="0"/>
              </a:spcBef>
              <a:spcAft>
                <a:spcPts val="0"/>
              </a:spcAft>
              <a:buClr>
                <a:schemeClr val="dk1"/>
              </a:buClr>
              <a:buSzPts val="1100"/>
              <a:buFont typeface="Arial"/>
              <a:buNone/>
            </a:pPr>
            <a:r>
              <a:rPr b="1" lang="en-US" sz="3600">
                <a:solidFill>
                  <a:schemeClr val="lt1"/>
                </a:solidFill>
                <a:latin typeface="Arial"/>
                <a:ea typeface="Arial"/>
                <a:cs typeface="Arial"/>
                <a:sym typeface="Arial"/>
              </a:rPr>
              <a:t>CONCLUZII</a:t>
            </a:r>
            <a:endParaRPr b="1" sz="3600">
              <a:solidFill>
                <a:schemeClr val="lt1"/>
              </a:solidFill>
              <a:latin typeface="Arial"/>
              <a:ea typeface="Arial"/>
              <a:cs typeface="Arial"/>
              <a:sym typeface="Arial"/>
            </a:endParaRPr>
          </a:p>
        </p:txBody>
      </p:sp>
      <p:sp>
        <p:nvSpPr>
          <p:cNvPr id="669" name="Google Shape;669;p55"/>
          <p:cNvSpPr txBox="1"/>
          <p:nvPr/>
        </p:nvSpPr>
        <p:spPr>
          <a:xfrm>
            <a:off x="5700300" y="697238"/>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E-comerțul include multe modele adaptate diferitelor nevoi, de la produse fizice la servicii sau abonamente.</a:t>
            </a:r>
            <a:endParaRPr b="1" i="0" sz="2400" u="none" cap="none" strike="noStrike">
              <a:solidFill>
                <a:srgbClr val="022565"/>
              </a:solidFill>
              <a:latin typeface="Arial"/>
              <a:ea typeface="Arial"/>
              <a:cs typeface="Arial"/>
              <a:sym typeface="Arial"/>
            </a:endParaRPr>
          </a:p>
        </p:txBody>
      </p:sp>
      <p:pic>
        <p:nvPicPr>
          <p:cNvPr id="670" name="Google Shape;670;p55"/>
          <p:cNvPicPr preferRelativeResize="0"/>
          <p:nvPr/>
        </p:nvPicPr>
        <p:blipFill rotWithShape="1">
          <a:blip r:embed="rId3">
            <a:alphaModFix/>
          </a:blip>
          <a:srcRect b="0" l="0" r="0" t="0"/>
          <a:stretch/>
        </p:blipFill>
        <p:spPr>
          <a:xfrm>
            <a:off x="2677425" y="5389050"/>
            <a:ext cx="2077650" cy="1468949"/>
          </a:xfrm>
          <a:prstGeom prst="rect">
            <a:avLst/>
          </a:prstGeom>
          <a:noFill/>
          <a:ln>
            <a:noFill/>
          </a:ln>
        </p:spPr>
      </p:pic>
      <p:pic>
        <p:nvPicPr>
          <p:cNvPr id="671" name="Google Shape;671;p55"/>
          <p:cNvPicPr preferRelativeResize="0"/>
          <p:nvPr/>
        </p:nvPicPr>
        <p:blipFill rotWithShape="1">
          <a:blip r:embed="rId4">
            <a:alphaModFix/>
          </a:blip>
          <a:srcRect b="0" l="0" r="0" t="0"/>
          <a:stretch/>
        </p:blipFill>
        <p:spPr>
          <a:xfrm>
            <a:off x="305000" y="5789035"/>
            <a:ext cx="1993748" cy="669000"/>
          </a:xfrm>
          <a:prstGeom prst="rect">
            <a:avLst/>
          </a:prstGeom>
          <a:noFill/>
          <a:ln>
            <a:noFill/>
          </a:ln>
        </p:spPr>
      </p:pic>
      <p:sp>
        <p:nvSpPr>
          <p:cNvPr id="672" name="Google Shape;672;p55"/>
          <p:cNvSpPr/>
          <p:nvPr/>
        </p:nvSpPr>
        <p:spPr>
          <a:xfrm>
            <a:off x="5056500" y="0"/>
            <a:ext cx="127200" cy="68580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673" name="Google Shape;673;p55"/>
          <p:cNvSpPr txBox="1"/>
          <p:nvPr/>
        </p:nvSpPr>
        <p:spPr>
          <a:xfrm>
            <a:off x="5700300" y="2185971"/>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Fiecare model are beneficii și provocări, precum flexibilitatea sau costurile logistice.</a:t>
            </a:r>
            <a:endParaRPr b="1" i="0" sz="2400" u="none" cap="none" strike="noStrike">
              <a:solidFill>
                <a:srgbClr val="022565"/>
              </a:solidFill>
              <a:latin typeface="Arial"/>
              <a:ea typeface="Arial"/>
              <a:cs typeface="Arial"/>
              <a:sym typeface="Arial"/>
            </a:endParaRPr>
          </a:p>
        </p:txBody>
      </p:sp>
      <p:sp>
        <p:nvSpPr>
          <p:cNvPr id="674" name="Google Shape;674;p55"/>
          <p:cNvSpPr txBox="1"/>
          <p:nvPr/>
        </p:nvSpPr>
        <p:spPr>
          <a:xfrm>
            <a:off x="5700300" y="3674704"/>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Progresul digital a făcut posibilă apariția unor soluții inovatoare, cum ar fi dropshipping sau abonamentele online.</a:t>
            </a:r>
            <a:endParaRPr b="0" i="0" sz="2400" u="none" cap="none" strike="noStrike">
              <a:solidFill>
                <a:srgbClr val="022565"/>
              </a:solidFill>
              <a:latin typeface="Arial"/>
              <a:ea typeface="Arial"/>
              <a:cs typeface="Arial"/>
              <a:sym typeface="Arial"/>
            </a:endParaRPr>
          </a:p>
        </p:txBody>
      </p:sp>
      <p:sp>
        <p:nvSpPr>
          <p:cNvPr id="675" name="Google Shape;675;p55"/>
          <p:cNvSpPr txBox="1"/>
          <p:nvPr/>
        </p:nvSpPr>
        <p:spPr>
          <a:xfrm>
            <a:off x="5700300" y="5163438"/>
            <a:ext cx="6119700" cy="1200600"/>
          </a:xfrm>
          <a:prstGeom prst="rect">
            <a:avLst/>
          </a:prstGeom>
          <a:noFill/>
          <a:ln>
            <a:noFill/>
          </a:ln>
        </p:spPr>
        <p:txBody>
          <a:bodyPr anchorCtr="0" anchor="t" bIns="45700" lIns="91425" spcFirstLastPara="1" rIns="91425" wrap="square" tIns="45700">
            <a:spAutoFit/>
          </a:bodyPr>
          <a:lstStyle/>
          <a:p>
            <a:pPr indent="-381000" lvl="0" marL="457200" marR="0" rtl="0" algn="l">
              <a:lnSpc>
                <a:spcPct val="100000"/>
              </a:lnSpc>
              <a:spcBef>
                <a:spcPts val="0"/>
              </a:spcBef>
              <a:spcAft>
                <a:spcPts val="0"/>
              </a:spcAft>
              <a:buClr>
                <a:srgbClr val="022565"/>
              </a:buClr>
              <a:buSzPts val="2400"/>
              <a:buFont typeface="Arial"/>
              <a:buChar char="●"/>
            </a:pPr>
            <a:r>
              <a:rPr lang="en-US" sz="2400">
                <a:solidFill>
                  <a:srgbClr val="022565"/>
                </a:solidFill>
              </a:rPr>
              <a:t>Modelele de e-comerț se concentrează tot mai mult pe nevoile consumatorilor, oferind personalizare și accesibilitate.</a:t>
            </a:r>
            <a:endParaRPr b="0" i="0" sz="2400" u="none" cap="none" strike="noStrike">
              <a:solidFill>
                <a:srgbClr val="022565"/>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 name="Shape 128"/>
        <p:cNvGrpSpPr/>
        <p:nvPr/>
      </p:nvGrpSpPr>
      <p:grpSpPr>
        <a:xfrm>
          <a:off x="0" y="0"/>
          <a:ext cx="0" cy="0"/>
          <a:chOff x="0" y="0"/>
          <a:chExt cx="0" cy="0"/>
        </a:xfrm>
      </p:grpSpPr>
      <p:sp>
        <p:nvSpPr>
          <p:cNvPr id="129" name="Google Shape;129;p17"/>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30" name="Google Shape;130;p17"/>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31" name="Google Shape;131;p17"/>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32" name="Google Shape;132;p17"/>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33" name="Google Shape;133;p17"/>
          <p:cNvSpPr txBox="1"/>
          <p:nvPr/>
        </p:nvSpPr>
        <p:spPr>
          <a:xfrm>
            <a:off x="1471100" y="2533050"/>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Business-to-Consumer (B2C)</a:t>
            </a:r>
            <a:endParaRPr i="0" sz="2400" u="none" cap="none" strike="noStrike">
              <a:solidFill>
                <a:srgbClr val="022565"/>
              </a:solidFill>
              <a:latin typeface="Calibri"/>
              <a:ea typeface="Calibri"/>
              <a:cs typeface="Calibri"/>
              <a:sym typeface="Calibri"/>
            </a:endParaRPr>
          </a:p>
        </p:txBody>
      </p:sp>
      <p:sp>
        <p:nvSpPr>
          <p:cNvPr id="134" name="Google Shape;134;p17"/>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135" name="Google Shape;135;p17"/>
          <p:cNvSpPr txBox="1"/>
          <p:nvPr/>
        </p:nvSpPr>
        <p:spPr>
          <a:xfrm>
            <a:off x="1471100" y="3388758"/>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Business-to-Business (B2B)</a:t>
            </a:r>
            <a:endParaRPr i="0" sz="2400" u="none" cap="none" strike="noStrike">
              <a:solidFill>
                <a:srgbClr val="022565"/>
              </a:solidFill>
              <a:latin typeface="Calibri"/>
              <a:ea typeface="Calibri"/>
              <a:cs typeface="Calibri"/>
              <a:sym typeface="Calibri"/>
            </a:endParaRPr>
          </a:p>
        </p:txBody>
      </p:sp>
      <p:sp>
        <p:nvSpPr>
          <p:cNvPr id="136" name="Google Shape;136;p17"/>
          <p:cNvSpPr txBox="1"/>
          <p:nvPr/>
        </p:nvSpPr>
        <p:spPr>
          <a:xfrm>
            <a:off x="6290325" y="3388763"/>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Consumer-to-Consumer (C2C)</a:t>
            </a:r>
            <a:endParaRPr i="0" sz="2400" u="none" cap="none" strike="noStrike">
              <a:solidFill>
                <a:srgbClr val="022565"/>
              </a:solidFill>
              <a:latin typeface="Calibri"/>
              <a:ea typeface="Calibri"/>
              <a:cs typeface="Calibri"/>
              <a:sym typeface="Calibri"/>
            </a:endParaRPr>
          </a:p>
        </p:txBody>
      </p:sp>
      <p:sp>
        <p:nvSpPr>
          <p:cNvPr id="137" name="Google Shape;137;p17"/>
          <p:cNvSpPr txBox="1"/>
          <p:nvPr/>
        </p:nvSpPr>
        <p:spPr>
          <a:xfrm>
            <a:off x="6290325" y="4244475"/>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Consumer-to-Business (C2B)</a:t>
            </a:r>
            <a:endParaRPr i="0" sz="2400" u="none" cap="none" strike="noStrike">
              <a:solidFill>
                <a:srgbClr val="022565"/>
              </a:solidFill>
              <a:latin typeface="Calibri"/>
              <a:ea typeface="Calibri"/>
              <a:cs typeface="Calibri"/>
              <a:sym typeface="Calibri"/>
            </a:endParaRPr>
          </a:p>
        </p:txBody>
      </p:sp>
      <p:sp>
        <p:nvSpPr>
          <p:cNvPr id="138" name="Google Shape;138;p17"/>
          <p:cNvSpPr txBox="1"/>
          <p:nvPr/>
        </p:nvSpPr>
        <p:spPr>
          <a:xfrm>
            <a:off x="1471100" y="5100175"/>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Government-to-Business (G2B)</a:t>
            </a:r>
            <a:endParaRPr i="0" sz="2400" u="none" cap="none" strike="noStrike">
              <a:solidFill>
                <a:srgbClr val="022565"/>
              </a:solidFill>
              <a:latin typeface="Calibri"/>
              <a:ea typeface="Calibri"/>
              <a:cs typeface="Calibri"/>
              <a:sym typeface="Calibri"/>
            </a:endParaRPr>
          </a:p>
        </p:txBody>
      </p:sp>
      <p:sp>
        <p:nvSpPr>
          <p:cNvPr id="139" name="Google Shape;139;p17"/>
          <p:cNvSpPr txBox="1"/>
          <p:nvPr/>
        </p:nvSpPr>
        <p:spPr>
          <a:xfrm>
            <a:off x="1471100" y="4244467"/>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Business-to-Government (B2G)</a:t>
            </a:r>
            <a:endParaRPr i="0" sz="2400" u="none" cap="none" strike="noStrike">
              <a:solidFill>
                <a:srgbClr val="022565"/>
              </a:solidFill>
              <a:latin typeface="Calibri"/>
              <a:ea typeface="Calibri"/>
              <a:cs typeface="Calibri"/>
              <a:sym typeface="Calibri"/>
            </a:endParaRPr>
          </a:p>
        </p:txBody>
      </p:sp>
      <p:sp>
        <p:nvSpPr>
          <p:cNvPr id="140" name="Google Shape;140;p17"/>
          <p:cNvSpPr txBox="1"/>
          <p:nvPr/>
        </p:nvSpPr>
        <p:spPr>
          <a:xfrm>
            <a:off x="6290325" y="2533050"/>
            <a:ext cx="46608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Consumer-to-Government (C2G)</a:t>
            </a:r>
            <a:endParaRPr i="0" sz="2400" u="none" cap="none" strike="noStrike">
              <a:solidFill>
                <a:srgbClr val="022565"/>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18"/>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46" name="Google Shape;146;p18"/>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47" name="Google Shape;147;p18"/>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48" name="Google Shape;148;p18"/>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49" name="Google Shape;149;p18"/>
          <p:cNvSpPr txBox="1"/>
          <p:nvPr/>
        </p:nvSpPr>
        <p:spPr>
          <a:xfrm>
            <a:off x="5466913" y="2962225"/>
            <a:ext cx="5105100" cy="172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Afacere către consumator</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În modelul B2C, companiile vând direct consumatorilor finali. Acesta este cel mai cunoscut tip de e-comerț.</a:t>
            </a:r>
            <a:endParaRPr sz="2400">
              <a:solidFill>
                <a:srgbClr val="022565"/>
              </a:solidFill>
              <a:latin typeface="Calibri"/>
              <a:ea typeface="Calibri"/>
              <a:cs typeface="Calibri"/>
              <a:sym typeface="Calibri"/>
            </a:endParaRPr>
          </a:p>
        </p:txBody>
      </p:sp>
      <p:sp>
        <p:nvSpPr>
          <p:cNvPr id="150" name="Google Shape;150;p18"/>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151" name="Google Shape;151;p18"/>
          <p:cNvPicPr preferRelativeResize="0"/>
          <p:nvPr/>
        </p:nvPicPr>
        <p:blipFill>
          <a:blip r:embed="rId5">
            <a:alphaModFix/>
          </a:blip>
          <a:stretch>
            <a:fillRect/>
          </a:stretch>
        </p:blipFill>
        <p:spPr>
          <a:xfrm>
            <a:off x="1619988" y="2474188"/>
            <a:ext cx="3074575" cy="30745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9"/>
          <p:cNvSpPr/>
          <p:nvPr/>
        </p:nvSpPr>
        <p:spPr>
          <a:xfrm>
            <a:off x="0" y="109500"/>
            <a:ext cx="12192000" cy="67485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57" name="Google Shape;157;p19"/>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sp>
        <p:nvSpPr>
          <p:cNvPr id="158" name="Google Shape;158;p19"/>
          <p:cNvSpPr/>
          <p:nvPr/>
        </p:nvSpPr>
        <p:spPr>
          <a:xfrm>
            <a:off x="0" y="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pic>
        <p:nvPicPr>
          <p:cNvPr id="159" name="Google Shape;159;p19"/>
          <p:cNvPicPr preferRelativeResize="0"/>
          <p:nvPr/>
        </p:nvPicPr>
        <p:blipFill>
          <a:blip r:embed="rId4">
            <a:alphaModFix/>
          </a:blip>
          <a:stretch>
            <a:fillRect/>
          </a:stretch>
        </p:blipFill>
        <p:spPr>
          <a:xfrm>
            <a:off x="3058700" y="1414263"/>
            <a:ext cx="6074600" cy="4029475"/>
          </a:xfrm>
          <a:prstGeom prst="rect">
            <a:avLst/>
          </a:prstGeom>
          <a:noFill/>
          <a:ln>
            <a:noFill/>
          </a:ln>
        </p:spPr>
      </p:pic>
      <p:grpSp>
        <p:nvGrpSpPr>
          <p:cNvPr id="160" name="Google Shape;160;p19"/>
          <p:cNvGrpSpPr/>
          <p:nvPr/>
        </p:nvGrpSpPr>
        <p:grpSpPr>
          <a:xfrm>
            <a:off x="2198813" y="1216088"/>
            <a:ext cx="7794374" cy="4535314"/>
            <a:chOff x="0" y="0"/>
            <a:chExt cx="7981950" cy="4578350"/>
          </a:xfrm>
        </p:grpSpPr>
        <p:sp>
          <p:nvSpPr>
            <p:cNvPr id="161" name="Google Shape;161;p19"/>
            <p:cNvSpPr/>
            <p:nvPr/>
          </p:nvSpPr>
          <p:spPr>
            <a:xfrm>
              <a:off x="765810" y="21590"/>
              <a:ext cx="6451600" cy="4326890"/>
            </a:xfrm>
            <a:custGeom>
              <a:rect b="b" l="l" r="r" t="t"/>
              <a:pathLst>
                <a:path extrusionOk="0" h="4326890" w="645160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9"/>
            <p:cNvSpPr/>
            <p:nvPr/>
          </p:nvSpPr>
          <p:spPr>
            <a:xfrm>
              <a:off x="0" y="0"/>
              <a:ext cx="7981950" cy="4542790"/>
            </a:xfrm>
            <a:custGeom>
              <a:rect b="b" l="l" r="r" t="t"/>
              <a:pathLst>
                <a:path extrusionOk="0" h="4542790" w="798195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9"/>
            <p:cNvSpPr/>
            <p:nvPr/>
          </p:nvSpPr>
          <p:spPr>
            <a:xfrm>
              <a:off x="3460750" y="4349750"/>
              <a:ext cx="1059180" cy="96520"/>
            </a:xfrm>
            <a:custGeom>
              <a:rect b="b" l="l" r="r" t="t"/>
              <a:pathLst>
                <a:path extrusionOk="0" h="96520" w="105918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19"/>
            <p:cNvSpPr/>
            <p:nvPr/>
          </p:nvSpPr>
          <p:spPr>
            <a:xfrm>
              <a:off x="163830" y="4542790"/>
              <a:ext cx="7654290" cy="35560"/>
            </a:xfrm>
            <a:custGeom>
              <a:rect b="b" l="l" r="r" t="t"/>
              <a:pathLst>
                <a:path extrusionOk="0" h="35560" w="765429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20"/>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70" name="Google Shape;170;p20"/>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71" name="Google Shape;171;p20"/>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72" name="Google Shape;172;p20"/>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73" name="Google Shape;173;p20"/>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sp>
        <p:nvSpPr>
          <p:cNvPr id="174" name="Google Shape;174;p20"/>
          <p:cNvSpPr txBox="1"/>
          <p:nvPr/>
        </p:nvSpPr>
        <p:spPr>
          <a:xfrm>
            <a:off x="1485000" y="226567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Accesibilitate globală și un public țintă mare.</a:t>
            </a:r>
            <a:endParaRPr sz="2400">
              <a:solidFill>
                <a:srgbClr val="022565"/>
              </a:solidFill>
              <a:latin typeface="Calibri"/>
              <a:ea typeface="Calibri"/>
              <a:cs typeface="Calibri"/>
              <a:sym typeface="Calibri"/>
            </a:endParaRPr>
          </a:p>
        </p:txBody>
      </p:sp>
      <p:sp>
        <p:nvSpPr>
          <p:cNvPr id="175" name="Google Shape;175;p20"/>
          <p:cNvSpPr txBox="1"/>
          <p:nvPr/>
        </p:nvSpPr>
        <p:spPr>
          <a:xfrm>
            <a:off x="1485000" y="3619850"/>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Simplitate în procesul de vânzare, fără intermediari.</a:t>
            </a:r>
            <a:endParaRPr sz="2400">
              <a:solidFill>
                <a:srgbClr val="022565"/>
              </a:solidFill>
              <a:latin typeface="Calibri"/>
              <a:ea typeface="Calibri"/>
              <a:cs typeface="Calibri"/>
              <a:sym typeface="Calibri"/>
            </a:endParaRPr>
          </a:p>
        </p:txBody>
      </p:sp>
      <p:sp>
        <p:nvSpPr>
          <p:cNvPr id="176" name="Google Shape;176;p20"/>
          <p:cNvSpPr txBox="1"/>
          <p:nvPr/>
        </p:nvSpPr>
        <p:spPr>
          <a:xfrm>
            <a:off x="1485000" y="4974025"/>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Personalizarea experienței de cumărare datorită la IA.</a:t>
            </a:r>
            <a:endParaRPr sz="2400">
              <a:solidFill>
                <a:srgbClr val="022565"/>
              </a:solidFill>
              <a:latin typeface="Calibri"/>
              <a:ea typeface="Calibri"/>
              <a:cs typeface="Calibri"/>
              <a:sym typeface="Calibri"/>
            </a:endParaRPr>
          </a:p>
        </p:txBody>
      </p:sp>
      <p:sp>
        <p:nvSpPr>
          <p:cNvPr id="177" name="Google Shape;177;p20"/>
          <p:cNvSpPr/>
          <p:nvPr/>
        </p:nvSpPr>
        <p:spPr>
          <a:xfrm>
            <a:off x="725201" y="514022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3</a:t>
            </a:r>
            <a:endParaRPr b="1" i="0" sz="2000" u="none" cap="none" strike="noStrike">
              <a:solidFill>
                <a:srgbClr val="022565"/>
              </a:solidFill>
              <a:latin typeface="Arial"/>
              <a:ea typeface="Arial"/>
              <a:cs typeface="Arial"/>
              <a:sym typeface="Arial"/>
            </a:endParaRPr>
          </a:p>
        </p:txBody>
      </p:sp>
      <p:sp>
        <p:nvSpPr>
          <p:cNvPr id="178" name="Google Shape;178;p20"/>
          <p:cNvSpPr/>
          <p:nvPr/>
        </p:nvSpPr>
        <p:spPr>
          <a:xfrm>
            <a:off x="725200" y="3786050"/>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79" name="Google Shape;179;p20"/>
          <p:cNvSpPr/>
          <p:nvPr/>
        </p:nvSpPr>
        <p:spPr>
          <a:xfrm>
            <a:off x="725200" y="2431875"/>
            <a:ext cx="594000" cy="591000"/>
          </a:xfrm>
          <a:prstGeom prst="ellipse">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
        <p:nvSpPr>
          <p:cNvPr id="180" name="Google Shape;180;p20"/>
          <p:cNvSpPr txBox="1"/>
          <p:nvPr/>
        </p:nvSpPr>
        <p:spPr>
          <a:xfrm>
            <a:off x="6855800" y="2275163"/>
            <a:ext cx="4611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Concurență intensă din partea altor magazine online.</a:t>
            </a:r>
            <a:endParaRPr sz="2400">
              <a:solidFill>
                <a:srgbClr val="022565"/>
              </a:solidFill>
              <a:latin typeface="Calibri"/>
              <a:ea typeface="Calibri"/>
              <a:cs typeface="Calibri"/>
              <a:sym typeface="Calibri"/>
            </a:endParaRPr>
          </a:p>
        </p:txBody>
      </p:sp>
      <p:sp>
        <p:nvSpPr>
          <p:cNvPr id="181" name="Google Shape;181;p20"/>
          <p:cNvSpPr txBox="1"/>
          <p:nvPr/>
        </p:nvSpPr>
        <p:spPr>
          <a:xfrm>
            <a:off x="6855800" y="3629338"/>
            <a:ext cx="46110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US" sz="2400">
                <a:solidFill>
                  <a:srgbClr val="022565"/>
                </a:solidFill>
                <a:latin typeface="Calibri"/>
                <a:ea typeface="Calibri"/>
                <a:cs typeface="Calibri"/>
                <a:sym typeface="Calibri"/>
              </a:rPr>
              <a:t>Necesitatea unei strategii puternice de marketing digital pentru atragerea și retenția clienților.</a:t>
            </a:r>
            <a:endParaRPr sz="2400">
              <a:solidFill>
                <a:srgbClr val="022565"/>
              </a:solidFill>
              <a:latin typeface="Calibri"/>
              <a:ea typeface="Calibri"/>
              <a:cs typeface="Calibri"/>
              <a:sym typeface="Calibri"/>
            </a:endParaRPr>
          </a:p>
        </p:txBody>
      </p:sp>
      <p:sp>
        <p:nvSpPr>
          <p:cNvPr id="182" name="Google Shape;182;p20"/>
          <p:cNvSpPr/>
          <p:nvPr/>
        </p:nvSpPr>
        <p:spPr>
          <a:xfrm>
            <a:off x="6096000" y="3795538"/>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2</a:t>
            </a:r>
            <a:endParaRPr b="1" i="0" sz="2000" u="none" cap="none" strike="noStrike">
              <a:solidFill>
                <a:srgbClr val="022565"/>
              </a:solidFill>
              <a:latin typeface="Arial"/>
              <a:ea typeface="Arial"/>
              <a:cs typeface="Arial"/>
              <a:sym typeface="Arial"/>
            </a:endParaRPr>
          </a:p>
        </p:txBody>
      </p:sp>
      <p:sp>
        <p:nvSpPr>
          <p:cNvPr id="183" name="Google Shape;183;p20"/>
          <p:cNvSpPr/>
          <p:nvPr/>
        </p:nvSpPr>
        <p:spPr>
          <a:xfrm>
            <a:off x="6096000" y="2441363"/>
            <a:ext cx="594000" cy="591000"/>
          </a:xfrm>
          <a:prstGeom prst="ellipse">
            <a:avLst/>
          </a:prstGeom>
          <a:solidFill>
            <a:srgbClr val="EA9999"/>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22565"/>
                </a:solidFill>
                <a:latin typeface="Arial"/>
                <a:ea typeface="Arial"/>
                <a:cs typeface="Arial"/>
                <a:sym typeface="Arial"/>
              </a:rPr>
              <a:t>1</a:t>
            </a:r>
            <a:endParaRPr b="1" i="0" sz="2000" u="none" cap="none" strike="noStrike">
              <a:solidFill>
                <a:srgbClr val="022565"/>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1"/>
          <p:cNvSpPr/>
          <p:nvPr/>
        </p:nvSpPr>
        <p:spPr>
          <a:xfrm>
            <a:off x="0" y="0"/>
            <a:ext cx="12192000" cy="1564800"/>
          </a:xfrm>
          <a:prstGeom prst="rect">
            <a:avLst/>
          </a:prstGeom>
          <a:solidFill>
            <a:srgbClr val="02256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22565"/>
              </a:solidFill>
              <a:latin typeface="Calibri"/>
              <a:ea typeface="Calibri"/>
              <a:cs typeface="Calibri"/>
              <a:sym typeface="Calibri"/>
            </a:endParaRPr>
          </a:p>
        </p:txBody>
      </p:sp>
      <p:pic>
        <p:nvPicPr>
          <p:cNvPr id="189" name="Google Shape;189;p21"/>
          <p:cNvPicPr preferRelativeResize="0"/>
          <p:nvPr/>
        </p:nvPicPr>
        <p:blipFill rotWithShape="1">
          <a:blip r:embed="rId3">
            <a:alphaModFix/>
          </a:blip>
          <a:srcRect b="0" l="0" r="0" t="0"/>
          <a:stretch/>
        </p:blipFill>
        <p:spPr>
          <a:xfrm>
            <a:off x="9815000" y="47925"/>
            <a:ext cx="2077650" cy="1468949"/>
          </a:xfrm>
          <a:prstGeom prst="rect">
            <a:avLst/>
          </a:prstGeom>
          <a:noFill/>
          <a:ln>
            <a:noFill/>
          </a:ln>
        </p:spPr>
      </p:pic>
      <p:pic>
        <p:nvPicPr>
          <p:cNvPr id="190" name="Google Shape;190;p21"/>
          <p:cNvPicPr preferRelativeResize="0"/>
          <p:nvPr/>
        </p:nvPicPr>
        <p:blipFill rotWithShape="1">
          <a:blip r:embed="rId4">
            <a:alphaModFix/>
          </a:blip>
          <a:srcRect b="0" l="0" r="0" t="0"/>
          <a:stretch/>
        </p:blipFill>
        <p:spPr>
          <a:xfrm>
            <a:off x="7540300" y="447910"/>
            <a:ext cx="1993748" cy="669000"/>
          </a:xfrm>
          <a:prstGeom prst="rect">
            <a:avLst/>
          </a:prstGeom>
          <a:noFill/>
          <a:ln>
            <a:noFill/>
          </a:ln>
        </p:spPr>
      </p:pic>
      <p:sp>
        <p:nvSpPr>
          <p:cNvPr id="191" name="Google Shape;191;p21"/>
          <p:cNvSpPr/>
          <p:nvPr/>
        </p:nvSpPr>
        <p:spPr>
          <a:xfrm>
            <a:off x="0" y="1564800"/>
            <a:ext cx="12192000" cy="109500"/>
          </a:xfrm>
          <a:prstGeom prst="rect">
            <a:avLst/>
          </a:prstGeom>
          <a:solidFill>
            <a:srgbClr val="EFBC15"/>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EFBC15"/>
              </a:solidFill>
              <a:latin typeface="Calibri"/>
              <a:ea typeface="Calibri"/>
              <a:cs typeface="Calibri"/>
              <a:sym typeface="Calibri"/>
            </a:endParaRPr>
          </a:p>
        </p:txBody>
      </p:sp>
      <p:sp>
        <p:nvSpPr>
          <p:cNvPr id="192" name="Google Shape;192;p21"/>
          <p:cNvSpPr txBox="1"/>
          <p:nvPr/>
        </p:nvSpPr>
        <p:spPr>
          <a:xfrm>
            <a:off x="5932438" y="2502200"/>
            <a:ext cx="4660800" cy="283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600"/>
              <a:buFont typeface="Arial"/>
              <a:buNone/>
            </a:pPr>
            <a:r>
              <a:rPr b="1" lang="en-US" sz="2600">
                <a:solidFill>
                  <a:srgbClr val="EFBC15"/>
                </a:solidFill>
                <a:latin typeface="Calibri"/>
                <a:ea typeface="Calibri"/>
                <a:cs typeface="Calibri"/>
                <a:sym typeface="Calibri"/>
              </a:rPr>
              <a:t>Afacere către afacere</a:t>
            </a:r>
            <a:endParaRPr b="1" i="0" sz="2600" u="none" cap="none" strike="noStrike">
              <a:solidFill>
                <a:srgbClr val="EFBC15"/>
              </a:solidFill>
              <a:latin typeface="Calibri"/>
              <a:ea typeface="Calibri"/>
              <a:cs typeface="Calibri"/>
              <a:sym typeface="Calibri"/>
            </a:endParaRPr>
          </a:p>
          <a:p>
            <a:pPr indent="0" lvl="0" marL="0" marR="0" rtl="0" algn="l">
              <a:lnSpc>
                <a:spcPct val="100000"/>
              </a:lnSpc>
              <a:spcBef>
                <a:spcPts val="1000"/>
              </a:spcBef>
              <a:spcAft>
                <a:spcPts val="0"/>
              </a:spcAft>
              <a:buClr>
                <a:srgbClr val="000000"/>
              </a:buClr>
              <a:buSzPts val="2600"/>
              <a:buFont typeface="Arial"/>
              <a:buNone/>
            </a:pPr>
            <a:r>
              <a:rPr lang="en-US" sz="2400">
                <a:solidFill>
                  <a:srgbClr val="022565"/>
                </a:solidFill>
                <a:latin typeface="Calibri"/>
                <a:ea typeface="Calibri"/>
                <a:cs typeface="Calibri"/>
                <a:sym typeface="Calibri"/>
              </a:rPr>
              <a:t>În modelul B2B, afacerile vând produse sau servicii altor afaceri. Aceste tranzacții pot include orice, de la materii prime și produse la servicii software pentru companii sau instrumente industriale.</a:t>
            </a:r>
            <a:endParaRPr sz="2400">
              <a:solidFill>
                <a:srgbClr val="022565"/>
              </a:solidFill>
              <a:latin typeface="Calibri"/>
              <a:ea typeface="Calibri"/>
              <a:cs typeface="Calibri"/>
              <a:sym typeface="Calibri"/>
            </a:endParaRPr>
          </a:p>
        </p:txBody>
      </p:sp>
      <p:sp>
        <p:nvSpPr>
          <p:cNvPr id="193" name="Google Shape;193;p21"/>
          <p:cNvSpPr txBox="1"/>
          <p:nvPr>
            <p:ph type="title"/>
          </p:nvPr>
        </p:nvSpPr>
        <p:spPr>
          <a:xfrm>
            <a:off x="399901" y="486888"/>
            <a:ext cx="11392200" cy="591000"/>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US" sz="3600">
                <a:solidFill>
                  <a:schemeClr val="lt1"/>
                </a:solidFill>
              </a:rPr>
              <a:t>TIPURI DE AFACERI</a:t>
            </a:r>
            <a:endParaRPr b="1" sz="3600">
              <a:solidFill>
                <a:schemeClr val="lt1"/>
              </a:solidFill>
            </a:endParaRPr>
          </a:p>
        </p:txBody>
      </p:sp>
      <p:pic>
        <p:nvPicPr>
          <p:cNvPr id="194" name="Google Shape;194;p21"/>
          <p:cNvPicPr preferRelativeResize="0"/>
          <p:nvPr/>
        </p:nvPicPr>
        <p:blipFill rotWithShape="1">
          <a:blip r:embed="rId5">
            <a:alphaModFix/>
          </a:blip>
          <a:srcRect b="9401" l="12648" r="0" t="10109"/>
          <a:stretch/>
        </p:blipFill>
        <p:spPr>
          <a:xfrm>
            <a:off x="1612700" y="2071325"/>
            <a:ext cx="4160150" cy="38332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