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embeddedFontLst>
    <p:embeddedFont>
      <p:font typeface="Century Gothic" panose="020B0502020202020204" pitchFamily="34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jfBcLXmK+wGZNwZKMLlY1Og0mC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3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14a07303e8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314a07303e8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14dbeb73cc_3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314dbeb73cc_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14a07303e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314a07303e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14a07303e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 exemplu, un client din Europa poate achiziționa direct produse artizanale din Asia fără a fi nevoie să călătorească.</a:t>
            </a:r>
            <a:endParaRPr/>
          </a:p>
        </p:txBody>
      </p:sp>
      <p:sp>
        <p:nvSpPr>
          <p:cNvPr id="226" name="Google Shape;226;g314a07303e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14a07303e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14a07303e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14a07303e8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Aceasta înseamnă că utilizatorii pot accesa produsele și serviciile dorite oricând, indiferent de fusul orar sau de momentul zilei.</a:t>
            </a:r>
            <a:endParaRPr/>
          </a:p>
        </p:txBody>
      </p:sp>
      <p:sp>
        <p:nvSpPr>
          <p:cNvPr id="248" name="Google Shape;248;g314a07303e8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14a07303e8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314a07303e8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14a07303e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314a07303e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14a07303e8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314a07303e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14a07303e8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314a07303e8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14a07303e8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314a07303e8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14a07303e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314a07303e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14a07303e8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314a07303e8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14a07303e8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314a07303e8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14a07303e8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314a07303e8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14a07303e8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314a07303e8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14a07303e8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314a07303e8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14dbeb73cc_3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314dbeb73cc_3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14a07303e8_0_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g314a07303e8_0_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14a07303e8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g314a07303e8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4dbeb73cc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14dbeb73cc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14a07303e8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314a07303e8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14a07303e8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314a07303e8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14a07303e8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g314a07303e8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14a07303e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314a07303e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14a07303e8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g314a07303e8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14a07303e8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314a07303e8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14dbeb73cc_3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g314dbeb73cc_3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14dbeb73cc_3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g314dbeb73cc_3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14dbeb73cc_3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g314dbeb73cc_3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14dbeb73cc_3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314dbeb73cc_3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4a07303e8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14a07303e8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14a07303e8_0_5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314a07303e8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14a07303e8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314a07303e8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1485566d6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31485566d6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4a07303e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314a07303e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4a07303e8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Sursă: https://ec.europa.eu/eurostat/statistics-explained/index.php?title=E-commerce_statistics_for_individuals</a:t>
            </a:r>
            <a:endParaRPr/>
          </a:p>
        </p:txBody>
      </p:sp>
      <p:sp>
        <p:nvSpPr>
          <p:cNvPr id="162" name="Google Shape;162;g314a07303e8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14a07303e8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Sursă: https://www.amcham.md/st_files/2024/07/15/AmCham%20Moldova%20Raport%20pia%C8%9Ba%20comer%C8%9Bului%20electronic%20din%20Republica%20Moldova%20RO.pdf</a:t>
            </a:r>
            <a:endParaRPr/>
          </a:p>
        </p:txBody>
      </p:sp>
      <p:sp>
        <p:nvSpPr>
          <p:cNvPr id="172" name="Google Shape;172;g314a07303e8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14a07303e8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Sursă: https://www.amcham.md/st_files/2024/07/15/AmCham%20Moldova%20Raport%20pia%C8%9Ba%20comer%C8%9Bului%20electronic%20din%20Republica%20Moldova%20RO.pdf</a:t>
            </a:r>
            <a:endParaRPr/>
          </a:p>
        </p:txBody>
      </p:sp>
      <p:sp>
        <p:nvSpPr>
          <p:cNvPr id="183" name="Google Shape;183;g314a07303e8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7107" y="-77176"/>
            <a:ext cx="6343874" cy="531807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0" y="5293325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0217739" y="5735636"/>
            <a:ext cx="1969541" cy="1088209"/>
          </a:xfrm>
          <a:custGeom>
            <a:avLst/>
            <a:gdLst/>
            <a:ahLst/>
            <a:cxnLst/>
            <a:rect l="l" t="t" r="r" b="b"/>
            <a:pathLst>
              <a:path w="1969541" h="1088209" extrusionOk="0">
                <a:moveTo>
                  <a:pt x="1767" y="0"/>
                </a:moveTo>
                <a:cubicBezTo>
                  <a:pt x="5637" y="1757196"/>
                  <a:pt x="-7092" y="378763"/>
                  <a:pt x="6303" y="1088209"/>
                </a:cubicBezTo>
                <a:lnTo>
                  <a:pt x="1962783" y="1076098"/>
                </a:lnTo>
                <a:cubicBezTo>
                  <a:pt x="1965036" y="720786"/>
                  <a:pt x="1967288" y="365473"/>
                  <a:pt x="1969541" y="10161"/>
                </a:cubicBezTo>
                <a:lnTo>
                  <a:pt x="1767" y="0"/>
                </a:lnTo>
                <a:close/>
              </a:path>
            </a:pathLst>
          </a:custGeom>
          <a:solidFill>
            <a:srgbClr val="0225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20875" y="2236875"/>
            <a:ext cx="86658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BC15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ESENȚA </a:t>
            </a:r>
            <a:endParaRPr sz="43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BC15"/>
              </a:buClr>
              <a:buSzPts val="4300"/>
              <a:buFont typeface="Century Gothic"/>
              <a:buNone/>
            </a:pPr>
            <a:r>
              <a:rPr lang="en-US" sz="43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E-COMERȚULUI</a:t>
            </a:r>
            <a:endParaRPr sz="4300" b="1" i="0" u="none" strike="noStrike" cap="none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 dirty="0"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2565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 err="1">
                <a:solidFill>
                  <a:srgbClr val="022565"/>
                </a:solidFill>
                <a:latin typeface="Calibri"/>
                <a:ea typeface="Calibri"/>
                <a:cs typeface="Calibri"/>
                <a:sym typeface="Calibri"/>
              </a:rPr>
              <a:t>caracteristici</a:t>
            </a:r>
            <a:r>
              <a:rPr lang="en-US" sz="2800" b="0" i="0" u="none" strike="noStrike" cap="none" dirty="0">
                <a:solidFill>
                  <a:srgbClr val="022565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strike="noStrike" cap="none" dirty="0" err="1">
                <a:solidFill>
                  <a:srgbClr val="022565"/>
                </a:solidFill>
                <a:latin typeface="Calibri"/>
                <a:ea typeface="Calibri"/>
                <a:cs typeface="Calibri"/>
                <a:sym typeface="Calibri"/>
              </a:rPr>
              <a:t>tendințe</a:t>
            </a:r>
            <a:endParaRPr sz="8000" b="0" i="0" u="none" strike="noStrike" cap="none" dirty="0"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0729850" y="5946437"/>
            <a:ext cx="37470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BC15"/>
              </a:buClr>
              <a:buSzPts val="1200"/>
              <a:buFont typeface="Century Gothic"/>
              <a:buNone/>
            </a:pPr>
            <a:r>
              <a:rPr lang="en-US" sz="1200" b="0" i="0" u="none" strike="noStrike" cap="none">
                <a:solidFill>
                  <a:srgbClr val="EFBC1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www.oda.md</a:t>
            </a:r>
            <a:endParaRPr sz="1200" b="0" i="0" u="none" strike="noStrike" cap="none">
              <a:solidFill>
                <a:srgbClr val="EFBC1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7575" y="5341250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2200" y="5741235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/>
          <p:nvPr/>
        </p:nvSpPr>
        <p:spPr>
          <a:xfrm>
            <a:off x="0" y="5183825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14a07303e8_0_285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14a07303e8_0_285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8" name="Google Shape;198;g314a07303e8_0_285"/>
          <p:cNvSpPr txBox="1"/>
          <p:nvPr/>
        </p:nvSpPr>
        <p:spPr>
          <a:xfrm>
            <a:off x="2495700" y="2568225"/>
            <a:ext cx="7200600" cy="24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distinge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câteva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caracteristici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îl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fac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atractiv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atât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afaceri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cât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38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9" name="Google Shape;199;g314a07303e8_0_2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314a07303e8_0_2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314a07303e8_0_285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14dbeb73cc_3_11"/>
          <p:cNvSpPr/>
          <p:nvPr/>
        </p:nvSpPr>
        <p:spPr>
          <a:xfrm>
            <a:off x="0" y="109500"/>
            <a:ext cx="12192000" cy="67485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g314dbeb73cc_3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14dbeb73cc_3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14dbeb73cc_3_11"/>
          <p:cNvSpPr/>
          <p:nvPr/>
        </p:nvSpPr>
        <p:spPr>
          <a:xfrm>
            <a:off x="0" y="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14dbeb73cc_3_11"/>
          <p:cNvSpPr txBox="1"/>
          <p:nvPr/>
        </p:nvSpPr>
        <p:spPr>
          <a:xfrm>
            <a:off x="2520450" y="2828700"/>
            <a:ext cx="71511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 b="1" dirty="0">
                <a:solidFill>
                  <a:srgbClr val="F5F7F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CARACTERISTICI PRINCIPALE ALE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 b="1" dirty="0">
                <a:solidFill>
                  <a:srgbClr val="F5F7F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E-COMERȚULUI</a:t>
            </a:r>
            <a:endParaRPr sz="3600" b="1" dirty="0">
              <a:solidFill>
                <a:srgbClr val="F5F7F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14a07303e8_0_2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14a07303e8_0_2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7" name="Google Shape;217;g314a07303e8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314a07303e8_0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314a07303e8_0_2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314a07303e8_0_29"/>
          <p:cNvSpPr txBox="1"/>
          <p:nvPr/>
        </p:nvSpPr>
        <p:spPr>
          <a:xfrm>
            <a:off x="1196000" y="2618000"/>
            <a:ext cx="49860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ACCESIBILITATEA GLOBALĂ 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cumpărătorilor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vânzătorilor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întreaga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lume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interacționeze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fără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geografice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1" name="Google Shape;221;g314a07303e8_0_29"/>
          <p:cNvGrpSpPr/>
          <p:nvPr/>
        </p:nvGrpSpPr>
        <p:grpSpPr>
          <a:xfrm>
            <a:off x="5848075" y="2617988"/>
            <a:ext cx="7136323" cy="3731726"/>
            <a:chOff x="5848075" y="2617988"/>
            <a:chExt cx="7136323" cy="3731726"/>
          </a:xfrm>
        </p:grpSpPr>
        <p:pic>
          <p:nvPicPr>
            <p:cNvPr id="222" name="Google Shape;222;g314a07303e8_0_29"/>
            <p:cNvPicPr preferRelativeResize="0"/>
            <p:nvPr/>
          </p:nvPicPr>
          <p:blipFill rotWithShape="1">
            <a:blip r:embed="rId5">
              <a:alphaModFix/>
            </a:blip>
            <a:srcRect t="21544"/>
            <a:stretch/>
          </p:blipFill>
          <p:spPr>
            <a:xfrm>
              <a:off x="5848075" y="2617988"/>
              <a:ext cx="7136323" cy="37317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g314a07303e8_0_29"/>
            <p:cNvSpPr/>
            <p:nvPr/>
          </p:nvSpPr>
          <p:spPr>
            <a:xfrm>
              <a:off x="8327613" y="3600400"/>
              <a:ext cx="1880400" cy="432900"/>
            </a:xfrm>
            <a:prstGeom prst="rect">
              <a:avLst/>
            </a:pr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>
                  <a:latin typeface="Lato"/>
                  <a:ea typeface="Lato"/>
                  <a:cs typeface="Lato"/>
                  <a:sym typeface="Lato"/>
                </a:rPr>
                <a:t>ONLINE SHOPPING</a:t>
              </a:r>
              <a:endParaRPr b="1"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14a07303e8_0_4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14a07303e8_0_4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30" name="Google Shape;230;g314a07303e8_0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14a07303e8_0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14a07303e8_0_4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314a07303e8_0_44"/>
          <p:cNvSpPr txBox="1"/>
          <p:nvPr/>
        </p:nvSpPr>
        <p:spPr>
          <a:xfrm>
            <a:off x="1158900" y="2655650"/>
            <a:ext cx="51963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înseamnă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prețuri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competitive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care nu sunt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disponibile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locale.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4" name="Google Shape;234;g314a07303e8_0_44"/>
          <p:cNvPicPr preferRelativeResize="0"/>
          <p:nvPr/>
        </p:nvPicPr>
        <p:blipFill rotWithShape="1">
          <a:blip r:embed="rId5">
            <a:alphaModFix/>
          </a:blip>
          <a:srcRect r="27140"/>
          <a:stretch/>
        </p:blipFill>
        <p:spPr>
          <a:xfrm rot="-5979904">
            <a:off x="7297979" y="2364573"/>
            <a:ext cx="5197693" cy="4928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14a07303e8_0_59"/>
          <p:cNvSpPr txBox="1"/>
          <p:nvPr/>
        </p:nvSpPr>
        <p:spPr>
          <a:xfrm>
            <a:off x="1171250" y="2692750"/>
            <a:ext cx="52212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afaceri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șansa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a-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dincolo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granițele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ajungând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un public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fără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costurile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asociate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extinderii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fizice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" name="Google Shape;240;g314a07303e8_0_5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14a07303e8_0_5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42" name="Google Shape;242;g314a07303e8_0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14a07303e8_0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14a07303e8_0_5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g314a07303e8_0_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41875" y="2029525"/>
            <a:ext cx="7630474" cy="4906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4a07303e8_0_7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314a07303e8_0_7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52" name="Google Shape;252;g314a07303e8_0_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14a07303e8_0_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14a07303e8_0_7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14a07303e8_0_78"/>
          <p:cNvSpPr txBox="1"/>
          <p:nvPr/>
        </p:nvSpPr>
        <p:spPr>
          <a:xfrm>
            <a:off x="5253400" y="2959588"/>
            <a:ext cx="54546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FUNCȚIONAREA CONTINUĂ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asigură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disponibilitatea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24/7,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oferind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libertatea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face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oricând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6" name="Google Shape;256;g314a07303e8_0_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900" y="1888550"/>
            <a:ext cx="5689875" cy="423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14a07303e8_0_92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14a07303e8_0_92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63" name="Google Shape;263;g314a07303e8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14a07303e8_0_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14a07303e8_0_92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14a07303e8_0_92"/>
          <p:cNvSpPr txBox="1"/>
          <p:nvPr/>
        </p:nvSpPr>
        <p:spPr>
          <a:xfrm>
            <a:off x="5244325" y="2309375"/>
            <a:ext cx="6420900" cy="3421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Acest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avantaj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aduce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multiple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beneficii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flexibilitate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permițându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atunci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convenabil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fie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dimineața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devreme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fie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târziu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noapte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doilea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presiunea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lucru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magazinelor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7" name="Google Shape;267;g314a07303e8_0_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775" y="2470300"/>
            <a:ext cx="4565150" cy="2972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14a07303e8_0_103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14a07303e8_0_103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74" name="Google Shape;274;g314a07303e8_0_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314a07303e8_0_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14a07303e8_0_103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14a07303e8_0_103"/>
          <p:cNvSpPr txBox="1"/>
          <p:nvPr/>
        </p:nvSpPr>
        <p:spPr>
          <a:xfrm>
            <a:off x="1097050" y="2309350"/>
            <a:ext cx="50727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Afacerile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beneficiază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venituri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moment,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inclusiv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afara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lucru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zilele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sărbătoare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fără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suplimentare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8" name="Google Shape;278;g314a07303e8_0_1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8637" y="1722225"/>
            <a:ext cx="6879275" cy="51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14a07303e8_0_11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14a07303e8_0_11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85" name="Google Shape;285;g314a07303e8_0_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314a07303e8_0_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14a07303e8_0_11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14a07303e8_0_114"/>
          <p:cNvSpPr txBox="1"/>
          <p:nvPr/>
        </p:nvSpPr>
        <p:spPr>
          <a:xfrm>
            <a:off x="1059925" y="2544350"/>
            <a:ext cx="5505600" cy="262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VITEZA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caracterizează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electronic, de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căutarea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finalizarea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comenzilor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până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adesea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puțin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24 de ore.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9" name="Google Shape;289;g314a07303e8_0_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125" y="-150000"/>
            <a:ext cx="4247200" cy="63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14a07303e8_0_12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314a07303e8_0_12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96" name="Google Shape;296;g314a07303e8_0_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314a07303e8_0_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314a07303e8_0_12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314a07303e8_0_128"/>
          <p:cNvSpPr txBox="1"/>
          <p:nvPr/>
        </p:nvSpPr>
        <p:spPr>
          <a:xfrm>
            <a:off x="1072300" y="2495175"/>
            <a:ext cx="5357100" cy="262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beneficiază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permit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găsirea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câteva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secunde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plăți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livrări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24 de ore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puțin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0" name="Google Shape;300;g314a07303e8_0_1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4250" y="2122200"/>
            <a:ext cx="3539329" cy="381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0" y="0"/>
            <a:ext cx="5056500" cy="68580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title"/>
          </p:nvPr>
        </p:nvSpPr>
        <p:spPr>
          <a:xfrm>
            <a:off x="799801" y="1535875"/>
            <a:ext cx="28218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CONȚINUT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618600" y="1585075"/>
            <a:ext cx="5606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INTRODUCERE ÎN E-COMERȚ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425" y="5389050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000" y="5789035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/>
          <p:nvPr/>
        </p:nvSpPr>
        <p:spPr>
          <a:xfrm>
            <a:off x="5056500" y="0"/>
            <a:ext cx="127200" cy="68580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6618600" y="2449925"/>
            <a:ext cx="56067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CARACTERISTICI PRINCIPALE ALE E-COMERȚULUI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6618600" y="3714975"/>
            <a:ext cx="5606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TENDINȚE ÎN E-COMERȚ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6618600" y="4579825"/>
            <a:ext cx="5606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CONCLUZII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5967000" y="1585075"/>
            <a:ext cx="65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5967000" y="2449925"/>
            <a:ext cx="65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5967000" y="3714975"/>
            <a:ext cx="65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5967000" y="4579825"/>
            <a:ext cx="65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14a07303e8_0_29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314a07303e8_0_29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07" name="Google Shape;307;g314a07303e8_0_2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14a07303e8_0_2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314a07303e8_0_29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14a07303e8_0_299"/>
          <p:cNvSpPr txBox="1"/>
          <p:nvPr/>
        </p:nvSpPr>
        <p:spPr>
          <a:xfrm>
            <a:off x="1072300" y="2544650"/>
            <a:ext cx="50109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afaceri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viteza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implică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automatizarea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comenzilor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timp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real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stocurilor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lansa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instantaneu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1" name="Google Shape;311;g314a07303e8_0_2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6126" y="1987525"/>
            <a:ext cx="5822950" cy="458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14a07303e8_0_20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314a07303e8_0_20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18" name="Google Shape;318;g314a07303e8_0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14a07303e8_0_2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14a07303e8_0_20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314a07303e8_0_208"/>
          <p:cNvSpPr txBox="1"/>
          <p:nvPr/>
        </p:nvSpPr>
        <p:spPr>
          <a:xfrm>
            <a:off x="5586375" y="2517375"/>
            <a:ext cx="5901600" cy="314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DIVERSITATEA DE 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 ȘI SERVICII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disponibile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principalele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atracții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electronic.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gamă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articole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zilnic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bunuri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rare.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2" name="Google Shape;322;g314a07303e8_0_2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475" y="2630775"/>
            <a:ext cx="47625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14a07303e8_0_32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314a07303e8_0_32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29" name="Google Shape;329;g314a07303e8_0_3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g314a07303e8_0_3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314a07303e8_0_32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314a07303e8_0_324"/>
          <p:cNvSpPr txBox="1"/>
          <p:nvPr/>
        </p:nvSpPr>
        <p:spPr>
          <a:xfrm>
            <a:off x="5401850" y="2779700"/>
            <a:ext cx="53571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găzdui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inventar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extins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iar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cazuri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comercianții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colabora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furnizori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externi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varietate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mare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opțiuni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3" name="Google Shape;333;g314a07303e8_0_3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6800" y="2019150"/>
            <a:ext cx="3869850" cy="386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14a07303e8_0_33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314a07303e8_0_33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40" name="Google Shape;340;g314a07303e8_0_3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314a07303e8_0_3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g314a07303e8_0_33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g314a07303e8_0_334"/>
          <p:cNvSpPr txBox="1"/>
          <p:nvPr/>
        </p:nvSpPr>
        <p:spPr>
          <a:xfrm>
            <a:off x="5533525" y="2761450"/>
            <a:ext cx="5827200" cy="22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oferită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înseamnă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opțiuni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prețuri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caracteristici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nu sunt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disponibile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4" name="Google Shape;344;g314a07303e8_0_3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9750" y="2222975"/>
            <a:ext cx="3543351" cy="384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14a07303e8_0_312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g314a07303e8_0_312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51" name="Google Shape;351;g314a07303e8_0_3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314a07303e8_0_3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314a07303e8_0_312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314a07303e8_0_312"/>
          <p:cNvSpPr txBox="1"/>
          <p:nvPr/>
        </p:nvSpPr>
        <p:spPr>
          <a:xfrm>
            <a:off x="5592675" y="2433025"/>
            <a:ext cx="5889000" cy="3549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PERSONALIZAREA EXPERIENȚEI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posibilă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datorită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utilizării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artificială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analiza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Aceasta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presupune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nevoile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preferințele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comportamentele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fiecărui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client.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5" name="Google Shape;355;g314a07303e8_0_3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1425" y="2346250"/>
            <a:ext cx="4800148" cy="3199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14a07303e8_0_180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g314a07303e8_0_180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62" name="Google Shape;362;g314a07303e8_0_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g314a07303e8_0_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314a07303e8_0_180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g314a07303e8_0_180"/>
          <p:cNvSpPr txBox="1"/>
          <p:nvPr/>
        </p:nvSpPr>
        <p:spPr>
          <a:xfrm>
            <a:off x="985725" y="2431450"/>
            <a:ext cx="29598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Platformele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colectează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analizează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despre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utilizatori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cum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istoricul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cumpărături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articolele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vizualizate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preferințele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exprimate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2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6" name="Google Shape;366;g314a07303e8_0_180"/>
          <p:cNvSpPr txBox="1"/>
          <p:nvPr/>
        </p:nvSpPr>
        <p:spPr>
          <a:xfrm>
            <a:off x="4851225" y="2431450"/>
            <a:ext cx="316398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Sistemele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integrate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recomandări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baza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informației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acumulate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relevante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promoții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funcție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interesele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fiecărui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client. </a:t>
            </a:r>
            <a:endParaRPr sz="22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7" name="Google Shape;367;g314a07303e8_0_180"/>
          <p:cNvSpPr txBox="1"/>
          <p:nvPr/>
        </p:nvSpPr>
        <p:spPr>
          <a:xfrm>
            <a:off x="8840451" y="2431450"/>
            <a:ext cx="3163980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Satisfacția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clientului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crește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atunci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când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beneficiază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adaptate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nevoilor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preferințelor</a:t>
            </a:r>
            <a:r>
              <a:rPr lang="en-US" sz="22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sale.</a:t>
            </a:r>
            <a:endParaRPr sz="22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" name="Google Shape;368;g314a07303e8_0_180"/>
          <p:cNvSpPr/>
          <p:nvPr/>
        </p:nvSpPr>
        <p:spPr>
          <a:xfrm>
            <a:off x="8246451" y="2431450"/>
            <a:ext cx="594000" cy="591000"/>
          </a:xfrm>
          <a:prstGeom prst="ellipse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sz="20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9" name="Google Shape;369;g314a07303e8_0_180"/>
          <p:cNvSpPr/>
          <p:nvPr/>
        </p:nvSpPr>
        <p:spPr>
          <a:xfrm>
            <a:off x="4257225" y="2431450"/>
            <a:ext cx="594000" cy="591000"/>
          </a:xfrm>
          <a:prstGeom prst="ellipse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20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0" name="Google Shape;370;g314a07303e8_0_180"/>
          <p:cNvSpPr/>
          <p:nvPr/>
        </p:nvSpPr>
        <p:spPr>
          <a:xfrm>
            <a:off x="391725" y="2431450"/>
            <a:ext cx="594000" cy="591000"/>
          </a:xfrm>
          <a:prstGeom prst="ellipse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sz="20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14a07303e8_0_19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g314a07303e8_0_19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77" name="Google Shape;377;g314a07303e8_0_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314a07303e8_0_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314a07303e8_0_19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314a07303e8_0_198"/>
          <p:cNvSpPr txBox="1"/>
          <p:nvPr/>
        </p:nvSpPr>
        <p:spPr>
          <a:xfrm>
            <a:off x="5238125" y="2604800"/>
            <a:ext cx="58890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EXEMPLU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achiziționat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recent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echipament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sportiv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sugera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utilizatorului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accesorii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compatibile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complementare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1" name="Google Shape;381;g314a07303e8_0_1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4875" y="2122200"/>
            <a:ext cx="3728900" cy="37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14dbeb73cc_3_20"/>
          <p:cNvSpPr/>
          <p:nvPr/>
        </p:nvSpPr>
        <p:spPr>
          <a:xfrm>
            <a:off x="0" y="109500"/>
            <a:ext cx="12192000" cy="67485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g314dbeb73cc_3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g314dbeb73cc_3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314dbeb73cc_3_20"/>
          <p:cNvSpPr/>
          <p:nvPr/>
        </p:nvSpPr>
        <p:spPr>
          <a:xfrm>
            <a:off x="0" y="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314dbeb73cc_3_20"/>
          <p:cNvSpPr txBox="1"/>
          <p:nvPr/>
        </p:nvSpPr>
        <p:spPr>
          <a:xfrm>
            <a:off x="2520450" y="3105750"/>
            <a:ext cx="715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 b="1" dirty="0">
                <a:solidFill>
                  <a:srgbClr val="F5F7F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TENDINȚE ÎN E-COMERȚ</a:t>
            </a:r>
            <a:endParaRPr sz="3600" b="1" dirty="0">
              <a:solidFill>
                <a:srgbClr val="F5F7F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14a07303e8_0_37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314a07303e8_0_37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7" name="Google Shape;397;g314a07303e8_0_3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g314a07303e8_0_3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314a07303e8_0_37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g314a07303e8_0_374"/>
          <p:cNvSpPr txBox="1"/>
          <p:nvPr/>
        </p:nvSpPr>
        <p:spPr>
          <a:xfrm>
            <a:off x="5007850" y="2567700"/>
            <a:ext cx="5889000" cy="30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tendință</a:t>
            </a: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direcție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dezvoltare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schimbare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semnificativă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funcționează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acest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domeniu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influențată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evoluțiile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comportamentul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schimbările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1" name="Google Shape;401;g314a07303e8_0_3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9400" y="2373113"/>
            <a:ext cx="3282975" cy="328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14a07303e8_0_386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314a07303e8_0_386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08" name="Google Shape;408;g314a07303e8_0_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14a07303e8_0_3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14a07303e8_0_386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314a07303e8_0_386"/>
          <p:cNvSpPr txBox="1"/>
          <p:nvPr/>
        </p:nvSpPr>
        <p:spPr>
          <a:xfrm>
            <a:off x="5242000" y="2680425"/>
            <a:ext cx="58221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INTELIGENȚA ARTIFICIALĂ (IA)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semnificative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tendințe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e-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jucând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esențial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transformarea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2" name="Google Shape;412;g314a07303e8_0_3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450" y="1938050"/>
            <a:ext cx="4788400" cy="47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4dbeb73cc_3_0"/>
          <p:cNvSpPr/>
          <p:nvPr/>
        </p:nvSpPr>
        <p:spPr>
          <a:xfrm>
            <a:off x="0" y="109500"/>
            <a:ext cx="12192000" cy="67485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g314dbeb73cc_3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14dbeb73cc_3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314dbeb73cc_3_0"/>
          <p:cNvSpPr/>
          <p:nvPr/>
        </p:nvSpPr>
        <p:spPr>
          <a:xfrm>
            <a:off x="0" y="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14dbeb73cc_3_0"/>
          <p:cNvSpPr txBox="1"/>
          <p:nvPr/>
        </p:nvSpPr>
        <p:spPr>
          <a:xfrm>
            <a:off x="2520450" y="3105750"/>
            <a:ext cx="715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5F7F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INTRODUCERE ÎN E-COMERȚ</a:t>
            </a:r>
            <a:endParaRPr sz="3600" b="1" dirty="0">
              <a:solidFill>
                <a:srgbClr val="F5F7F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14a07303e8_0_39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g314a07303e8_0_39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9" name="Google Shape;419;g314a07303e8_0_3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314a07303e8_0_3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314a07303e8_0_39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314a07303e8_0_398"/>
          <p:cNvSpPr txBox="1"/>
          <p:nvPr/>
        </p:nvSpPr>
        <p:spPr>
          <a:xfrm>
            <a:off x="4535325" y="2122200"/>
            <a:ext cx="64914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recomandări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baza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comportamentului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3" name="Google Shape;423;g314a07303e8_0_398"/>
          <p:cNvSpPr txBox="1"/>
          <p:nvPr/>
        </p:nvSpPr>
        <p:spPr>
          <a:xfrm>
            <a:off x="4535325" y="3405750"/>
            <a:ext cx="64914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găsirii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căutări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4" name="Google Shape;424;g314a07303e8_0_398"/>
          <p:cNvSpPr txBox="1"/>
          <p:nvPr/>
        </p:nvSpPr>
        <p:spPr>
          <a:xfrm>
            <a:off x="4535325" y="4689300"/>
            <a:ext cx="64914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Oferirea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răspunsuri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suport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intermediul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chatboților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5" name="Google Shape;425;g314a07303e8_0_398"/>
          <p:cNvSpPr txBox="1"/>
          <p:nvPr/>
        </p:nvSpPr>
        <p:spPr>
          <a:xfrm>
            <a:off x="1165275" y="2122200"/>
            <a:ext cx="3000000" cy="151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Inteligența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artificială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utilizată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14a07303e8_0_432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14a07303e8_0_432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32" name="Google Shape;432;g314a07303e8_0_4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314a07303e8_0_4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g314a07303e8_0_432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g314a07303e8_0_432"/>
          <p:cNvSpPr txBox="1"/>
          <p:nvPr/>
        </p:nvSpPr>
        <p:spPr>
          <a:xfrm>
            <a:off x="5770325" y="2630925"/>
            <a:ext cx="58221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EXPERIENȚELE OMNICANAL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integrează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canalele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un client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interacționa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un brand,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asigurând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conexiune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fluidă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acestea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6" name="Google Shape;436;g314a07303e8_0_432"/>
          <p:cNvPicPr preferRelativeResize="0"/>
          <p:nvPr/>
        </p:nvPicPr>
        <p:blipFill rotWithShape="1">
          <a:blip r:embed="rId5">
            <a:alphaModFix/>
          </a:blip>
          <a:srcRect l="14645" r="11943"/>
          <a:stretch/>
        </p:blipFill>
        <p:spPr>
          <a:xfrm>
            <a:off x="599575" y="2234900"/>
            <a:ext cx="5091099" cy="362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14a07303e8_0_460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314a07303e8_0_460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43" name="Google Shape;443;g314a07303e8_0_4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314a07303e8_0_4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g314a07303e8_0_460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g314a07303e8_0_4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5050" y="2983800"/>
            <a:ext cx="3218451" cy="240937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314a07303e8_0_460"/>
          <p:cNvSpPr txBox="1"/>
          <p:nvPr/>
        </p:nvSpPr>
        <p:spPr>
          <a:xfrm>
            <a:off x="2104263" y="2122200"/>
            <a:ext cx="3000000" cy="712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multicanal</a:t>
            </a:r>
            <a:endParaRPr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8" name="Google Shape;448;g314a07303e8_0_460"/>
          <p:cNvPicPr preferRelativeResize="0"/>
          <p:nvPr/>
        </p:nvPicPr>
        <p:blipFill rotWithShape="1">
          <a:blip r:embed="rId6">
            <a:alphaModFix/>
          </a:blip>
          <a:srcRect r="17060"/>
          <a:stretch/>
        </p:blipFill>
        <p:spPr>
          <a:xfrm>
            <a:off x="7089323" y="2868200"/>
            <a:ext cx="3107652" cy="3006549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g314a07303e8_0_460"/>
          <p:cNvSpPr txBox="1"/>
          <p:nvPr/>
        </p:nvSpPr>
        <p:spPr>
          <a:xfrm>
            <a:off x="7143138" y="2122200"/>
            <a:ext cx="3000000" cy="712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omnicanal</a:t>
            </a:r>
            <a:endParaRPr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14a07303e8_0_442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g314a07303e8_0_442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56" name="Google Shape;456;g314a07303e8_0_4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g314a07303e8_0_4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g314a07303e8_0_442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g314a07303e8_0_442"/>
          <p:cNvSpPr txBox="1"/>
          <p:nvPr/>
        </p:nvSpPr>
        <p:spPr>
          <a:xfrm>
            <a:off x="4535325" y="2122200"/>
            <a:ext cx="64914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magazinelor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online,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aplicațiilor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mobile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locațiilor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fizice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" name="Google Shape;460;g314a07303e8_0_442"/>
          <p:cNvSpPr txBox="1"/>
          <p:nvPr/>
        </p:nvSpPr>
        <p:spPr>
          <a:xfrm>
            <a:off x="4535325" y="3405750"/>
            <a:ext cx="71268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Oferirea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indiferent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punctul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contact.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1" name="Google Shape;461;g314a07303e8_0_442"/>
          <p:cNvSpPr txBox="1"/>
          <p:nvPr/>
        </p:nvSpPr>
        <p:spPr>
          <a:xfrm>
            <a:off x="4535325" y="4689300"/>
            <a:ext cx="64914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Asigurarea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tranziții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fără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întreruperi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canalele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2" name="Google Shape;462;g314a07303e8_0_442"/>
          <p:cNvSpPr txBox="1"/>
          <p:nvPr/>
        </p:nvSpPr>
        <p:spPr>
          <a:xfrm>
            <a:off x="1165275" y="2122200"/>
            <a:ext cx="3000000" cy="151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Experiențele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omnicanal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sunt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realizate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14a07303e8_0_478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g314a07303e8_0_478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69" name="Google Shape;469;g314a07303e8_0_4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g314a07303e8_0_4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g314a07303e8_0_478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314a07303e8_0_478"/>
          <p:cNvSpPr txBox="1"/>
          <p:nvPr/>
        </p:nvSpPr>
        <p:spPr>
          <a:xfrm>
            <a:off x="5526525" y="2556700"/>
            <a:ext cx="5822100" cy="194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 MOBIL (M-COMERȚ)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vânzările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intermediul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dispozitivelor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mobile, 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 smartphone-urile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tabletele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3" name="Google Shape;473;g314a07303e8_0_4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6475" y="2497025"/>
            <a:ext cx="4570050" cy="436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14a07303e8_0_48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314a07303e8_0_48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80" name="Google Shape;480;g314a07303e8_0_4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g314a07303e8_0_4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g314a07303e8_0_48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g314a07303e8_0_489"/>
          <p:cNvSpPr txBox="1"/>
          <p:nvPr/>
        </p:nvSpPr>
        <p:spPr>
          <a:xfrm>
            <a:off x="4535325" y="2122200"/>
            <a:ext cx="71268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oriunde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oricând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fără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depinde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un computer.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4" name="Google Shape;484;g314a07303e8_0_489"/>
          <p:cNvSpPr txBox="1"/>
          <p:nvPr/>
        </p:nvSpPr>
        <p:spPr>
          <a:xfrm>
            <a:off x="4535325" y="3405750"/>
            <a:ext cx="71268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precum Google Pay, Apple Pay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portofele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5" name="Google Shape;485;g314a07303e8_0_489"/>
          <p:cNvSpPr txBox="1"/>
          <p:nvPr/>
        </p:nvSpPr>
        <p:spPr>
          <a:xfrm>
            <a:off x="4535325" y="4689300"/>
            <a:ext cx="71268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notificărilor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clienții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despre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6" name="Google Shape;486;g314a07303e8_0_489"/>
          <p:cNvSpPr txBox="1"/>
          <p:nvPr/>
        </p:nvSpPr>
        <p:spPr>
          <a:xfrm>
            <a:off x="1165275" y="2122200"/>
            <a:ext cx="3000000" cy="111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Caracteristici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ale M-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comerțului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14dbeb73cc_3_5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314dbeb73cc_3_5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93" name="Google Shape;493;g314dbeb73cc_3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g314dbeb73cc_3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314dbeb73cc_3_5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g314dbeb73cc_3_59"/>
          <p:cNvSpPr txBox="1"/>
          <p:nvPr/>
        </p:nvSpPr>
        <p:spPr>
          <a:xfrm>
            <a:off x="5526525" y="2556700"/>
            <a:ext cx="58221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REALITATEA AUGMENTATĂ (AR)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îmbunătățește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virtuale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lumea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7" name="Google Shape;497;g314dbeb73cc_3_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75700" y="2161200"/>
            <a:ext cx="7103902" cy="473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14dbeb73cc_3_47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g314dbeb73cc_3_47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04" name="Google Shape;504;g314dbeb73cc_3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g314dbeb73cc_3_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g314dbeb73cc_3_47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314dbeb73cc_3_47"/>
          <p:cNvSpPr txBox="1"/>
          <p:nvPr/>
        </p:nvSpPr>
        <p:spPr>
          <a:xfrm>
            <a:off x="4535325" y="2122200"/>
            <a:ext cx="6876300" cy="151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pot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vedea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arată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lor, 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mobilierul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hainele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corp.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8" name="Google Shape;508;g314dbeb73cc_3_47"/>
          <p:cNvSpPr txBox="1"/>
          <p:nvPr/>
        </p:nvSpPr>
        <p:spPr>
          <a:xfrm>
            <a:off x="4535325" y="3887850"/>
            <a:ext cx="6876300" cy="151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posibilitatea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încerca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machiajul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ochelarii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accesorii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direct de pe un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dispozitiv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9" name="Google Shape;509;g314dbeb73cc_3_47"/>
          <p:cNvSpPr txBox="1"/>
          <p:nvPr/>
        </p:nvSpPr>
        <p:spPr>
          <a:xfrm>
            <a:off x="1165275" y="2122200"/>
            <a:ext cx="3000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Utilizări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ale AR 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e-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14dbeb73cc_3_74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g314dbeb73cc_3_74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16" name="Google Shape;516;g314dbeb73cc_3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314dbeb73cc_3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314dbeb73cc_3_74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g314dbeb73cc_3_74"/>
          <p:cNvSpPr txBox="1"/>
          <p:nvPr/>
        </p:nvSpPr>
        <p:spPr>
          <a:xfrm>
            <a:off x="1384750" y="2758975"/>
            <a:ext cx="3987600" cy="234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SUSTENABILITATEA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asupra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20" name="Google Shape;520;g314dbeb73cc_3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125" y="2337175"/>
            <a:ext cx="5925401" cy="39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14dbeb73cc_3_93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g314dbeb73cc_3_93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27" name="Google Shape;527;g314dbeb73cc_3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g314dbeb73cc_3_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g314dbeb73cc_3_93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g314dbeb73cc_3_93"/>
          <p:cNvSpPr txBox="1"/>
          <p:nvPr/>
        </p:nvSpPr>
        <p:spPr>
          <a:xfrm>
            <a:off x="5349200" y="1980125"/>
            <a:ext cx="5884200" cy="1420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materialelor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reciclabile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biodegradabile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compostabile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ambalarea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1" name="Google Shape;531;g314dbeb73cc_3_93"/>
          <p:cNvSpPr txBox="1"/>
          <p:nvPr/>
        </p:nvSpPr>
        <p:spPr>
          <a:xfrm>
            <a:off x="5349200" y="3419800"/>
            <a:ext cx="5884200" cy="1420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logisticii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vehiculelor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metodelor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livrare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emisii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reduse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2" name="Google Shape;532;g314dbeb73cc_3_93"/>
          <p:cNvSpPr txBox="1"/>
          <p:nvPr/>
        </p:nvSpPr>
        <p:spPr>
          <a:xfrm>
            <a:off x="1132900" y="1980125"/>
            <a:ext cx="3554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Inițiative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sustenabile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e-</a:t>
            </a:r>
            <a:r>
              <a:rPr lang="en-US" sz="2600" b="1" dirty="0" err="1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3" name="Google Shape;533;g314dbeb73cc_3_93"/>
          <p:cNvSpPr txBox="1"/>
          <p:nvPr/>
        </p:nvSpPr>
        <p:spPr>
          <a:xfrm>
            <a:off x="5349200" y="4859475"/>
            <a:ext cx="5884200" cy="1420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Promovarea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produselor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realizate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din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prietenoase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mediul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susținerea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producătorilor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etici</a:t>
            </a:r>
            <a:r>
              <a:rPr lang="en-US" sz="24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4a07303e8_0_22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314a07303e8_0_22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4" name="Google Shape;124;g314a07303e8_0_229"/>
          <p:cNvSpPr txBox="1"/>
          <p:nvPr/>
        </p:nvSpPr>
        <p:spPr>
          <a:xfrm>
            <a:off x="5044850" y="2795225"/>
            <a:ext cx="56067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Dezvoltarea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revoluționat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global,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transmiterea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informațiilor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costuri</a:t>
            </a: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minime</a:t>
            </a: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5" name="Google Shape;125;g314a07303e8_0_2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14a07303e8_0_2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14a07303e8_0_22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g314a07303e8_0_2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198758">
            <a:off x="-1330801" y="2365321"/>
            <a:ext cx="6552554" cy="436730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14a07303e8_0_530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g314a07303e8_0_530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40" name="Google Shape;540;g314a07303e8_0_5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g314a07303e8_0_5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g314a07303e8_0_530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g314a07303e8_0_530"/>
          <p:cNvSpPr txBox="1"/>
          <p:nvPr/>
        </p:nvSpPr>
        <p:spPr>
          <a:xfrm>
            <a:off x="4745500" y="3026750"/>
            <a:ext cx="5568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capitolul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3, ne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vom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concentra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asupra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analize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aprofundate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tendințelor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din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44" name="Google Shape;544;g314a07303e8_0_5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87225"/>
            <a:ext cx="4745501" cy="71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14a07303e8_0_505"/>
          <p:cNvSpPr/>
          <p:nvPr/>
        </p:nvSpPr>
        <p:spPr>
          <a:xfrm>
            <a:off x="0" y="0"/>
            <a:ext cx="5056500" cy="68580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g314a07303e8_0_505"/>
          <p:cNvSpPr txBox="1">
            <a:spLocks noGrp="1"/>
          </p:cNvSpPr>
          <p:nvPr>
            <p:ph type="title"/>
          </p:nvPr>
        </p:nvSpPr>
        <p:spPr>
          <a:xfrm>
            <a:off x="799801" y="1535875"/>
            <a:ext cx="28218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CONCLUZII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51" name="Google Shape;551;g314a07303e8_0_505"/>
          <p:cNvSpPr txBox="1"/>
          <p:nvPr/>
        </p:nvSpPr>
        <p:spPr>
          <a:xfrm>
            <a:off x="5715575" y="543550"/>
            <a:ext cx="6119700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022565"/>
              </a:buClr>
              <a:buSzPts val="2600"/>
              <a:buChar char="●"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facilitează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global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flexibilitate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accesibilitate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sporită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52" name="Google Shape;552;g314a07303e8_0_5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425" y="5389050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314a07303e8_0_5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000" y="5789035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g314a07303e8_0_505"/>
          <p:cNvSpPr/>
          <p:nvPr/>
        </p:nvSpPr>
        <p:spPr>
          <a:xfrm>
            <a:off x="5056500" y="0"/>
            <a:ext cx="127200" cy="68580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g314a07303e8_0_505"/>
          <p:cNvSpPr txBox="1"/>
          <p:nvPr/>
        </p:nvSpPr>
        <p:spPr>
          <a:xfrm>
            <a:off x="5715575" y="2582400"/>
            <a:ext cx="6119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022565"/>
              </a:buClr>
              <a:buSzPts val="2600"/>
              <a:buChar char="●"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precum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artificială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omnicanal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personalizează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interacțiunile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unifică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utilizatorilor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6" name="Google Shape;556;g314a07303e8_0_505"/>
          <p:cNvSpPr txBox="1"/>
          <p:nvPr/>
        </p:nvSpPr>
        <p:spPr>
          <a:xfrm>
            <a:off x="5715575" y="4621250"/>
            <a:ext cx="6119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022565"/>
              </a:buClr>
              <a:buSzPts val="2600"/>
              <a:buChar char="●"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Inovațiile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e-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îmbunătățesc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eficiența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proceselor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transformă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interacțiunile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afacere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client.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485566d69_0_27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1485566d69_0_27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5" name="Google Shape;135;g31485566d69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31485566d69_0_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31485566d69_0_27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1485566d69_0_27"/>
          <p:cNvSpPr txBox="1"/>
          <p:nvPr/>
        </p:nvSpPr>
        <p:spPr>
          <a:xfrm>
            <a:off x="4745500" y="3026750"/>
            <a:ext cx="6513900" cy="18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 ELECTRONIC (E-COMERȚ)  </a:t>
            </a:r>
            <a:endParaRPr sz="2600" b="1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reprezintă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schimbul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bunuri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informații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intermediul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tehnologiilor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9" name="Google Shape;139;g31485566d69_0_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87225"/>
            <a:ext cx="4745501" cy="71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14a07303e8_0_5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14a07303e8_0_5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46" name="Google Shape;146;g314a07303e8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314a07303e8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314a07303e8_0_5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7881" t="34171" r="27863"/>
          <a:stretch/>
        </p:blipFill>
        <p:spPr>
          <a:xfrm>
            <a:off x="2357403" y="3504169"/>
            <a:ext cx="2461396" cy="2195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72473" r="84652" b="-1254"/>
          <a:stretch/>
        </p:blipFill>
        <p:spPr>
          <a:xfrm>
            <a:off x="806575" y="4787704"/>
            <a:ext cx="8538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1" name="Google Shape;151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545" t="44331" r="81010" b="26887"/>
          <a:stretch/>
        </p:blipFill>
        <p:spPr>
          <a:xfrm>
            <a:off x="961908" y="3843003"/>
            <a:ext cx="9144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2" name="Google Shape;152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11458" t="21218" r="71002" b="50000"/>
          <a:stretch/>
        </p:blipFill>
        <p:spPr>
          <a:xfrm>
            <a:off x="1442778" y="3072071"/>
            <a:ext cx="9756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3" name="Google Shape;153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5228" t="5387" r="57233" b="65830"/>
          <a:stretch/>
        </p:blipFill>
        <p:spPr>
          <a:xfrm>
            <a:off x="2209813" y="2544180"/>
            <a:ext cx="9756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4" name="Google Shape;154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41230" t="-1182" r="41230" b="72400"/>
          <a:stretch/>
        </p:blipFill>
        <p:spPr>
          <a:xfrm>
            <a:off x="3099833" y="2316426"/>
            <a:ext cx="9756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5" name="Google Shape;155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58770" t="3951" r="25227" b="67266"/>
          <a:stretch/>
        </p:blipFill>
        <p:spPr>
          <a:xfrm>
            <a:off x="4075345" y="2520219"/>
            <a:ext cx="8901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6" name="Google Shape;156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71023" t="20501" r="11437" b="50716"/>
          <a:stretch/>
        </p:blipFill>
        <p:spPr>
          <a:xfrm>
            <a:off x="4756887" y="3048109"/>
            <a:ext cx="9756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7" name="Google Shape;157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80519" t="44329" r="1941" b="26888"/>
          <a:stretch/>
        </p:blipFill>
        <p:spPr>
          <a:xfrm>
            <a:off x="5285002" y="3843003"/>
            <a:ext cx="975600" cy="96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8" name="Google Shape;158;g314a07303e8_0_5" descr="A computer screen with icons around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83434" t="72657" r="-973" b="-1439"/>
          <a:stretch/>
        </p:blipFill>
        <p:spPr>
          <a:xfrm>
            <a:off x="5447135" y="4787679"/>
            <a:ext cx="975600" cy="96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9" name="Google Shape;159;g314a07303e8_0_5"/>
          <p:cNvSpPr txBox="1"/>
          <p:nvPr/>
        </p:nvSpPr>
        <p:spPr>
          <a:xfrm>
            <a:off x="6726800" y="2616325"/>
            <a:ext cx="45156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Esența</a:t>
            </a: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e-</a:t>
            </a:r>
            <a:r>
              <a:rPr lang="en-US" sz="2600" b="1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comerțului</a:t>
            </a:r>
            <a:endParaRPr sz="26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transformarea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experienței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-o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experiență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oricând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oriunde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intermediul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internetului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14a07303e8_0_249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14a07303e8_0_249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6" name="Google Shape;166;g314a07303e8_0_249"/>
          <p:cNvSpPr txBox="1"/>
          <p:nvPr/>
        </p:nvSpPr>
        <p:spPr>
          <a:xfrm>
            <a:off x="2410050" y="2548950"/>
            <a:ext cx="7371900" cy="26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2023, </a:t>
            </a:r>
            <a:r>
              <a:rPr lang="en-US" sz="50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70%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dintre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cetățenii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UE cu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vârste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între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16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74 de ani au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achiziționat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comandat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bunuri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</a:t>
            </a:r>
            <a:r>
              <a:rPr lang="en-US" sz="38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online.</a:t>
            </a:r>
            <a:endParaRPr sz="3800" b="1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7" name="Google Shape;167;g314a07303e8_0_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14a07303e8_0_2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14a07303e8_0_249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4a07303e8_0_261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14a07303e8_0_261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6" name="Google Shape;176;g314a07303e8_0_261"/>
          <p:cNvSpPr txBox="1"/>
          <p:nvPr/>
        </p:nvSpPr>
        <p:spPr>
          <a:xfrm>
            <a:off x="4909300" y="2049850"/>
            <a:ext cx="5912100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Republica Moldova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aproximativ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480 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amănuntul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electronice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Hoteluri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pensiuni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educaționale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operatori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aerieni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vânzători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bilete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avion sunt cel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grup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comercianți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amănuntul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online de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piață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7" name="Google Shape;177;g314a07303e8_0_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14a07303e8_0_2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314a07303e8_0_261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g314a07303e8_0_261"/>
          <p:cNvPicPr preferRelativeResize="0"/>
          <p:nvPr/>
        </p:nvPicPr>
        <p:blipFill rotWithShape="1">
          <a:blip r:embed="rId5">
            <a:alphaModFix/>
          </a:blip>
          <a:srcRect l="18039" r="16171"/>
          <a:stretch/>
        </p:blipFill>
        <p:spPr>
          <a:xfrm>
            <a:off x="1370600" y="2135950"/>
            <a:ext cx="3129650" cy="356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14a07303e8_0_273"/>
          <p:cNvSpPr/>
          <p:nvPr/>
        </p:nvSpPr>
        <p:spPr>
          <a:xfrm>
            <a:off x="0" y="0"/>
            <a:ext cx="12192000" cy="1564800"/>
          </a:xfrm>
          <a:prstGeom prst="rect">
            <a:avLst/>
          </a:prstGeom>
          <a:solidFill>
            <a:srgbClr val="0225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225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14a07303e8_0_273"/>
          <p:cNvSpPr txBox="1">
            <a:spLocks noGrp="1"/>
          </p:cNvSpPr>
          <p:nvPr>
            <p:ph type="title"/>
          </p:nvPr>
        </p:nvSpPr>
        <p:spPr>
          <a:xfrm>
            <a:off x="399901" y="486888"/>
            <a:ext cx="113922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ESENȚA E-COMERȚULUI</a:t>
            </a:r>
            <a:endParaRPr sz="3600" b="1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7" name="Google Shape;187;g314a07303e8_0_273"/>
          <p:cNvSpPr txBox="1"/>
          <p:nvPr/>
        </p:nvSpPr>
        <p:spPr>
          <a:xfrm>
            <a:off x="4847425" y="2582925"/>
            <a:ext cx="6233100" cy="24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asemenea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2023,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consumatorii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moldoveni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cumpărat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pe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platformele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străine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comerț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electronic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diferite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valoare</a:t>
            </a:r>
            <a:r>
              <a:rPr lang="en-US" sz="2600" dirty="0">
                <a:solidFill>
                  <a:srgbClr val="0225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endParaRPr sz="2600" dirty="0">
              <a:solidFill>
                <a:srgbClr val="0225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US" sz="3800" b="1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344,1 mil. EUR</a:t>
            </a:r>
            <a:r>
              <a:rPr lang="en-US" sz="2600" dirty="0">
                <a:solidFill>
                  <a:srgbClr val="EFBC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600" dirty="0">
              <a:solidFill>
                <a:srgbClr val="EFBC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8" name="Google Shape;188;g314a07303e8_0_2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5000" y="47925"/>
            <a:ext cx="2077650" cy="14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14a07303e8_0_2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300" y="447910"/>
            <a:ext cx="1993748" cy="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14a07303e8_0_273"/>
          <p:cNvSpPr/>
          <p:nvPr/>
        </p:nvSpPr>
        <p:spPr>
          <a:xfrm>
            <a:off x="0" y="1564800"/>
            <a:ext cx="12192000" cy="109500"/>
          </a:xfrm>
          <a:prstGeom prst="rect">
            <a:avLst/>
          </a:prstGeom>
          <a:solidFill>
            <a:srgbClr val="EFBC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BC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g314a07303e8_0_273"/>
          <p:cNvPicPr preferRelativeResize="0"/>
          <p:nvPr/>
        </p:nvPicPr>
        <p:blipFill rotWithShape="1">
          <a:blip r:embed="rId5">
            <a:alphaModFix/>
          </a:blip>
          <a:srcRect l="18039" r="16171"/>
          <a:stretch/>
        </p:blipFill>
        <p:spPr>
          <a:xfrm>
            <a:off x="1370600" y="2135950"/>
            <a:ext cx="3129650" cy="356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1319</Words>
  <Application>Microsoft Office PowerPoint</Application>
  <PresentationFormat>Widescreen</PresentationFormat>
  <Paragraphs>138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Calibri</vt:lpstr>
      <vt:lpstr>Arial</vt:lpstr>
      <vt:lpstr>Century Gothic</vt:lpstr>
      <vt:lpstr>Lato</vt:lpstr>
      <vt:lpstr>Office Theme</vt:lpstr>
      <vt:lpstr>PowerPoint Presentation</vt:lpstr>
      <vt:lpstr>CONȚINUT</vt:lpstr>
      <vt:lpstr>PowerPoint Presentation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PowerPoint Presentation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PowerPoint Presentation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ESENȚA E-COMERȚULUI</vt:lpstr>
      <vt:lpstr>CONCLUZII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Alexandru Cozlovschi</cp:lastModifiedBy>
  <cp:revision>1</cp:revision>
  <dcterms:created xsi:type="dcterms:W3CDTF">2024-11-08T18:58:09Z</dcterms:created>
  <dcterms:modified xsi:type="dcterms:W3CDTF">2024-12-15T17:31:59Z</dcterms:modified>
</cp:coreProperties>
</file>