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6858000" cx="12192000"/>
  <p:notesSz cx="6858000" cy="9144000"/>
  <p:embeddedFontLst>
    <p:embeddedFont>
      <p:font typeface="Century Gothic"/>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CenturyGothic-regular.fntdata"/><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CenturyGothic-italic.fntdata"/><Relationship Id="rId25" Type="http://schemas.openxmlformats.org/officeDocument/2006/relationships/font" Target="fonts/CenturyGothic-bold.fntdata"/><Relationship Id="rId27" Type="http://schemas.openxmlformats.org/officeDocument/2006/relationships/font" Target="fonts/CenturyGothic-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31715ffc4bb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lang="en-US"/>
              <a:t>Măsurarea rezultatelor în comerțul electronic</a:t>
            </a:r>
            <a:endParaRPr/>
          </a:p>
        </p:txBody>
      </p:sp>
      <p:sp>
        <p:nvSpPr>
          <p:cNvPr id="82" name="Google Shape;82;g31715ffc4bb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31f7048ef06_0_1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t>Valoarea pe durata de viață a clientului măsoară venitul total generat de un client pe durata relației cu afacerea.</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Pentru a calcula acest indicator, înmulțim venitul mediu per achiziție cu frecvența achizițiilor și apoi rezultatul îl înmulțim cu durata estimată a relației cu clientul.</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Acest indicator indică dacă afacerea este profitabilă pe un termen lung. O valoare mai mare sugerează că relațiile cu clienții sunt gestionate eficient, maximizând veniturile generate de fiecare client."</a:t>
            </a:r>
            <a:endParaRPr/>
          </a:p>
        </p:txBody>
      </p:sp>
      <p:sp>
        <p:nvSpPr>
          <p:cNvPr id="193" name="Google Shape;193;g31f7048ef06_0_1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31f7048ef06_0_1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t>Valoarea medie a comenzii măsoară suma medie cheltuită de un client pe comandă.</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solidFill>
                  <a:schemeClr val="dk1"/>
                </a:solidFill>
              </a:rPr>
              <a:t>Pentru a calcula valoarea medie a unei comenzi, formula este simplă. Împărțim venitul total obținut din vânzări la numărul total de comenzi efectuate.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Acest indicator este important pentru a înțelege cât de mult cheltuiește în medie un client la fiecare cumpărătură. Este un instrument excelent pentru a evalua eficacitatea strategiilor de prețuri și promoții.</a:t>
            </a:r>
            <a:endParaRPr>
              <a:solidFill>
                <a:schemeClr val="dk1"/>
              </a:solidFill>
            </a:endParaRPr>
          </a:p>
          <a:p>
            <a:pPr indent="0" lvl="0" marL="0" rtl="0" algn="l">
              <a:spcBef>
                <a:spcPts val="0"/>
              </a:spcBef>
              <a:spcAft>
                <a:spcPts val="0"/>
              </a:spcAft>
              <a:buClr>
                <a:schemeClr val="dk1"/>
              </a:buClr>
              <a:buSzPts val="1100"/>
              <a:buFont typeface="Arial"/>
              <a:buNone/>
            </a:pPr>
            <a:r>
              <a:t/>
            </a:r>
            <a:endParaRPr/>
          </a:p>
        </p:txBody>
      </p:sp>
      <p:sp>
        <p:nvSpPr>
          <p:cNvPr id="203" name="Google Shape;203;g31f7048ef06_0_16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31f7048ef06_0_1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t>Rata de abandon a coșului de cumpărături măsoară procentul vizitatorilor care adaugă produse în coș, dar nu finalizează comanda.</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solidFill>
                  <a:schemeClr val="dk1"/>
                </a:solidFill>
              </a:rPr>
              <a:t>Formula pentru calculul Ratei de Abandon a Coșului este simplă. Împărțim numărul de coșuri de cumpărături care nu sunt finalizate la numărul total de coșuri de cumpărături create, apoi înmulțim rezultatul cu 100.</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Acest indicator identifică problemele din procesul de achiziție. O rată mare de abandon poate indica probleme cu interfața site-ului, procesul de checkout, opțiunile de plată sau alte bariere care împiedică finalizarea cumpărăturilor.</a:t>
            </a:r>
            <a:endParaRPr>
              <a:solidFill>
                <a:schemeClr val="dk1"/>
              </a:solidFill>
            </a:endParaRPr>
          </a:p>
          <a:p>
            <a:pPr indent="0" lvl="0" marL="0" rtl="0" algn="l">
              <a:spcBef>
                <a:spcPts val="0"/>
              </a:spcBef>
              <a:spcAft>
                <a:spcPts val="0"/>
              </a:spcAft>
              <a:buClr>
                <a:schemeClr val="dk1"/>
              </a:buClr>
              <a:buSzPts val="1100"/>
              <a:buFont typeface="Arial"/>
              <a:buNone/>
            </a:pPr>
            <a:r>
              <a:t/>
            </a:r>
            <a:endParaRPr/>
          </a:p>
        </p:txBody>
      </p:sp>
      <p:sp>
        <p:nvSpPr>
          <p:cNvPr id="213" name="Google Shape;213;g31f7048ef06_0_17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31f7048ef06_0_1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t>Rata de retenție a clienților măsoară procentul clienților care revin să facă achiziții.</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Pentru a calcula rata de retenție împărțim numărul de clienți loiali la totalul clienților într-o anumită perioadă, apoi înmulțim rezultatul cu 100.</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O rată de reținere ridicată indică o bază solidă de clienți fideli și sugerează că afacerea ta oferă produse și servicii care îndeplinesc sau depășesc așteptările clienților. De asemenea, arată că strategiile de angajare și satisfacție a clienților sunt eficiente.</a:t>
            </a:r>
            <a:endParaRPr/>
          </a:p>
        </p:txBody>
      </p:sp>
      <p:sp>
        <p:nvSpPr>
          <p:cNvPr id="223" name="Google Shape;223;g31f7048ef06_0_19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31f7048ef06_0_2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lang="en-US">
                <a:solidFill>
                  <a:schemeClr val="dk1"/>
                </a:solidFill>
              </a:rPr>
              <a:t>Analiza și interpretarea datelor sunt esențiale în procesul de îmbunătățire a deciziilor de afaceri. </a:t>
            </a:r>
            <a:endParaRPr>
              <a:solidFill>
                <a:schemeClr val="dk1"/>
              </a:solidFill>
            </a:endParaRPr>
          </a:p>
        </p:txBody>
      </p:sp>
      <p:sp>
        <p:nvSpPr>
          <p:cNvPr id="233" name="Google Shape;233;g31f7048ef06_0_20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31e9afa9833_0_2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t>Primul pas în analiza datelor este colectarea informațiilor relevante. Datele pot proveni din diverse surse, inclusiv tranzacții de vânzări, interacțiuni pe website, feedback de la clienți, și performanța campaniilor de marketing.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Odată colectate, datele necesită curățare și prelucrare pentru a elimina erorile, duplicatele sau informațiile irelevante. Aceasta asigură că analiza ulterioară se bazează pe informații corecte și complet reprezentative pentru realitățile operaționale și de piață.</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Cu datele curățate, urmează aplicarea tehnicilor de analiză statistică și modelare predictivă. Se pot utiliza diverse metode, de la analiza descriptivă simplă la modele complexe de machine learning, în funcție de complexitatea întrebărilor la care se caută răspunsuri.</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Interpretarea corectă a rezultatelor este critică. Decidenții trebuie să înțeleagă nu doar ce indică datele, ci și contextul lor. Acest pas include evaluarea semnificației statistice a rezultatelor și înțelegerea implicațiilor lor practice.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Informațiile obținute din analiza datelor trebuie transpuse în acțiuni concrete. Acest lucru poate însemna ajustarea strategiilor de marketing, optimizarea proceselor operaționale, adaptarea ofertelor de produse sau chiar schimbarea direcțiilor strategice ale afacerii.</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După implementarea deciziilor bazate pe date, este esențial să se monitorizeze rezultatele și să se ajusteze acțiunile în funcție de feedback-ul nou obținut. Ciclul de analiză și îmbunătățire este continuu, fiecare set de date furnizând oportunități pentru rafinarea continuă a deciziilor de afaceri.</a:t>
            </a:r>
            <a:endParaRPr/>
          </a:p>
        </p:txBody>
      </p:sp>
      <p:sp>
        <p:nvSpPr>
          <p:cNvPr id="242" name="Google Shape;242;g31e9afa9833_0_2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31f7048ef06_0_2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S</a:t>
            </a:r>
            <a:r>
              <a:rPr lang="en-US"/>
              <a:t>ă presupunem că deții un magazin online care vinde articole de îmbrăcăminte. Avem următorii indicatori de performanță calculați pe baza datelor colectate.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63" name="Google Shape;263;g31f7048ef06_0_2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31f7048ef06_0_3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Aceștia sunt indicatorii lunii precedente.</a:t>
            </a:r>
            <a:endParaRPr/>
          </a:p>
        </p:txBody>
      </p:sp>
      <p:sp>
        <p:nvSpPr>
          <p:cNvPr id="270" name="Google Shape;270;g31f7048ef06_0_3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31f7048ef06_0_3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Analizând comparativ</a:t>
            </a:r>
            <a:endParaRPr/>
          </a:p>
          <a:p>
            <a:pPr indent="0" lvl="0" marL="0" rtl="0" algn="l">
              <a:spcBef>
                <a:spcPts val="0"/>
              </a:spcBef>
              <a:spcAft>
                <a:spcPts val="0"/>
              </a:spcAft>
              <a:buNone/>
            </a:pPr>
            <a:r>
              <a:rPr lang="en-US"/>
              <a:t>Se observă că există o scădere a ratei de conversie cu 0.5 puncte procentuale, sugerând posibile probleme în atragerea sau conversia vizitatorilor în clienți. Acest declin necesită investigații suplimentare a factorilor de pe site, cum ar fi interfața utilizatorului, experiența de checkout, sau alte bariere posibile care ar putea influența negativ conversia.</a:t>
            </a:r>
            <a:endParaRPr/>
          </a:p>
          <a:p>
            <a:pPr indent="0" lvl="0" marL="0" rtl="0" algn="l">
              <a:spcBef>
                <a:spcPts val="0"/>
              </a:spcBef>
              <a:spcAft>
                <a:spcPts val="0"/>
              </a:spcAft>
              <a:buNone/>
            </a:pPr>
            <a:r>
              <a:rPr lang="en-US"/>
              <a:t>Se observă că valoarea Medie a Comenzii a crescut cu 15 EUR, indicând că, deși mai puțini vizitatori finalizează cumpărături, cei care cumpără cheltuiesc mai mult. Această creștere poate fi rezultatul introducerii unor produse mai scumpe, promoțiilor eficiente sau a unei segmentări mai bune a clienților.</a:t>
            </a:r>
            <a:endParaRPr/>
          </a:p>
          <a:p>
            <a:pPr indent="0" lvl="0" marL="0" rtl="0" algn="l">
              <a:spcBef>
                <a:spcPts val="0"/>
              </a:spcBef>
              <a:spcAft>
                <a:spcPts val="0"/>
              </a:spcAft>
              <a:buNone/>
            </a:pPr>
            <a:r>
              <a:rPr lang="en-US"/>
              <a:t>Se observă o creștere de 5% în rata de retenție, care sugerează îmbunătățiri în satisfacția clienților și în strategiile de fidelizare.</a:t>
            </a:r>
            <a:endParaRPr/>
          </a:p>
          <a:p>
            <a:pPr indent="0" lvl="0" marL="0" rtl="0" algn="l">
              <a:spcBef>
                <a:spcPts val="0"/>
              </a:spcBef>
              <a:spcAft>
                <a:spcPts val="0"/>
              </a:spcAft>
              <a:buNone/>
            </a:pPr>
            <a:r>
              <a:rPr lang="en-US"/>
              <a:t>Creșterea Costul de Achiziție a Clientului poate fi atribuită unor cheltuieli de marketing mai mari sau eficienței reduse a campaniilor. </a:t>
            </a:r>
            <a:endParaRPr/>
          </a:p>
          <a:p>
            <a:pPr indent="0" lvl="0" marL="0" rtl="0" algn="l">
              <a:spcBef>
                <a:spcPts val="0"/>
              </a:spcBef>
              <a:spcAft>
                <a:spcPts val="0"/>
              </a:spcAft>
              <a:buNone/>
            </a:pPr>
            <a:r>
              <a:rPr lang="en-US"/>
              <a:t>Astfel, utilizând diferiți indicatori de performanță este posibilă determinarea problemelor și creșterea profiturilor unei afaceri.</a:t>
            </a:r>
            <a:endParaRPr/>
          </a:p>
          <a:p>
            <a:pPr indent="0" lvl="0" marL="0" rtl="0" algn="l">
              <a:spcBef>
                <a:spcPts val="0"/>
              </a:spcBef>
              <a:spcAft>
                <a:spcPts val="0"/>
              </a:spcAft>
              <a:buNone/>
            </a:pPr>
            <a:r>
              <a:t/>
            </a:r>
            <a:endParaRPr/>
          </a:p>
        </p:txBody>
      </p:sp>
      <p:sp>
        <p:nvSpPr>
          <p:cNvPr id="277" name="Google Shape;277;g31f7048ef06_0_3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314a07303e8_0_5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t>Indicatorii Cheie de Performanță oferă o înțelegere a performanței afacerii, permit identificarea rapidă a oportunităților de îmbunătățire și ajută la adaptarea strategiilor în timp real pentru a maximiza eficiența.</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Procesul de analiză și interpretare a datelor colectate este esențial pentru a înțelege tendințele de piață și comportamentul consumatorilor.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p:txBody>
      </p:sp>
      <p:sp>
        <p:nvSpPr>
          <p:cNvPr id="284" name="Google Shape;284;g314a07303e8_0_50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În continuare ve-ți afla despre i</a:t>
            </a:r>
            <a:r>
              <a:rPr lang="en-US"/>
              <a:t>mportanța măsurării performanței în comerțul electronic.</a:t>
            </a:r>
            <a:endParaRPr/>
          </a:p>
          <a:p>
            <a:pPr indent="0" lvl="0" marL="0" rtl="0" algn="l">
              <a:spcBef>
                <a:spcPts val="0"/>
              </a:spcBef>
              <a:spcAft>
                <a:spcPts val="0"/>
              </a:spcAft>
              <a:buClr>
                <a:schemeClr val="dk1"/>
              </a:buClr>
              <a:buSzPts val="1100"/>
              <a:buFont typeface="Arial"/>
              <a:buNone/>
            </a:pPr>
            <a:r>
              <a:rPr lang="en-US"/>
              <a:t>Vor fi definite conceptele cheie pentru măsurarea performanței. </a:t>
            </a:r>
            <a:endParaRPr/>
          </a:p>
          <a:p>
            <a:pPr indent="0" lvl="0" marL="0" rtl="0" algn="l">
              <a:spcBef>
                <a:spcPts val="0"/>
              </a:spcBef>
              <a:spcAft>
                <a:spcPts val="0"/>
              </a:spcAft>
              <a:buClr>
                <a:schemeClr val="dk1"/>
              </a:buClr>
              <a:buSzPts val="1100"/>
              <a:buFont typeface="Arial"/>
              <a:buNone/>
            </a:pPr>
            <a:r>
              <a:rPr lang="en-US"/>
              <a:t>Ve-ți afla cum se identifică și cum funcționează KPI-urile și cum să analizați și interpretați datele.</a:t>
            </a:r>
            <a:endParaRPr/>
          </a:p>
          <a:p>
            <a:pPr indent="0" lvl="0" marL="0" rtl="0" algn="l">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
        <p:nvSpPr>
          <p:cNvPr id="94" name="Google Shape;94;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314dbeb73cc_3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lang="en-US">
                <a:solidFill>
                  <a:schemeClr val="dk1"/>
                </a:solidFill>
              </a:rPr>
              <a:t>Măsurarea performanței în comerțul electronic este importantă pentru gestionarea eficientă a unei afaceri online. </a:t>
            </a:r>
            <a:endParaRPr>
              <a:solidFill>
                <a:schemeClr val="dk1"/>
              </a:solidFill>
            </a:endParaRPr>
          </a:p>
        </p:txBody>
      </p:sp>
      <p:sp>
        <p:nvSpPr>
          <p:cNvPr id="109" name="Google Shape;109;g314dbeb73cc_3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31f7048ef06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t>Iată cum poate influența monitorizarea performanței diferite aspecte ale afacerii:</a:t>
            </a:r>
            <a:endParaRPr/>
          </a:p>
          <a:p>
            <a:pPr indent="0" lvl="0" marL="0" rtl="0" algn="l">
              <a:spcBef>
                <a:spcPts val="0"/>
              </a:spcBef>
              <a:spcAft>
                <a:spcPts val="0"/>
              </a:spcAft>
              <a:buClr>
                <a:schemeClr val="dk1"/>
              </a:buClr>
              <a:buSzPts val="1100"/>
              <a:buFont typeface="Arial"/>
              <a:buNone/>
            </a:pPr>
            <a:r>
              <a:rPr lang="en-US">
                <a:solidFill>
                  <a:schemeClr val="dk1"/>
                </a:solidFill>
              </a:rPr>
              <a:t>M</a:t>
            </a:r>
            <a:r>
              <a:rPr lang="en-US">
                <a:solidFill>
                  <a:schemeClr val="dk1"/>
                </a:solidFill>
              </a:rPr>
              <a:t>onitorizarea performanței p</a:t>
            </a:r>
            <a:r>
              <a:rPr lang="en-US"/>
              <a:t>ermite verificarea atingerii scopurilor stabilite, cum ar fi creșterea vânzărilor.</a:t>
            </a:r>
            <a:endParaRPr/>
          </a:p>
          <a:p>
            <a:pPr indent="0" lvl="0" marL="0" rtl="0" algn="l">
              <a:spcBef>
                <a:spcPts val="0"/>
              </a:spcBef>
              <a:spcAft>
                <a:spcPts val="0"/>
              </a:spcAft>
              <a:buClr>
                <a:schemeClr val="dk1"/>
              </a:buClr>
              <a:buSzPts val="1100"/>
              <a:buFont typeface="Arial"/>
              <a:buNone/>
            </a:pPr>
            <a:r>
              <a:rPr lang="en-US"/>
              <a:t>Aceasta contribuie la identificarea barierelor care împiedică clienții să finalizeze achizițiile.</a:t>
            </a:r>
            <a:endParaRPr/>
          </a:p>
          <a:p>
            <a:pPr indent="0" lvl="0" marL="0" rtl="0" algn="l">
              <a:spcBef>
                <a:spcPts val="0"/>
              </a:spcBef>
              <a:spcAft>
                <a:spcPts val="0"/>
              </a:spcAft>
              <a:buClr>
                <a:schemeClr val="dk1"/>
              </a:buClr>
              <a:buSzPts val="1100"/>
              <a:buFont typeface="Arial"/>
              <a:buNone/>
            </a:pPr>
            <a:r>
              <a:rPr lang="en-US"/>
              <a:t>Asigură că investițiile sunt direcționate către canalele care generează cele mai bune rezultate.</a:t>
            </a:r>
            <a:endParaRPr/>
          </a:p>
          <a:p>
            <a:pPr indent="0" lvl="0" marL="0" rtl="0" algn="l">
              <a:spcBef>
                <a:spcPts val="0"/>
              </a:spcBef>
              <a:spcAft>
                <a:spcPts val="0"/>
              </a:spcAft>
              <a:buClr>
                <a:schemeClr val="dk1"/>
              </a:buClr>
              <a:buSzPts val="1100"/>
              <a:buFont typeface="Arial"/>
              <a:buNone/>
            </a:pPr>
            <a:r>
              <a:rPr lang="en-US"/>
              <a:t>Duce la îmbunătățirea satisfacției consumatorilor, care devine posibilă prin ajustări bazate pe feedback-ul acestora.</a:t>
            </a:r>
            <a:endParaRPr/>
          </a:p>
          <a:p>
            <a:pPr indent="0" lvl="0" marL="0" rtl="0" algn="l">
              <a:spcBef>
                <a:spcPts val="0"/>
              </a:spcBef>
              <a:spcAft>
                <a:spcPts val="0"/>
              </a:spcAft>
              <a:buClr>
                <a:schemeClr val="dk1"/>
              </a:buClr>
              <a:buSzPts val="1100"/>
              <a:buFont typeface="Arial"/>
              <a:buNone/>
            </a:pPr>
            <a:r>
              <a:rPr lang="en-US"/>
              <a:t>Se facilitează descoperirea produselor și strategiilor care obțin cele mai bune performanțe.</a:t>
            </a:r>
            <a:endParaRPr/>
          </a:p>
          <a:p>
            <a:pPr indent="0" lvl="0" marL="0" rtl="0" algn="l">
              <a:spcBef>
                <a:spcPts val="0"/>
              </a:spcBef>
              <a:spcAft>
                <a:spcPts val="0"/>
              </a:spcAft>
              <a:buClr>
                <a:schemeClr val="dk1"/>
              </a:buClr>
              <a:buSzPts val="1100"/>
              <a:buFont typeface="Arial"/>
              <a:buNone/>
            </a:pPr>
            <a:r>
              <a:rPr lang="en-US"/>
              <a:t>Monitorizarea permite adaptarea rapidă pentru a menține competitivitatea pe piață.</a:t>
            </a:r>
            <a:endParaRPr/>
          </a:p>
          <a:p>
            <a:pPr indent="0" lvl="0" marL="0" rtl="0" algn="l">
              <a:spcBef>
                <a:spcPts val="0"/>
              </a:spcBef>
              <a:spcAft>
                <a:spcPts val="0"/>
              </a:spcAft>
              <a:buClr>
                <a:schemeClr val="dk1"/>
              </a:buClr>
              <a:buSzPts val="1100"/>
              <a:buFont typeface="Arial"/>
              <a:buNone/>
            </a:pPr>
            <a:r>
              <a:rPr lang="en-US"/>
              <a:t>Deficiențele, cum ar fi timpul de încărcare a site-ului, sunt detectate și remediate rapid.</a:t>
            </a:r>
            <a:endParaRPr/>
          </a:p>
          <a:p>
            <a:pPr indent="0" lvl="0" marL="0" rtl="0" algn="l">
              <a:spcBef>
                <a:spcPts val="0"/>
              </a:spcBef>
              <a:spcAft>
                <a:spcPts val="0"/>
              </a:spcAft>
              <a:buClr>
                <a:schemeClr val="dk1"/>
              </a:buClr>
              <a:buSzPts val="1100"/>
              <a:buFont typeface="Arial"/>
              <a:buNone/>
            </a:pPr>
            <a:r>
              <a:rPr lang="en-US"/>
              <a:t>Monitorizarea permite optimizarea proceselor, respectiv contribuie la maximizarea profiturilor.</a:t>
            </a:r>
            <a:endParaRPr/>
          </a:p>
          <a:p>
            <a:pPr indent="0" lvl="0" marL="0" rtl="0" algn="l">
              <a:spcBef>
                <a:spcPts val="0"/>
              </a:spcBef>
              <a:spcAft>
                <a:spcPts val="0"/>
              </a:spcAft>
              <a:buClr>
                <a:schemeClr val="dk1"/>
              </a:buClr>
              <a:buSzPts val="1100"/>
              <a:buFont typeface="Arial"/>
              <a:buNone/>
            </a:pPr>
            <a:r>
              <a:t/>
            </a:r>
            <a:endParaRPr/>
          </a:p>
        </p:txBody>
      </p:sp>
      <p:sp>
        <p:nvSpPr>
          <p:cNvPr id="118" name="Google Shape;118;g31f7048ef06_0_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31f7048ef06_0_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lang="en-US">
                <a:solidFill>
                  <a:schemeClr val="dk1"/>
                </a:solidFill>
              </a:rPr>
              <a:t>IDENTIFICAREA ȘI UTILIZAREA indicatorilor cheie de performanță</a:t>
            </a:r>
            <a:endParaRPr>
              <a:solidFill>
                <a:schemeClr val="dk1"/>
              </a:solidFill>
            </a:endParaRPr>
          </a:p>
        </p:txBody>
      </p:sp>
      <p:sp>
        <p:nvSpPr>
          <p:cNvPr id="143" name="Google Shape;143;g31f7048ef06_0_7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31f7048ef06_0_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t>Indicatorii Cheie de Performanță sunt măsuri utilizate pentru evaluarea performanței și rentabilității unei afaceri. </a:t>
            </a:r>
            <a:endParaRPr/>
          </a:p>
          <a:p>
            <a:pPr indent="0" lvl="0" marL="0" rtl="0" algn="l">
              <a:spcBef>
                <a:spcPts val="0"/>
              </a:spcBef>
              <a:spcAft>
                <a:spcPts val="0"/>
              </a:spcAft>
              <a:buClr>
                <a:schemeClr val="dk1"/>
              </a:buClr>
              <a:buSzPts val="1100"/>
              <a:buFont typeface="Arial"/>
              <a:buNone/>
            </a:pPr>
            <a:r>
              <a:rPr lang="en-US"/>
              <a:t>Selectarea și implementarea adecvată a acestor indicatori sunt esențiale pentru a analiza eficiența operațională și pentru a optimiza strategiile unei afaceri.</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În continuare vom studia indicatori de performanță care sunt utilizați frecvenți.</a:t>
            </a:r>
            <a:endParaRPr/>
          </a:p>
        </p:txBody>
      </p:sp>
      <p:sp>
        <p:nvSpPr>
          <p:cNvPr id="152" name="Google Shape;152;g31f7048ef06_0_9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31e9afa9833_0_1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t>Rata de conversie măsoară procentul vizitatorilor care devin clienți.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Formula de calcul pentru rata de conversie este relativ simplă. Începem cu numărul de clienți, adică numărul de vizitatori ai website-ului care fac o achiziție sau care îndeplinesc o acțiune dorită pe site. Conversie este egală cu numărul de clienți împărțit la numărul total de vizitatori, totul înmulțit cu 100.</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Prin această formulă, putem evalua cât de eficiente sunt strategiile noastre de vânzări și marketing. O rată de conversie ridicată indică faptul că website-ul este eficient în a transforma vizitatorii în clienți.</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p:txBody>
      </p:sp>
      <p:sp>
        <p:nvSpPr>
          <p:cNvPr id="163" name="Google Shape;163;g31e9afa9833_0_1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31f7048ef06_0_1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t>Valoarea medie a comenzii măsoară suma medie cheltuită de un client pe comandă.</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solidFill>
                  <a:schemeClr val="dk1"/>
                </a:solidFill>
              </a:rPr>
              <a:t>Pentru a calcula valoarea medie a unei comenzi, formula este simplă. Împărțim venitul total obținut din vânzări la numărul total de comenzi efectuate.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Acest indicator este important pentru a înțelege cât de mult cheltuiește în medie un client la fiecare cumpărătură. Este un instrument excelent pentru a evalua eficacitatea strategiilor de prețuri și promoții.</a:t>
            </a:r>
            <a:endParaRPr>
              <a:solidFill>
                <a:schemeClr val="dk1"/>
              </a:solidFill>
            </a:endParaRPr>
          </a:p>
          <a:p>
            <a:pPr indent="0" lvl="0" marL="0" rtl="0" algn="l">
              <a:spcBef>
                <a:spcPts val="0"/>
              </a:spcBef>
              <a:spcAft>
                <a:spcPts val="0"/>
              </a:spcAft>
              <a:buClr>
                <a:schemeClr val="dk1"/>
              </a:buClr>
              <a:buSzPts val="1100"/>
              <a:buFont typeface="Arial"/>
              <a:buNone/>
            </a:pPr>
            <a:r>
              <a:t/>
            </a:r>
            <a:endParaRPr/>
          </a:p>
        </p:txBody>
      </p:sp>
      <p:sp>
        <p:nvSpPr>
          <p:cNvPr id="173" name="Google Shape;173;g31f7048ef06_0_1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31f7048ef06_0_1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t>Valoarea medie a comenzii măsoară suma medie cheltuită de un client pe comandă.</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Formula pentru calculul Costului de Achiziție a unui Client este directă. Se împarte totalul cheltuielilor de marketing la numărul de clienți noi obținuți ca rezultat al acestor cheltuieli.</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Un cost de achiziție scăzut indică o eficiență mare a campaniilor, în timp ce un cost ridicat poate semnala nevoia de ajustare a strategiilor.</a:t>
            </a:r>
            <a:endParaRPr/>
          </a:p>
        </p:txBody>
      </p:sp>
      <p:sp>
        <p:nvSpPr>
          <p:cNvPr id="183" name="Google Shape;183;g31f7048ef06_0_1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0"/>
          <p:cNvSpPr/>
          <p:nvPr>
            <p:ph idx="2" type="pic"/>
          </p:nvPr>
        </p:nvSpPr>
        <p:spPr>
          <a:xfrm>
            <a:off x="5183188" y="987425"/>
            <a:ext cx="6172200" cy="4873625"/>
          </a:xfrm>
          <a:prstGeom prst="rect">
            <a:avLst/>
          </a:prstGeom>
          <a:noFill/>
          <a:ln>
            <a:noFill/>
          </a:ln>
        </p:spPr>
      </p:sp>
      <p:sp>
        <p:nvSpPr>
          <p:cNvPr id="64" name="Google Shape;64;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6.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3"/>
          <p:cNvPicPr preferRelativeResize="0"/>
          <p:nvPr/>
        </p:nvPicPr>
        <p:blipFill rotWithShape="1">
          <a:blip r:embed="rId3">
            <a:alphaModFix/>
          </a:blip>
          <a:srcRect b="0" l="0" r="0" t="0"/>
          <a:stretch/>
        </p:blipFill>
        <p:spPr>
          <a:xfrm>
            <a:off x="5887107" y="-77176"/>
            <a:ext cx="6343874" cy="5318074"/>
          </a:xfrm>
          <a:prstGeom prst="rect">
            <a:avLst/>
          </a:prstGeom>
          <a:noFill/>
          <a:ln>
            <a:noFill/>
          </a:ln>
        </p:spPr>
      </p:pic>
      <p:sp>
        <p:nvSpPr>
          <p:cNvPr id="85" name="Google Shape;85;p13"/>
          <p:cNvSpPr/>
          <p:nvPr/>
        </p:nvSpPr>
        <p:spPr>
          <a:xfrm>
            <a:off x="0" y="5293325"/>
            <a:ext cx="12192000" cy="1564800"/>
          </a:xfrm>
          <a:prstGeom prst="rect">
            <a:avLst/>
          </a:prstGeom>
          <a:solidFill>
            <a:srgbClr val="02256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22565"/>
              </a:solidFill>
              <a:latin typeface="Calibri"/>
              <a:ea typeface="Calibri"/>
              <a:cs typeface="Calibri"/>
              <a:sym typeface="Calibri"/>
            </a:endParaRPr>
          </a:p>
        </p:txBody>
      </p:sp>
      <p:sp>
        <p:nvSpPr>
          <p:cNvPr id="86" name="Google Shape;86;p13"/>
          <p:cNvSpPr/>
          <p:nvPr/>
        </p:nvSpPr>
        <p:spPr>
          <a:xfrm>
            <a:off x="10217739" y="5735636"/>
            <a:ext cx="1969541" cy="1088209"/>
          </a:xfrm>
          <a:custGeom>
            <a:rect b="b" l="l" r="r" t="t"/>
            <a:pathLst>
              <a:path extrusionOk="0" h="1088209" w="1969541">
                <a:moveTo>
                  <a:pt x="1767" y="0"/>
                </a:moveTo>
                <a:cubicBezTo>
                  <a:pt x="5637" y="1757196"/>
                  <a:pt x="-7092" y="378763"/>
                  <a:pt x="6303" y="1088209"/>
                </a:cubicBezTo>
                <a:lnTo>
                  <a:pt x="1962783" y="1076098"/>
                </a:lnTo>
                <a:cubicBezTo>
                  <a:pt x="1965036" y="720786"/>
                  <a:pt x="1967288" y="365473"/>
                  <a:pt x="1969541" y="10161"/>
                </a:cubicBezTo>
                <a:lnTo>
                  <a:pt x="1767" y="0"/>
                </a:lnTo>
                <a:close/>
              </a:path>
            </a:pathLst>
          </a:custGeom>
          <a:solidFill>
            <a:srgbClr val="02256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7" name="Google Shape;87;p13"/>
          <p:cNvSpPr txBox="1"/>
          <p:nvPr/>
        </p:nvSpPr>
        <p:spPr>
          <a:xfrm>
            <a:off x="1070050" y="2076113"/>
            <a:ext cx="4911300" cy="1879500"/>
          </a:xfrm>
          <a:prstGeom prst="rect">
            <a:avLst/>
          </a:prstGeom>
          <a:noFill/>
          <a:ln>
            <a:noFill/>
          </a:ln>
        </p:spPr>
        <p:txBody>
          <a:bodyPr anchorCtr="0" anchor="b" bIns="45700" lIns="91425" spcFirstLastPara="1" rIns="91425" wrap="square" tIns="45700">
            <a:spAutoFit/>
          </a:bodyPr>
          <a:lstStyle/>
          <a:p>
            <a:pPr indent="0" lvl="0" marL="0" rtl="0" algn="l">
              <a:lnSpc>
                <a:spcPct val="90000"/>
              </a:lnSpc>
              <a:spcBef>
                <a:spcPts val="0"/>
              </a:spcBef>
              <a:spcAft>
                <a:spcPts val="0"/>
              </a:spcAft>
              <a:buClr>
                <a:schemeClr val="dk1"/>
              </a:buClr>
              <a:buSzPts val="1100"/>
              <a:buFont typeface="Arial"/>
              <a:buNone/>
            </a:pPr>
            <a:r>
              <a:rPr b="1" lang="en-US" sz="4300">
                <a:solidFill>
                  <a:srgbClr val="EFBC15"/>
                </a:solidFill>
                <a:latin typeface="Calibri"/>
                <a:ea typeface="Calibri"/>
                <a:cs typeface="Calibri"/>
                <a:sym typeface="Calibri"/>
              </a:rPr>
              <a:t>Măsurarea rezultatelor în comerțul electronic</a:t>
            </a:r>
            <a:endParaRPr b="1" sz="4300">
              <a:solidFill>
                <a:srgbClr val="EFBC15"/>
              </a:solidFill>
              <a:latin typeface="Calibri"/>
              <a:ea typeface="Calibri"/>
              <a:cs typeface="Calibri"/>
              <a:sym typeface="Calibri"/>
            </a:endParaRPr>
          </a:p>
        </p:txBody>
      </p:sp>
      <p:sp>
        <p:nvSpPr>
          <p:cNvPr id="88" name="Google Shape;88;p13"/>
          <p:cNvSpPr txBox="1"/>
          <p:nvPr/>
        </p:nvSpPr>
        <p:spPr>
          <a:xfrm>
            <a:off x="10729850" y="5946437"/>
            <a:ext cx="3747000" cy="258600"/>
          </a:xfrm>
          <a:prstGeom prst="rect">
            <a:avLst/>
          </a:prstGeom>
          <a:noFill/>
          <a:ln>
            <a:noFill/>
          </a:ln>
        </p:spPr>
        <p:txBody>
          <a:bodyPr anchorCtr="0" anchor="ctr" bIns="45700" lIns="91425" spcFirstLastPara="1" rIns="91425" wrap="square" tIns="45700">
            <a:spAutoFit/>
          </a:bodyPr>
          <a:lstStyle/>
          <a:p>
            <a:pPr indent="0" lvl="0" marL="0" marR="0" rtl="0" algn="l">
              <a:lnSpc>
                <a:spcPct val="90000"/>
              </a:lnSpc>
              <a:spcBef>
                <a:spcPts val="0"/>
              </a:spcBef>
              <a:spcAft>
                <a:spcPts val="0"/>
              </a:spcAft>
              <a:buClr>
                <a:srgbClr val="EFBC15"/>
              </a:buClr>
              <a:buSzPts val="1200"/>
              <a:buFont typeface="Century Gothic"/>
              <a:buNone/>
            </a:pPr>
            <a:r>
              <a:rPr b="0" i="0" lang="en-US" sz="1200" u="none" cap="none" strike="noStrike">
                <a:solidFill>
                  <a:srgbClr val="EFBC15"/>
                </a:solidFill>
                <a:latin typeface="Century Gothic"/>
                <a:ea typeface="Century Gothic"/>
                <a:cs typeface="Century Gothic"/>
                <a:sym typeface="Century Gothic"/>
              </a:rPr>
              <a:t>www.oda.md</a:t>
            </a:r>
            <a:endParaRPr b="0" i="0" sz="1200" u="none" cap="none" strike="noStrike">
              <a:solidFill>
                <a:srgbClr val="EFBC15"/>
              </a:solidFill>
              <a:latin typeface="Century Gothic"/>
              <a:ea typeface="Century Gothic"/>
              <a:cs typeface="Century Gothic"/>
              <a:sym typeface="Century Gothic"/>
            </a:endParaRPr>
          </a:p>
        </p:txBody>
      </p:sp>
      <p:pic>
        <p:nvPicPr>
          <p:cNvPr id="89" name="Google Shape;89;p13"/>
          <p:cNvPicPr preferRelativeResize="0"/>
          <p:nvPr/>
        </p:nvPicPr>
        <p:blipFill rotWithShape="1">
          <a:blip r:embed="rId4">
            <a:alphaModFix/>
          </a:blip>
          <a:srcRect b="0" l="0" r="0" t="0"/>
          <a:stretch/>
        </p:blipFill>
        <p:spPr>
          <a:xfrm>
            <a:off x="8247575" y="5341250"/>
            <a:ext cx="2077650" cy="1468949"/>
          </a:xfrm>
          <a:prstGeom prst="rect">
            <a:avLst/>
          </a:prstGeom>
          <a:noFill/>
          <a:ln>
            <a:noFill/>
          </a:ln>
        </p:spPr>
      </p:pic>
      <p:pic>
        <p:nvPicPr>
          <p:cNvPr id="90" name="Google Shape;90;p13"/>
          <p:cNvPicPr preferRelativeResize="0"/>
          <p:nvPr/>
        </p:nvPicPr>
        <p:blipFill rotWithShape="1">
          <a:blip r:embed="rId5">
            <a:alphaModFix/>
          </a:blip>
          <a:srcRect b="0" l="0" r="0" t="0"/>
          <a:stretch/>
        </p:blipFill>
        <p:spPr>
          <a:xfrm>
            <a:off x="5932200" y="5741235"/>
            <a:ext cx="1993748" cy="669000"/>
          </a:xfrm>
          <a:prstGeom prst="rect">
            <a:avLst/>
          </a:prstGeom>
          <a:noFill/>
          <a:ln>
            <a:noFill/>
          </a:ln>
        </p:spPr>
      </p:pic>
      <p:sp>
        <p:nvSpPr>
          <p:cNvPr id="91" name="Google Shape;91;p13"/>
          <p:cNvSpPr/>
          <p:nvPr/>
        </p:nvSpPr>
        <p:spPr>
          <a:xfrm>
            <a:off x="0" y="5183825"/>
            <a:ext cx="12192000" cy="109500"/>
          </a:xfrm>
          <a:prstGeom prst="rect">
            <a:avLst/>
          </a:prstGeom>
          <a:solidFill>
            <a:srgbClr val="EFBC1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EFBC15"/>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gtEl>
                                        <p:attrNameLst>
                                          <p:attrName>style.visibility</p:attrName>
                                        </p:attrNameLst>
                                      </p:cBhvr>
                                      <p:to>
                                        <p:strVal val="visible"/>
                                      </p:to>
                                    </p:set>
                                    <p:animEffect filter="fade" transition="in">
                                      <p:cBhvr>
                                        <p:cTn dur="500"/>
                                        <p:tgtEl>
                                          <p:spTgt spid="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2"/>
          <p:cNvSpPr/>
          <p:nvPr/>
        </p:nvSpPr>
        <p:spPr>
          <a:xfrm>
            <a:off x="0" y="0"/>
            <a:ext cx="12192000" cy="1564800"/>
          </a:xfrm>
          <a:prstGeom prst="rect">
            <a:avLst/>
          </a:prstGeom>
          <a:solidFill>
            <a:srgbClr val="02256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22565"/>
              </a:solidFill>
              <a:latin typeface="Calibri"/>
              <a:ea typeface="Calibri"/>
              <a:cs typeface="Calibri"/>
              <a:sym typeface="Calibri"/>
            </a:endParaRPr>
          </a:p>
        </p:txBody>
      </p:sp>
      <p:pic>
        <p:nvPicPr>
          <p:cNvPr id="196" name="Google Shape;196;p22"/>
          <p:cNvPicPr preferRelativeResize="0"/>
          <p:nvPr/>
        </p:nvPicPr>
        <p:blipFill rotWithShape="1">
          <a:blip r:embed="rId3">
            <a:alphaModFix/>
          </a:blip>
          <a:srcRect b="0" l="0" r="0" t="0"/>
          <a:stretch/>
        </p:blipFill>
        <p:spPr>
          <a:xfrm>
            <a:off x="9815000" y="47925"/>
            <a:ext cx="2077650" cy="1468949"/>
          </a:xfrm>
          <a:prstGeom prst="rect">
            <a:avLst/>
          </a:prstGeom>
          <a:noFill/>
          <a:ln>
            <a:noFill/>
          </a:ln>
        </p:spPr>
      </p:pic>
      <p:pic>
        <p:nvPicPr>
          <p:cNvPr id="197" name="Google Shape;197;p22"/>
          <p:cNvPicPr preferRelativeResize="0"/>
          <p:nvPr/>
        </p:nvPicPr>
        <p:blipFill rotWithShape="1">
          <a:blip r:embed="rId4">
            <a:alphaModFix/>
          </a:blip>
          <a:srcRect b="0" l="0" r="0" t="0"/>
          <a:stretch/>
        </p:blipFill>
        <p:spPr>
          <a:xfrm>
            <a:off x="7540300" y="447910"/>
            <a:ext cx="1993748" cy="669000"/>
          </a:xfrm>
          <a:prstGeom prst="rect">
            <a:avLst/>
          </a:prstGeom>
          <a:noFill/>
          <a:ln>
            <a:noFill/>
          </a:ln>
        </p:spPr>
      </p:pic>
      <p:sp>
        <p:nvSpPr>
          <p:cNvPr id="198" name="Google Shape;198;p22"/>
          <p:cNvSpPr/>
          <p:nvPr/>
        </p:nvSpPr>
        <p:spPr>
          <a:xfrm>
            <a:off x="0" y="1564800"/>
            <a:ext cx="12192000" cy="109500"/>
          </a:xfrm>
          <a:prstGeom prst="rect">
            <a:avLst/>
          </a:prstGeom>
          <a:solidFill>
            <a:srgbClr val="EFBC1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EFBC15"/>
              </a:solidFill>
              <a:latin typeface="Calibri"/>
              <a:ea typeface="Calibri"/>
              <a:cs typeface="Calibri"/>
              <a:sym typeface="Calibri"/>
            </a:endParaRPr>
          </a:p>
        </p:txBody>
      </p:sp>
      <p:sp>
        <p:nvSpPr>
          <p:cNvPr id="199" name="Google Shape;199;p22"/>
          <p:cNvSpPr txBox="1"/>
          <p:nvPr>
            <p:ph type="title"/>
          </p:nvPr>
        </p:nvSpPr>
        <p:spPr>
          <a:xfrm>
            <a:off x="848725" y="500700"/>
            <a:ext cx="10943400" cy="563400"/>
          </a:xfrm>
          <a:prstGeom prst="rect">
            <a:avLst/>
          </a:prstGeom>
          <a:noFill/>
          <a:ln>
            <a:noFill/>
          </a:ln>
        </p:spPr>
        <p:txBody>
          <a:bodyPr anchorCtr="0" anchor="ctr"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en-US" sz="3400">
                <a:solidFill>
                  <a:schemeClr val="lt1"/>
                </a:solidFill>
              </a:rPr>
              <a:t>MĂSURAREA REZULTATELOR</a:t>
            </a:r>
            <a:endParaRPr b="1" sz="3400">
              <a:solidFill>
                <a:schemeClr val="lt1"/>
              </a:solidFill>
            </a:endParaRPr>
          </a:p>
        </p:txBody>
      </p:sp>
      <p:sp>
        <p:nvSpPr>
          <p:cNvPr id="200" name="Google Shape;200;p22"/>
          <p:cNvSpPr txBox="1"/>
          <p:nvPr/>
        </p:nvSpPr>
        <p:spPr>
          <a:xfrm>
            <a:off x="1443450" y="2343100"/>
            <a:ext cx="9305100" cy="3237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1" lang="en-US" sz="2600">
                <a:solidFill>
                  <a:srgbClr val="EFBC15"/>
                </a:solidFill>
                <a:latin typeface="Calibri"/>
                <a:ea typeface="Calibri"/>
                <a:cs typeface="Calibri"/>
                <a:sym typeface="Calibri"/>
              </a:rPr>
              <a:t>Valoarea pe Durata de Viață a Clientului </a:t>
            </a:r>
            <a:endParaRPr b="1" sz="2600">
              <a:solidFill>
                <a:srgbClr val="EFBC15"/>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600"/>
              <a:buFont typeface="Arial"/>
              <a:buNone/>
            </a:pPr>
            <a:r>
              <a:rPr b="1" lang="en-US" sz="2600">
                <a:solidFill>
                  <a:srgbClr val="EFBC15"/>
                </a:solidFill>
                <a:latin typeface="Calibri"/>
                <a:ea typeface="Calibri"/>
                <a:cs typeface="Calibri"/>
                <a:sym typeface="Calibri"/>
              </a:rPr>
              <a:t>(Customer Lifetime Value - CLV)</a:t>
            </a:r>
            <a:endParaRPr b="1" sz="2600">
              <a:solidFill>
                <a:srgbClr val="EFBC15"/>
              </a:solidFill>
              <a:latin typeface="Calibri"/>
              <a:ea typeface="Calibri"/>
              <a:cs typeface="Calibri"/>
              <a:sym typeface="Calibri"/>
            </a:endParaRPr>
          </a:p>
          <a:p>
            <a:pPr indent="0" lvl="0" marL="0" marR="0" rtl="0" algn="l">
              <a:lnSpc>
                <a:spcPct val="100000"/>
              </a:lnSpc>
              <a:spcBef>
                <a:spcPts val="1000"/>
              </a:spcBef>
              <a:spcAft>
                <a:spcPts val="0"/>
              </a:spcAft>
              <a:buClr>
                <a:srgbClr val="000000"/>
              </a:buClr>
              <a:buSzPts val="2600"/>
              <a:buFont typeface="Arial"/>
              <a:buNone/>
            </a:pPr>
            <a:r>
              <a:rPr lang="en-US" sz="2400">
                <a:solidFill>
                  <a:srgbClr val="022565"/>
                </a:solidFill>
                <a:latin typeface="Calibri"/>
                <a:ea typeface="Calibri"/>
                <a:cs typeface="Calibri"/>
                <a:sym typeface="Calibri"/>
              </a:rPr>
              <a:t>măsoară </a:t>
            </a:r>
            <a:r>
              <a:rPr lang="en-US" sz="2400">
                <a:solidFill>
                  <a:srgbClr val="022565"/>
                </a:solidFill>
                <a:latin typeface="Calibri"/>
                <a:ea typeface="Calibri"/>
                <a:cs typeface="Calibri"/>
                <a:sym typeface="Calibri"/>
              </a:rPr>
              <a:t>venitul total generat de un client pe durata relației cu afacerea.</a:t>
            </a:r>
            <a:endParaRPr sz="2400">
              <a:solidFill>
                <a:srgbClr val="022565"/>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600"/>
              <a:buFont typeface="Arial"/>
              <a:buNone/>
            </a:pPr>
            <a:r>
              <a:t/>
            </a:r>
            <a:endParaRPr sz="2400">
              <a:solidFill>
                <a:srgbClr val="022565"/>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600"/>
              <a:buFont typeface="Arial"/>
              <a:buNone/>
            </a:pPr>
            <a:r>
              <a:rPr lang="en-US" sz="2400">
                <a:solidFill>
                  <a:srgbClr val="022565"/>
                </a:solidFill>
                <a:latin typeface="Calibri"/>
                <a:ea typeface="Calibri"/>
                <a:cs typeface="Calibri"/>
                <a:sym typeface="Calibri"/>
              </a:rPr>
              <a:t>Formulă de calcul: </a:t>
            </a:r>
            <a:r>
              <a:rPr b="1" lang="en-US" sz="2400">
                <a:solidFill>
                  <a:srgbClr val="022565"/>
                </a:solidFill>
                <a:latin typeface="Calibri"/>
                <a:ea typeface="Calibri"/>
                <a:cs typeface="Calibri"/>
                <a:sym typeface="Calibri"/>
              </a:rPr>
              <a:t>Valoarea pe Durata de Viață a Clientului </a:t>
            </a:r>
            <a:r>
              <a:rPr b="1" lang="en-US" sz="2400">
                <a:solidFill>
                  <a:srgbClr val="022565"/>
                </a:solidFill>
                <a:latin typeface="Calibri"/>
                <a:ea typeface="Calibri"/>
                <a:cs typeface="Calibri"/>
                <a:sym typeface="Calibri"/>
              </a:rPr>
              <a:t> = (Venitul mediu per achiziție × Frecvența achizițiilor) × Durata relației.</a:t>
            </a:r>
            <a:endParaRPr b="1" sz="2400">
              <a:solidFill>
                <a:srgbClr val="022565"/>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600"/>
              <a:buFont typeface="Arial"/>
              <a:buNone/>
            </a:pPr>
            <a:r>
              <a:t/>
            </a:r>
            <a:endParaRPr b="1" sz="2400">
              <a:solidFill>
                <a:srgbClr val="022565"/>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2400">
                <a:solidFill>
                  <a:srgbClr val="022565"/>
                </a:solidFill>
                <a:latin typeface="Calibri"/>
                <a:ea typeface="Calibri"/>
                <a:cs typeface="Calibri"/>
                <a:sym typeface="Calibri"/>
              </a:rPr>
              <a:t>Acest indicator i</a:t>
            </a:r>
            <a:r>
              <a:rPr lang="en-US" sz="2400">
                <a:solidFill>
                  <a:srgbClr val="022565"/>
                </a:solidFill>
                <a:latin typeface="Calibri"/>
                <a:ea typeface="Calibri"/>
                <a:cs typeface="Calibri"/>
                <a:sym typeface="Calibri"/>
              </a:rPr>
              <a:t>ndică dacă afacerea este profitabilă pe un termen lung.</a:t>
            </a:r>
            <a:endParaRPr sz="2400">
              <a:solidFill>
                <a:srgbClr val="022565"/>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3"/>
          <p:cNvSpPr/>
          <p:nvPr/>
        </p:nvSpPr>
        <p:spPr>
          <a:xfrm>
            <a:off x="0" y="0"/>
            <a:ext cx="12192000" cy="1564800"/>
          </a:xfrm>
          <a:prstGeom prst="rect">
            <a:avLst/>
          </a:prstGeom>
          <a:solidFill>
            <a:srgbClr val="02256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22565"/>
              </a:solidFill>
              <a:latin typeface="Calibri"/>
              <a:ea typeface="Calibri"/>
              <a:cs typeface="Calibri"/>
              <a:sym typeface="Calibri"/>
            </a:endParaRPr>
          </a:p>
        </p:txBody>
      </p:sp>
      <p:pic>
        <p:nvPicPr>
          <p:cNvPr id="206" name="Google Shape;206;p23"/>
          <p:cNvPicPr preferRelativeResize="0"/>
          <p:nvPr/>
        </p:nvPicPr>
        <p:blipFill rotWithShape="1">
          <a:blip r:embed="rId3">
            <a:alphaModFix/>
          </a:blip>
          <a:srcRect b="0" l="0" r="0" t="0"/>
          <a:stretch/>
        </p:blipFill>
        <p:spPr>
          <a:xfrm>
            <a:off x="9815000" y="47925"/>
            <a:ext cx="2077650" cy="1468949"/>
          </a:xfrm>
          <a:prstGeom prst="rect">
            <a:avLst/>
          </a:prstGeom>
          <a:noFill/>
          <a:ln>
            <a:noFill/>
          </a:ln>
        </p:spPr>
      </p:pic>
      <p:pic>
        <p:nvPicPr>
          <p:cNvPr id="207" name="Google Shape;207;p23"/>
          <p:cNvPicPr preferRelativeResize="0"/>
          <p:nvPr/>
        </p:nvPicPr>
        <p:blipFill rotWithShape="1">
          <a:blip r:embed="rId4">
            <a:alphaModFix/>
          </a:blip>
          <a:srcRect b="0" l="0" r="0" t="0"/>
          <a:stretch/>
        </p:blipFill>
        <p:spPr>
          <a:xfrm>
            <a:off x="7540300" y="447910"/>
            <a:ext cx="1993748" cy="669000"/>
          </a:xfrm>
          <a:prstGeom prst="rect">
            <a:avLst/>
          </a:prstGeom>
          <a:noFill/>
          <a:ln>
            <a:noFill/>
          </a:ln>
        </p:spPr>
      </p:pic>
      <p:sp>
        <p:nvSpPr>
          <p:cNvPr id="208" name="Google Shape;208;p23"/>
          <p:cNvSpPr/>
          <p:nvPr/>
        </p:nvSpPr>
        <p:spPr>
          <a:xfrm>
            <a:off x="0" y="1564800"/>
            <a:ext cx="12192000" cy="109500"/>
          </a:xfrm>
          <a:prstGeom prst="rect">
            <a:avLst/>
          </a:prstGeom>
          <a:solidFill>
            <a:srgbClr val="EFBC1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EFBC15"/>
              </a:solidFill>
              <a:latin typeface="Calibri"/>
              <a:ea typeface="Calibri"/>
              <a:cs typeface="Calibri"/>
              <a:sym typeface="Calibri"/>
            </a:endParaRPr>
          </a:p>
        </p:txBody>
      </p:sp>
      <p:sp>
        <p:nvSpPr>
          <p:cNvPr id="209" name="Google Shape;209;p23"/>
          <p:cNvSpPr txBox="1"/>
          <p:nvPr>
            <p:ph type="title"/>
          </p:nvPr>
        </p:nvSpPr>
        <p:spPr>
          <a:xfrm>
            <a:off x="848725" y="500700"/>
            <a:ext cx="10943400" cy="563400"/>
          </a:xfrm>
          <a:prstGeom prst="rect">
            <a:avLst/>
          </a:prstGeom>
          <a:noFill/>
          <a:ln>
            <a:noFill/>
          </a:ln>
        </p:spPr>
        <p:txBody>
          <a:bodyPr anchorCtr="0" anchor="ctr"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en-US" sz="3400">
                <a:solidFill>
                  <a:schemeClr val="lt1"/>
                </a:solidFill>
              </a:rPr>
              <a:t>MĂSURAREA REZULTATELOR</a:t>
            </a:r>
            <a:endParaRPr b="1" sz="3400">
              <a:solidFill>
                <a:schemeClr val="lt1"/>
              </a:solidFill>
            </a:endParaRPr>
          </a:p>
        </p:txBody>
      </p:sp>
      <p:sp>
        <p:nvSpPr>
          <p:cNvPr id="210" name="Google Shape;210;p23"/>
          <p:cNvSpPr txBox="1"/>
          <p:nvPr/>
        </p:nvSpPr>
        <p:spPr>
          <a:xfrm>
            <a:off x="1933650" y="2175000"/>
            <a:ext cx="8324700" cy="3206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1" lang="en-US" sz="2600">
                <a:solidFill>
                  <a:srgbClr val="EFBC15"/>
                </a:solidFill>
                <a:latin typeface="Calibri"/>
                <a:ea typeface="Calibri"/>
                <a:cs typeface="Calibri"/>
                <a:sym typeface="Calibri"/>
              </a:rPr>
              <a:t>Valoarea medie a comenzii  (Average Order Value - AOV)</a:t>
            </a:r>
            <a:endParaRPr b="1" sz="2600">
              <a:solidFill>
                <a:srgbClr val="EFBC15"/>
              </a:solidFill>
              <a:latin typeface="Calibri"/>
              <a:ea typeface="Calibri"/>
              <a:cs typeface="Calibri"/>
              <a:sym typeface="Calibri"/>
            </a:endParaRPr>
          </a:p>
          <a:p>
            <a:pPr indent="0" lvl="0" marL="0" marR="0" rtl="0" algn="l">
              <a:lnSpc>
                <a:spcPct val="100000"/>
              </a:lnSpc>
              <a:spcBef>
                <a:spcPts val="1000"/>
              </a:spcBef>
              <a:spcAft>
                <a:spcPts val="0"/>
              </a:spcAft>
              <a:buClr>
                <a:srgbClr val="000000"/>
              </a:buClr>
              <a:buSzPts val="2600"/>
              <a:buFont typeface="Arial"/>
              <a:buNone/>
            </a:pPr>
            <a:r>
              <a:rPr lang="en-US" sz="2400">
                <a:solidFill>
                  <a:srgbClr val="022565"/>
                </a:solidFill>
                <a:latin typeface="Calibri"/>
                <a:ea typeface="Calibri"/>
                <a:cs typeface="Calibri"/>
                <a:sym typeface="Calibri"/>
              </a:rPr>
              <a:t>măsoară suma medie cheltuită de un client pe comandă.</a:t>
            </a:r>
            <a:endParaRPr sz="2400">
              <a:solidFill>
                <a:srgbClr val="022565"/>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600"/>
              <a:buFont typeface="Arial"/>
              <a:buNone/>
            </a:pPr>
            <a:r>
              <a:t/>
            </a:r>
            <a:endParaRPr sz="2400">
              <a:solidFill>
                <a:srgbClr val="022565"/>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600"/>
              <a:buFont typeface="Arial"/>
              <a:buNone/>
            </a:pPr>
            <a:r>
              <a:rPr lang="en-US" sz="2400">
                <a:solidFill>
                  <a:srgbClr val="022565"/>
                </a:solidFill>
                <a:latin typeface="Calibri"/>
                <a:ea typeface="Calibri"/>
                <a:cs typeface="Calibri"/>
                <a:sym typeface="Calibri"/>
              </a:rPr>
              <a:t>Formulă de calcul: </a:t>
            </a:r>
            <a:r>
              <a:rPr b="1" lang="en-US" sz="2400">
                <a:solidFill>
                  <a:srgbClr val="022565"/>
                </a:solidFill>
                <a:latin typeface="Calibri"/>
                <a:ea typeface="Calibri"/>
                <a:cs typeface="Calibri"/>
                <a:sym typeface="Calibri"/>
              </a:rPr>
              <a:t>Valoarea medie a comenzii  = Venit total / Număr de comenzi</a:t>
            </a:r>
            <a:endParaRPr b="1" sz="2400">
              <a:solidFill>
                <a:srgbClr val="022565"/>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600"/>
              <a:buFont typeface="Arial"/>
              <a:buNone/>
            </a:pPr>
            <a:r>
              <a:t/>
            </a:r>
            <a:endParaRPr b="1" sz="2400">
              <a:solidFill>
                <a:srgbClr val="022565"/>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2400">
                <a:solidFill>
                  <a:srgbClr val="022565"/>
                </a:solidFill>
                <a:latin typeface="Calibri"/>
                <a:ea typeface="Calibri"/>
                <a:cs typeface="Calibri"/>
                <a:sym typeface="Calibri"/>
              </a:rPr>
              <a:t>Valoarea medie a comenzii ajută la maximizarea veniturilor per client și la identificarea obiceiurilor de cumpărare.</a:t>
            </a:r>
            <a:endParaRPr sz="2400">
              <a:solidFill>
                <a:srgbClr val="022565"/>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4"/>
          <p:cNvSpPr/>
          <p:nvPr/>
        </p:nvSpPr>
        <p:spPr>
          <a:xfrm>
            <a:off x="0" y="0"/>
            <a:ext cx="12192000" cy="1564800"/>
          </a:xfrm>
          <a:prstGeom prst="rect">
            <a:avLst/>
          </a:prstGeom>
          <a:solidFill>
            <a:srgbClr val="02256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22565"/>
              </a:solidFill>
              <a:latin typeface="Calibri"/>
              <a:ea typeface="Calibri"/>
              <a:cs typeface="Calibri"/>
              <a:sym typeface="Calibri"/>
            </a:endParaRPr>
          </a:p>
        </p:txBody>
      </p:sp>
      <p:pic>
        <p:nvPicPr>
          <p:cNvPr id="216" name="Google Shape;216;p24"/>
          <p:cNvPicPr preferRelativeResize="0"/>
          <p:nvPr/>
        </p:nvPicPr>
        <p:blipFill rotWithShape="1">
          <a:blip r:embed="rId3">
            <a:alphaModFix/>
          </a:blip>
          <a:srcRect b="0" l="0" r="0" t="0"/>
          <a:stretch/>
        </p:blipFill>
        <p:spPr>
          <a:xfrm>
            <a:off x="9815000" y="47925"/>
            <a:ext cx="2077650" cy="1468949"/>
          </a:xfrm>
          <a:prstGeom prst="rect">
            <a:avLst/>
          </a:prstGeom>
          <a:noFill/>
          <a:ln>
            <a:noFill/>
          </a:ln>
        </p:spPr>
      </p:pic>
      <p:pic>
        <p:nvPicPr>
          <p:cNvPr id="217" name="Google Shape;217;p24"/>
          <p:cNvPicPr preferRelativeResize="0"/>
          <p:nvPr/>
        </p:nvPicPr>
        <p:blipFill rotWithShape="1">
          <a:blip r:embed="rId4">
            <a:alphaModFix/>
          </a:blip>
          <a:srcRect b="0" l="0" r="0" t="0"/>
          <a:stretch/>
        </p:blipFill>
        <p:spPr>
          <a:xfrm>
            <a:off x="7540300" y="447910"/>
            <a:ext cx="1993748" cy="669000"/>
          </a:xfrm>
          <a:prstGeom prst="rect">
            <a:avLst/>
          </a:prstGeom>
          <a:noFill/>
          <a:ln>
            <a:noFill/>
          </a:ln>
        </p:spPr>
      </p:pic>
      <p:sp>
        <p:nvSpPr>
          <p:cNvPr id="218" name="Google Shape;218;p24"/>
          <p:cNvSpPr/>
          <p:nvPr/>
        </p:nvSpPr>
        <p:spPr>
          <a:xfrm>
            <a:off x="0" y="1564800"/>
            <a:ext cx="12192000" cy="109500"/>
          </a:xfrm>
          <a:prstGeom prst="rect">
            <a:avLst/>
          </a:prstGeom>
          <a:solidFill>
            <a:srgbClr val="EFBC1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EFBC15"/>
              </a:solidFill>
              <a:latin typeface="Calibri"/>
              <a:ea typeface="Calibri"/>
              <a:cs typeface="Calibri"/>
              <a:sym typeface="Calibri"/>
            </a:endParaRPr>
          </a:p>
        </p:txBody>
      </p:sp>
      <p:sp>
        <p:nvSpPr>
          <p:cNvPr id="219" name="Google Shape;219;p24"/>
          <p:cNvSpPr txBox="1"/>
          <p:nvPr>
            <p:ph type="title"/>
          </p:nvPr>
        </p:nvSpPr>
        <p:spPr>
          <a:xfrm>
            <a:off x="848725" y="500700"/>
            <a:ext cx="10943400" cy="563400"/>
          </a:xfrm>
          <a:prstGeom prst="rect">
            <a:avLst/>
          </a:prstGeom>
          <a:noFill/>
          <a:ln>
            <a:noFill/>
          </a:ln>
        </p:spPr>
        <p:txBody>
          <a:bodyPr anchorCtr="0" anchor="ctr"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en-US" sz="3400">
                <a:solidFill>
                  <a:schemeClr val="lt1"/>
                </a:solidFill>
              </a:rPr>
              <a:t>MĂSURAREA REZULTATELOR</a:t>
            </a:r>
            <a:endParaRPr b="1" sz="3400">
              <a:solidFill>
                <a:schemeClr val="lt1"/>
              </a:solidFill>
            </a:endParaRPr>
          </a:p>
        </p:txBody>
      </p:sp>
      <p:sp>
        <p:nvSpPr>
          <p:cNvPr id="220" name="Google Shape;220;p24"/>
          <p:cNvSpPr txBox="1"/>
          <p:nvPr/>
        </p:nvSpPr>
        <p:spPr>
          <a:xfrm>
            <a:off x="1933650" y="2175000"/>
            <a:ext cx="8324700" cy="3206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1" lang="en-US" sz="2600">
                <a:solidFill>
                  <a:srgbClr val="EFBC15"/>
                </a:solidFill>
                <a:latin typeface="Calibri"/>
                <a:ea typeface="Calibri"/>
                <a:cs typeface="Calibri"/>
                <a:sym typeface="Calibri"/>
              </a:rPr>
              <a:t>Rata de abandon (părăsire) a coșului de cumpărături</a:t>
            </a:r>
            <a:endParaRPr b="1" sz="2600">
              <a:solidFill>
                <a:srgbClr val="EFBC15"/>
              </a:solidFill>
              <a:latin typeface="Calibri"/>
              <a:ea typeface="Calibri"/>
              <a:cs typeface="Calibri"/>
              <a:sym typeface="Calibri"/>
            </a:endParaRPr>
          </a:p>
          <a:p>
            <a:pPr indent="0" lvl="0" marL="0" marR="0" rtl="0" algn="l">
              <a:lnSpc>
                <a:spcPct val="100000"/>
              </a:lnSpc>
              <a:spcBef>
                <a:spcPts val="1000"/>
              </a:spcBef>
              <a:spcAft>
                <a:spcPts val="0"/>
              </a:spcAft>
              <a:buClr>
                <a:srgbClr val="000000"/>
              </a:buClr>
              <a:buSzPts val="2600"/>
              <a:buFont typeface="Arial"/>
              <a:buNone/>
            </a:pPr>
            <a:r>
              <a:rPr lang="en-US" sz="2400">
                <a:solidFill>
                  <a:srgbClr val="022565"/>
                </a:solidFill>
                <a:latin typeface="Calibri"/>
                <a:ea typeface="Calibri"/>
                <a:cs typeface="Calibri"/>
                <a:sym typeface="Calibri"/>
              </a:rPr>
              <a:t>măsoară </a:t>
            </a:r>
            <a:r>
              <a:rPr lang="en-US" sz="2400">
                <a:solidFill>
                  <a:srgbClr val="022565"/>
                </a:solidFill>
                <a:latin typeface="Calibri"/>
                <a:ea typeface="Calibri"/>
                <a:cs typeface="Calibri"/>
                <a:sym typeface="Calibri"/>
              </a:rPr>
              <a:t>procentul vizitatorilor care adaugă produse în coș, dar nu finalizează comanda.</a:t>
            </a:r>
            <a:endParaRPr sz="2400">
              <a:solidFill>
                <a:srgbClr val="022565"/>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600"/>
              <a:buFont typeface="Arial"/>
              <a:buNone/>
            </a:pPr>
            <a:r>
              <a:t/>
            </a:r>
            <a:endParaRPr sz="2400">
              <a:solidFill>
                <a:srgbClr val="022565"/>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600"/>
              <a:buFont typeface="Arial"/>
              <a:buNone/>
            </a:pPr>
            <a:r>
              <a:rPr lang="en-US" sz="2400">
                <a:solidFill>
                  <a:srgbClr val="022565"/>
                </a:solidFill>
                <a:latin typeface="Calibri"/>
                <a:ea typeface="Calibri"/>
                <a:cs typeface="Calibri"/>
                <a:sym typeface="Calibri"/>
              </a:rPr>
              <a:t>Formulă de calcul: </a:t>
            </a:r>
            <a:r>
              <a:rPr b="1" lang="en-US" sz="2400">
                <a:solidFill>
                  <a:srgbClr val="022565"/>
                </a:solidFill>
                <a:latin typeface="Calibri"/>
                <a:ea typeface="Calibri"/>
                <a:cs typeface="Calibri"/>
                <a:sym typeface="Calibri"/>
              </a:rPr>
              <a:t>Rata de părăsire a coșului = (Coșuri nefinalizate / Total coșuri create) × 100.</a:t>
            </a:r>
            <a:endParaRPr b="1" sz="2400">
              <a:solidFill>
                <a:srgbClr val="022565"/>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600"/>
              <a:buFont typeface="Arial"/>
              <a:buNone/>
            </a:pPr>
            <a:r>
              <a:t/>
            </a:r>
            <a:endParaRPr b="1" sz="2400">
              <a:solidFill>
                <a:srgbClr val="022565"/>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2400">
                <a:solidFill>
                  <a:srgbClr val="022565"/>
                </a:solidFill>
                <a:latin typeface="Calibri"/>
                <a:ea typeface="Calibri"/>
                <a:cs typeface="Calibri"/>
                <a:sym typeface="Calibri"/>
              </a:rPr>
              <a:t>Acest indicator identifică problemele din procesul de achiziție. </a:t>
            </a:r>
            <a:endParaRPr sz="2400">
              <a:solidFill>
                <a:srgbClr val="022565"/>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5"/>
          <p:cNvSpPr/>
          <p:nvPr/>
        </p:nvSpPr>
        <p:spPr>
          <a:xfrm>
            <a:off x="0" y="0"/>
            <a:ext cx="12192000" cy="1564800"/>
          </a:xfrm>
          <a:prstGeom prst="rect">
            <a:avLst/>
          </a:prstGeom>
          <a:solidFill>
            <a:srgbClr val="02256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22565"/>
              </a:solidFill>
              <a:latin typeface="Calibri"/>
              <a:ea typeface="Calibri"/>
              <a:cs typeface="Calibri"/>
              <a:sym typeface="Calibri"/>
            </a:endParaRPr>
          </a:p>
        </p:txBody>
      </p:sp>
      <p:pic>
        <p:nvPicPr>
          <p:cNvPr id="226" name="Google Shape;226;p25"/>
          <p:cNvPicPr preferRelativeResize="0"/>
          <p:nvPr/>
        </p:nvPicPr>
        <p:blipFill rotWithShape="1">
          <a:blip r:embed="rId3">
            <a:alphaModFix/>
          </a:blip>
          <a:srcRect b="0" l="0" r="0" t="0"/>
          <a:stretch/>
        </p:blipFill>
        <p:spPr>
          <a:xfrm>
            <a:off x="9815000" y="47925"/>
            <a:ext cx="2077650" cy="1468949"/>
          </a:xfrm>
          <a:prstGeom prst="rect">
            <a:avLst/>
          </a:prstGeom>
          <a:noFill/>
          <a:ln>
            <a:noFill/>
          </a:ln>
        </p:spPr>
      </p:pic>
      <p:pic>
        <p:nvPicPr>
          <p:cNvPr id="227" name="Google Shape;227;p25"/>
          <p:cNvPicPr preferRelativeResize="0"/>
          <p:nvPr/>
        </p:nvPicPr>
        <p:blipFill rotWithShape="1">
          <a:blip r:embed="rId4">
            <a:alphaModFix/>
          </a:blip>
          <a:srcRect b="0" l="0" r="0" t="0"/>
          <a:stretch/>
        </p:blipFill>
        <p:spPr>
          <a:xfrm>
            <a:off x="7540300" y="447910"/>
            <a:ext cx="1993748" cy="669000"/>
          </a:xfrm>
          <a:prstGeom prst="rect">
            <a:avLst/>
          </a:prstGeom>
          <a:noFill/>
          <a:ln>
            <a:noFill/>
          </a:ln>
        </p:spPr>
      </p:pic>
      <p:sp>
        <p:nvSpPr>
          <p:cNvPr id="228" name="Google Shape;228;p25"/>
          <p:cNvSpPr/>
          <p:nvPr/>
        </p:nvSpPr>
        <p:spPr>
          <a:xfrm>
            <a:off x="0" y="1564800"/>
            <a:ext cx="12192000" cy="109500"/>
          </a:xfrm>
          <a:prstGeom prst="rect">
            <a:avLst/>
          </a:prstGeom>
          <a:solidFill>
            <a:srgbClr val="EFBC1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EFBC15"/>
              </a:solidFill>
              <a:latin typeface="Calibri"/>
              <a:ea typeface="Calibri"/>
              <a:cs typeface="Calibri"/>
              <a:sym typeface="Calibri"/>
            </a:endParaRPr>
          </a:p>
        </p:txBody>
      </p:sp>
      <p:sp>
        <p:nvSpPr>
          <p:cNvPr id="229" name="Google Shape;229;p25"/>
          <p:cNvSpPr txBox="1"/>
          <p:nvPr>
            <p:ph type="title"/>
          </p:nvPr>
        </p:nvSpPr>
        <p:spPr>
          <a:xfrm>
            <a:off x="848725" y="500700"/>
            <a:ext cx="10943400" cy="563400"/>
          </a:xfrm>
          <a:prstGeom prst="rect">
            <a:avLst/>
          </a:prstGeom>
          <a:noFill/>
          <a:ln>
            <a:noFill/>
          </a:ln>
        </p:spPr>
        <p:txBody>
          <a:bodyPr anchorCtr="0" anchor="ctr"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en-US" sz="3400">
                <a:solidFill>
                  <a:schemeClr val="lt1"/>
                </a:solidFill>
              </a:rPr>
              <a:t>MĂSURAREA REZULTATELOR</a:t>
            </a:r>
            <a:endParaRPr b="1" sz="3400">
              <a:solidFill>
                <a:schemeClr val="lt1"/>
              </a:solidFill>
            </a:endParaRPr>
          </a:p>
        </p:txBody>
      </p:sp>
      <p:sp>
        <p:nvSpPr>
          <p:cNvPr id="230" name="Google Shape;230;p25"/>
          <p:cNvSpPr txBox="1"/>
          <p:nvPr/>
        </p:nvSpPr>
        <p:spPr>
          <a:xfrm>
            <a:off x="2039850" y="2338275"/>
            <a:ext cx="8112300" cy="3206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1" lang="en-US" sz="2600">
                <a:solidFill>
                  <a:srgbClr val="EFBC15"/>
                </a:solidFill>
                <a:latin typeface="Calibri"/>
                <a:ea typeface="Calibri"/>
                <a:cs typeface="Calibri"/>
                <a:sym typeface="Calibri"/>
              </a:rPr>
              <a:t>Rata de retenție a clienților</a:t>
            </a:r>
            <a:endParaRPr b="1" sz="2600">
              <a:solidFill>
                <a:srgbClr val="EFBC15"/>
              </a:solidFill>
              <a:latin typeface="Calibri"/>
              <a:ea typeface="Calibri"/>
              <a:cs typeface="Calibri"/>
              <a:sym typeface="Calibri"/>
            </a:endParaRPr>
          </a:p>
          <a:p>
            <a:pPr indent="0" lvl="0" marL="0" marR="0" rtl="0" algn="l">
              <a:lnSpc>
                <a:spcPct val="100000"/>
              </a:lnSpc>
              <a:spcBef>
                <a:spcPts val="1000"/>
              </a:spcBef>
              <a:spcAft>
                <a:spcPts val="0"/>
              </a:spcAft>
              <a:buClr>
                <a:srgbClr val="000000"/>
              </a:buClr>
              <a:buSzPts val="2600"/>
              <a:buFont typeface="Arial"/>
              <a:buNone/>
            </a:pPr>
            <a:r>
              <a:rPr lang="en-US" sz="2400">
                <a:solidFill>
                  <a:srgbClr val="022565"/>
                </a:solidFill>
                <a:latin typeface="Calibri"/>
                <a:ea typeface="Calibri"/>
                <a:cs typeface="Calibri"/>
                <a:sym typeface="Calibri"/>
              </a:rPr>
              <a:t>măsoară procentul clienților care revin să facă achiziții.</a:t>
            </a:r>
            <a:endParaRPr sz="2400">
              <a:solidFill>
                <a:srgbClr val="022565"/>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600"/>
              <a:buFont typeface="Arial"/>
              <a:buNone/>
            </a:pPr>
            <a:r>
              <a:t/>
            </a:r>
            <a:endParaRPr sz="2400">
              <a:solidFill>
                <a:srgbClr val="022565"/>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600"/>
              <a:buFont typeface="Arial"/>
              <a:buNone/>
            </a:pPr>
            <a:r>
              <a:rPr lang="en-US" sz="2400">
                <a:solidFill>
                  <a:srgbClr val="022565"/>
                </a:solidFill>
                <a:latin typeface="Calibri"/>
                <a:ea typeface="Calibri"/>
                <a:cs typeface="Calibri"/>
                <a:sym typeface="Calibri"/>
              </a:rPr>
              <a:t>Formulă de calcul: </a:t>
            </a:r>
            <a:r>
              <a:rPr b="1" lang="en-US" sz="2400">
                <a:solidFill>
                  <a:srgbClr val="022565"/>
                </a:solidFill>
                <a:latin typeface="Calibri"/>
                <a:ea typeface="Calibri"/>
                <a:cs typeface="Calibri"/>
                <a:sym typeface="Calibri"/>
              </a:rPr>
              <a:t>Rata de retenție = (Clienți loiali / Total clienți) × 100.</a:t>
            </a:r>
            <a:endParaRPr b="1" sz="2400">
              <a:solidFill>
                <a:srgbClr val="022565"/>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600"/>
              <a:buFont typeface="Arial"/>
              <a:buNone/>
            </a:pPr>
            <a:r>
              <a:t/>
            </a:r>
            <a:endParaRPr b="1" sz="2400">
              <a:solidFill>
                <a:srgbClr val="022565"/>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2400">
                <a:solidFill>
                  <a:srgbClr val="022565"/>
                </a:solidFill>
                <a:latin typeface="Calibri"/>
                <a:ea typeface="Calibri"/>
                <a:cs typeface="Calibri"/>
                <a:sym typeface="Calibri"/>
              </a:rPr>
              <a:t>Clienții loiali contribuie mai mult la rentabilitate. Fidelizarea clienților este mai ieftină decât atragerea de clienți noi.</a:t>
            </a:r>
            <a:endParaRPr sz="2400">
              <a:solidFill>
                <a:srgbClr val="022565"/>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26"/>
          <p:cNvSpPr/>
          <p:nvPr/>
        </p:nvSpPr>
        <p:spPr>
          <a:xfrm>
            <a:off x="0" y="109500"/>
            <a:ext cx="12192000" cy="6748500"/>
          </a:xfrm>
          <a:prstGeom prst="rect">
            <a:avLst/>
          </a:prstGeom>
          <a:solidFill>
            <a:srgbClr val="02256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22565"/>
              </a:solidFill>
              <a:latin typeface="Calibri"/>
              <a:ea typeface="Calibri"/>
              <a:cs typeface="Calibri"/>
              <a:sym typeface="Calibri"/>
            </a:endParaRPr>
          </a:p>
        </p:txBody>
      </p:sp>
      <p:pic>
        <p:nvPicPr>
          <p:cNvPr id="236" name="Google Shape;236;p26"/>
          <p:cNvPicPr preferRelativeResize="0"/>
          <p:nvPr/>
        </p:nvPicPr>
        <p:blipFill rotWithShape="1">
          <a:blip r:embed="rId3">
            <a:alphaModFix/>
          </a:blip>
          <a:srcRect b="0" l="0" r="0" t="0"/>
          <a:stretch/>
        </p:blipFill>
        <p:spPr>
          <a:xfrm>
            <a:off x="9815000" y="47925"/>
            <a:ext cx="2077650" cy="1468949"/>
          </a:xfrm>
          <a:prstGeom prst="rect">
            <a:avLst/>
          </a:prstGeom>
          <a:noFill/>
          <a:ln>
            <a:noFill/>
          </a:ln>
        </p:spPr>
      </p:pic>
      <p:pic>
        <p:nvPicPr>
          <p:cNvPr id="237" name="Google Shape;237;p26"/>
          <p:cNvPicPr preferRelativeResize="0"/>
          <p:nvPr/>
        </p:nvPicPr>
        <p:blipFill rotWithShape="1">
          <a:blip r:embed="rId4">
            <a:alphaModFix/>
          </a:blip>
          <a:srcRect b="0" l="0" r="0" t="0"/>
          <a:stretch/>
        </p:blipFill>
        <p:spPr>
          <a:xfrm>
            <a:off x="7540300" y="447910"/>
            <a:ext cx="1993748" cy="669000"/>
          </a:xfrm>
          <a:prstGeom prst="rect">
            <a:avLst/>
          </a:prstGeom>
          <a:noFill/>
          <a:ln>
            <a:noFill/>
          </a:ln>
        </p:spPr>
      </p:pic>
      <p:sp>
        <p:nvSpPr>
          <p:cNvPr id="238" name="Google Shape;238;p26"/>
          <p:cNvSpPr/>
          <p:nvPr/>
        </p:nvSpPr>
        <p:spPr>
          <a:xfrm>
            <a:off x="0" y="0"/>
            <a:ext cx="12192000" cy="109500"/>
          </a:xfrm>
          <a:prstGeom prst="rect">
            <a:avLst/>
          </a:prstGeom>
          <a:solidFill>
            <a:srgbClr val="EFBC1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EFBC15"/>
              </a:solidFill>
              <a:latin typeface="Calibri"/>
              <a:ea typeface="Calibri"/>
              <a:cs typeface="Calibri"/>
              <a:sym typeface="Calibri"/>
            </a:endParaRPr>
          </a:p>
        </p:txBody>
      </p:sp>
      <p:sp>
        <p:nvSpPr>
          <p:cNvPr id="239" name="Google Shape;239;p26"/>
          <p:cNvSpPr txBox="1"/>
          <p:nvPr/>
        </p:nvSpPr>
        <p:spPr>
          <a:xfrm>
            <a:off x="2017650" y="3160500"/>
            <a:ext cx="8156700" cy="646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b="1" lang="en-US" sz="3600">
                <a:solidFill>
                  <a:srgbClr val="F5F7F9"/>
                </a:solidFill>
                <a:latin typeface="Calibri"/>
                <a:ea typeface="Calibri"/>
                <a:cs typeface="Calibri"/>
                <a:sym typeface="Calibri"/>
              </a:rPr>
              <a:t>ANALIZA ȘI INTERPRETAREA DATELOR</a:t>
            </a:r>
            <a:endParaRPr b="1" sz="3600">
              <a:solidFill>
                <a:srgbClr val="F5F7F9"/>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27"/>
          <p:cNvSpPr/>
          <p:nvPr/>
        </p:nvSpPr>
        <p:spPr>
          <a:xfrm>
            <a:off x="0" y="0"/>
            <a:ext cx="12192000" cy="1564800"/>
          </a:xfrm>
          <a:prstGeom prst="rect">
            <a:avLst/>
          </a:prstGeom>
          <a:solidFill>
            <a:srgbClr val="02256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22565"/>
              </a:solidFill>
              <a:latin typeface="Calibri"/>
              <a:ea typeface="Calibri"/>
              <a:cs typeface="Calibri"/>
              <a:sym typeface="Calibri"/>
            </a:endParaRPr>
          </a:p>
        </p:txBody>
      </p:sp>
      <p:pic>
        <p:nvPicPr>
          <p:cNvPr id="245" name="Google Shape;245;p27"/>
          <p:cNvPicPr preferRelativeResize="0"/>
          <p:nvPr/>
        </p:nvPicPr>
        <p:blipFill rotWithShape="1">
          <a:blip r:embed="rId3">
            <a:alphaModFix/>
          </a:blip>
          <a:srcRect b="0" l="0" r="0" t="0"/>
          <a:stretch/>
        </p:blipFill>
        <p:spPr>
          <a:xfrm>
            <a:off x="9815000" y="47925"/>
            <a:ext cx="2077650" cy="1468949"/>
          </a:xfrm>
          <a:prstGeom prst="rect">
            <a:avLst/>
          </a:prstGeom>
          <a:noFill/>
          <a:ln>
            <a:noFill/>
          </a:ln>
        </p:spPr>
      </p:pic>
      <p:pic>
        <p:nvPicPr>
          <p:cNvPr id="246" name="Google Shape;246;p27"/>
          <p:cNvPicPr preferRelativeResize="0"/>
          <p:nvPr/>
        </p:nvPicPr>
        <p:blipFill rotWithShape="1">
          <a:blip r:embed="rId4">
            <a:alphaModFix/>
          </a:blip>
          <a:srcRect b="0" l="0" r="0" t="0"/>
          <a:stretch/>
        </p:blipFill>
        <p:spPr>
          <a:xfrm>
            <a:off x="7540300" y="447910"/>
            <a:ext cx="1993748" cy="669000"/>
          </a:xfrm>
          <a:prstGeom prst="rect">
            <a:avLst/>
          </a:prstGeom>
          <a:noFill/>
          <a:ln>
            <a:noFill/>
          </a:ln>
        </p:spPr>
      </p:pic>
      <p:sp>
        <p:nvSpPr>
          <p:cNvPr id="247" name="Google Shape;247;p27"/>
          <p:cNvSpPr/>
          <p:nvPr/>
        </p:nvSpPr>
        <p:spPr>
          <a:xfrm>
            <a:off x="0" y="1564800"/>
            <a:ext cx="12192000" cy="109500"/>
          </a:xfrm>
          <a:prstGeom prst="rect">
            <a:avLst/>
          </a:prstGeom>
          <a:solidFill>
            <a:srgbClr val="EFBC1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EFBC15"/>
              </a:solidFill>
              <a:latin typeface="Calibri"/>
              <a:ea typeface="Calibri"/>
              <a:cs typeface="Calibri"/>
              <a:sym typeface="Calibri"/>
            </a:endParaRPr>
          </a:p>
        </p:txBody>
      </p:sp>
      <p:sp>
        <p:nvSpPr>
          <p:cNvPr id="248" name="Google Shape;248;p27"/>
          <p:cNvSpPr txBox="1"/>
          <p:nvPr>
            <p:ph type="title"/>
          </p:nvPr>
        </p:nvSpPr>
        <p:spPr>
          <a:xfrm>
            <a:off x="848725" y="500700"/>
            <a:ext cx="10943400" cy="563400"/>
          </a:xfrm>
          <a:prstGeom prst="rect">
            <a:avLst/>
          </a:prstGeom>
          <a:noFill/>
          <a:ln>
            <a:noFill/>
          </a:ln>
        </p:spPr>
        <p:txBody>
          <a:bodyPr anchorCtr="0" anchor="ctr"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en-US" sz="3400">
                <a:solidFill>
                  <a:schemeClr val="lt1"/>
                </a:solidFill>
              </a:rPr>
              <a:t>MĂSURAREA REZULTATELOR</a:t>
            </a:r>
            <a:endParaRPr b="1" sz="3400">
              <a:solidFill>
                <a:schemeClr val="lt1"/>
              </a:solidFill>
            </a:endParaRPr>
          </a:p>
        </p:txBody>
      </p:sp>
      <p:sp>
        <p:nvSpPr>
          <p:cNvPr id="249" name="Google Shape;249;p27"/>
          <p:cNvSpPr txBox="1"/>
          <p:nvPr/>
        </p:nvSpPr>
        <p:spPr>
          <a:xfrm>
            <a:off x="1717786" y="2371100"/>
            <a:ext cx="3979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100"/>
              <a:buFont typeface="Arial"/>
              <a:buNone/>
            </a:pPr>
            <a:r>
              <a:rPr lang="en-US" sz="2400">
                <a:solidFill>
                  <a:srgbClr val="022565"/>
                </a:solidFill>
                <a:latin typeface="Calibri"/>
                <a:ea typeface="Calibri"/>
                <a:cs typeface="Calibri"/>
                <a:sym typeface="Calibri"/>
              </a:rPr>
              <a:t>Colectarea datelor</a:t>
            </a:r>
            <a:endParaRPr sz="2400">
              <a:solidFill>
                <a:srgbClr val="022565"/>
              </a:solidFill>
              <a:latin typeface="Calibri"/>
              <a:ea typeface="Calibri"/>
              <a:cs typeface="Calibri"/>
              <a:sym typeface="Calibri"/>
            </a:endParaRPr>
          </a:p>
        </p:txBody>
      </p:sp>
      <p:sp>
        <p:nvSpPr>
          <p:cNvPr id="250" name="Google Shape;250;p27"/>
          <p:cNvSpPr txBox="1"/>
          <p:nvPr/>
        </p:nvSpPr>
        <p:spPr>
          <a:xfrm>
            <a:off x="1717786" y="3667197"/>
            <a:ext cx="3979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US" sz="2400">
                <a:solidFill>
                  <a:srgbClr val="022565"/>
                </a:solidFill>
                <a:latin typeface="Calibri"/>
                <a:ea typeface="Calibri"/>
                <a:cs typeface="Calibri"/>
                <a:sym typeface="Calibri"/>
              </a:rPr>
              <a:t>Curățarea datelor</a:t>
            </a:r>
            <a:endParaRPr sz="2400">
              <a:solidFill>
                <a:srgbClr val="022565"/>
              </a:solidFill>
              <a:latin typeface="Calibri"/>
              <a:ea typeface="Calibri"/>
              <a:cs typeface="Calibri"/>
              <a:sym typeface="Calibri"/>
            </a:endParaRPr>
          </a:p>
        </p:txBody>
      </p:sp>
      <p:sp>
        <p:nvSpPr>
          <p:cNvPr id="251" name="Google Shape;251;p27"/>
          <p:cNvSpPr txBox="1"/>
          <p:nvPr/>
        </p:nvSpPr>
        <p:spPr>
          <a:xfrm>
            <a:off x="1717786" y="4963300"/>
            <a:ext cx="42912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100"/>
              <a:buFont typeface="Arial"/>
              <a:buNone/>
            </a:pPr>
            <a:r>
              <a:rPr lang="en-US" sz="2400">
                <a:solidFill>
                  <a:srgbClr val="022565"/>
                </a:solidFill>
                <a:latin typeface="Calibri"/>
                <a:ea typeface="Calibri"/>
                <a:cs typeface="Calibri"/>
                <a:sym typeface="Calibri"/>
              </a:rPr>
              <a:t>Analiza datelor</a:t>
            </a:r>
            <a:endParaRPr sz="2400">
              <a:solidFill>
                <a:srgbClr val="022565"/>
              </a:solidFill>
              <a:latin typeface="Calibri"/>
              <a:ea typeface="Calibri"/>
              <a:cs typeface="Calibri"/>
              <a:sym typeface="Calibri"/>
            </a:endParaRPr>
          </a:p>
        </p:txBody>
      </p:sp>
      <p:sp>
        <p:nvSpPr>
          <p:cNvPr id="252" name="Google Shape;252;p27"/>
          <p:cNvSpPr/>
          <p:nvPr/>
        </p:nvSpPr>
        <p:spPr>
          <a:xfrm>
            <a:off x="1047913" y="4944844"/>
            <a:ext cx="594000" cy="591000"/>
          </a:xfrm>
          <a:prstGeom prst="ellipse">
            <a:avLst/>
          </a:prstGeom>
          <a:solidFill>
            <a:srgbClr val="EFBC1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F5F7F9"/>
                </a:solidFill>
                <a:latin typeface="Arial"/>
                <a:ea typeface="Arial"/>
                <a:cs typeface="Arial"/>
                <a:sym typeface="Arial"/>
              </a:rPr>
              <a:t>3</a:t>
            </a:r>
            <a:endParaRPr b="1" i="0" sz="2000" u="none" cap="none" strike="noStrike">
              <a:solidFill>
                <a:srgbClr val="F5F7F9"/>
              </a:solidFill>
              <a:latin typeface="Arial"/>
              <a:ea typeface="Arial"/>
              <a:cs typeface="Arial"/>
              <a:sym typeface="Arial"/>
            </a:endParaRPr>
          </a:p>
        </p:txBody>
      </p:sp>
      <p:sp>
        <p:nvSpPr>
          <p:cNvPr id="253" name="Google Shape;253;p27"/>
          <p:cNvSpPr/>
          <p:nvPr/>
        </p:nvSpPr>
        <p:spPr>
          <a:xfrm>
            <a:off x="1047913" y="3648756"/>
            <a:ext cx="594000" cy="591000"/>
          </a:xfrm>
          <a:prstGeom prst="ellipse">
            <a:avLst/>
          </a:prstGeom>
          <a:solidFill>
            <a:srgbClr val="EFBC1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F5F7F9"/>
                </a:solidFill>
                <a:latin typeface="Arial"/>
                <a:ea typeface="Arial"/>
                <a:cs typeface="Arial"/>
                <a:sym typeface="Arial"/>
              </a:rPr>
              <a:t>2</a:t>
            </a:r>
            <a:endParaRPr b="1" i="0" sz="2000" u="none" cap="none" strike="noStrike">
              <a:solidFill>
                <a:srgbClr val="F5F7F9"/>
              </a:solidFill>
              <a:latin typeface="Arial"/>
              <a:ea typeface="Arial"/>
              <a:cs typeface="Arial"/>
              <a:sym typeface="Arial"/>
            </a:endParaRPr>
          </a:p>
        </p:txBody>
      </p:sp>
      <p:sp>
        <p:nvSpPr>
          <p:cNvPr id="254" name="Google Shape;254;p27"/>
          <p:cNvSpPr/>
          <p:nvPr/>
        </p:nvSpPr>
        <p:spPr>
          <a:xfrm>
            <a:off x="1047913" y="2352650"/>
            <a:ext cx="594000" cy="591000"/>
          </a:xfrm>
          <a:prstGeom prst="ellipse">
            <a:avLst/>
          </a:prstGeom>
          <a:solidFill>
            <a:srgbClr val="EFBC1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F5F7F9"/>
                </a:solidFill>
                <a:latin typeface="Arial"/>
                <a:ea typeface="Arial"/>
                <a:cs typeface="Arial"/>
                <a:sym typeface="Arial"/>
              </a:rPr>
              <a:t>1</a:t>
            </a:r>
            <a:endParaRPr b="1" i="0" sz="2000" u="none" cap="none" strike="noStrike">
              <a:solidFill>
                <a:srgbClr val="F5F7F9"/>
              </a:solidFill>
              <a:latin typeface="Arial"/>
              <a:ea typeface="Arial"/>
              <a:cs typeface="Arial"/>
              <a:sym typeface="Arial"/>
            </a:endParaRPr>
          </a:p>
        </p:txBody>
      </p:sp>
      <p:sp>
        <p:nvSpPr>
          <p:cNvPr id="255" name="Google Shape;255;p27"/>
          <p:cNvSpPr txBox="1"/>
          <p:nvPr/>
        </p:nvSpPr>
        <p:spPr>
          <a:xfrm>
            <a:off x="7164586" y="2371100"/>
            <a:ext cx="3979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US" sz="2400">
                <a:solidFill>
                  <a:srgbClr val="022565"/>
                </a:solidFill>
                <a:latin typeface="Calibri"/>
                <a:ea typeface="Calibri"/>
                <a:cs typeface="Calibri"/>
                <a:sym typeface="Calibri"/>
              </a:rPr>
              <a:t>Interpretarea rezultatelor</a:t>
            </a:r>
            <a:endParaRPr sz="2400">
              <a:solidFill>
                <a:srgbClr val="022565"/>
              </a:solidFill>
              <a:latin typeface="Calibri"/>
              <a:ea typeface="Calibri"/>
              <a:cs typeface="Calibri"/>
              <a:sym typeface="Calibri"/>
            </a:endParaRPr>
          </a:p>
        </p:txBody>
      </p:sp>
      <p:sp>
        <p:nvSpPr>
          <p:cNvPr id="256" name="Google Shape;256;p27"/>
          <p:cNvSpPr txBox="1"/>
          <p:nvPr/>
        </p:nvSpPr>
        <p:spPr>
          <a:xfrm>
            <a:off x="7164586" y="3667206"/>
            <a:ext cx="3979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US" sz="2400">
                <a:solidFill>
                  <a:srgbClr val="022565"/>
                </a:solidFill>
                <a:latin typeface="Calibri"/>
                <a:ea typeface="Calibri"/>
                <a:cs typeface="Calibri"/>
                <a:sym typeface="Calibri"/>
              </a:rPr>
              <a:t>Luarea deciziilor</a:t>
            </a:r>
            <a:endParaRPr sz="2400">
              <a:solidFill>
                <a:srgbClr val="022565"/>
              </a:solidFill>
              <a:latin typeface="Calibri"/>
              <a:ea typeface="Calibri"/>
              <a:cs typeface="Calibri"/>
              <a:sym typeface="Calibri"/>
            </a:endParaRPr>
          </a:p>
        </p:txBody>
      </p:sp>
      <p:sp>
        <p:nvSpPr>
          <p:cNvPr id="257" name="Google Shape;257;p27"/>
          <p:cNvSpPr/>
          <p:nvPr/>
        </p:nvSpPr>
        <p:spPr>
          <a:xfrm>
            <a:off x="6494713" y="3648756"/>
            <a:ext cx="594000" cy="591000"/>
          </a:xfrm>
          <a:prstGeom prst="ellipse">
            <a:avLst/>
          </a:prstGeom>
          <a:solidFill>
            <a:srgbClr val="EFBC1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lang="en-US" sz="2000">
                <a:solidFill>
                  <a:srgbClr val="F5F7F9"/>
                </a:solidFill>
              </a:rPr>
              <a:t>5</a:t>
            </a:r>
            <a:endParaRPr b="1" i="0" sz="2000" u="none" cap="none" strike="noStrike">
              <a:solidFill>
                <a:srgbClr val="F5F7F9"/>
              </a:solidFill>
              <a:latin typeface="Arial"/>
              <a:ea typeface="Arial"/>
              <a:cs typeface="Arial"/>
              <a:sym typeface="Arial"/>
            </a:endParaRPr>
          </a:p>
        </p:txBody>
      </p:sp>
      <p:sp>
        <p:nvSpPr>
          <p:cNvPr id="258" name="Google Shape;258;p27"/>
          <p:cNvSpPr/>
          <p:nvPr/>
        </p:nvSpPr>
        <p:spPr>
          <a:xfrm>
            <a:off x="6494713" y="2352650"/>
            <a:ext cx="594000" cy="591000"/>
          </a:xfrm>
          <a:prstGeom prst="ellipse">
            <a:avLst/>
          </a:prstGeom>
          <a:solidFill>
            <a:srgbClr val="EFBC1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lang="en-US" sz="2000">
                <a:solidFill>
                  <a:srgbClr val="F5F7F9"/>
                </a:solidFill>
              </a:rPr>
              <a:t>4</a:t>
            </a:r>
            <a:endParaRPr b="1" i="0" sz="2000" u="none" cap="none" strike="noStrike">
              <a:solidFill>
                <a:srgbClr val="F5F7F9"/>
              </a:solidFill>
              <a:latin typeface="Arial"/>
              <a:ea typeface="Arial"/>
              <a:cs typeface="Arial"/>
              <a:sym typeface="Arial"/>
            </a:endParaRPr>
          </a:p>
        </p:txBody>
      </p:sp>
      <p:sp>
        <p:nvSpPr>
          <p:cNvPr id="259" name="Google Shape;259;p27"/>
          <p:cNvSpPr txBox="1"/>
          <p:nvPr/>
        </p:nvSpPr>
        <p:spPr>
          <a:xfrm>
            <a:off x="7164574" y="4963300"/>
            <a:ext cx="43806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100"/>
              <a:buFont typeface="Arial"/>
              <a:buNone/>
            </a:pPr>
            <a:r>
              <a:rPr lang="en-US" sz="2400">
                <a:solidFill>
                  <a:srgbClr val="022565"/>
                </a:solidFill>
                <a:latin typeface="Calibri"/>
                <a:ea typeface="Calibri"/>
                <a:cs typeface="Calibri"/>
                <a:sym typeface="Calibri"/>
              </a:rPr>
              <a:t>Monitorizare și ajustare continuă</a:t>
            </a:r>
            <a:endParaRPr sz="2400">
              <a:solidFill>
                <a:srgbClr val="022565"/>
              </a:solidFill>
              <a:latin typeface="Calibri"/>
              <a:ea typeface="Calibri"/>
              <a:cs typeface="Calibri"/>
              <a:sym typeface="Calibri"/>
            </a:endParaRPr>
          </a:p>
        </p:txBody>
      </p:sp>
      <p:sp>
        <p:nvSpPr>
          <p:cNvPr id="260" name="Google Shape;260;p27"/>
          <p:cNvSpPr/>
          <p:nvPr/>
        </p:nvSpPr>
        <p:spPr>
          <a:xfrm>
            <a:off x="6494713" y="4944856"/>
            <a:ext cx="594000" cy="591000"/>
          </a:xfrm>
          <a:prstGeom prst="ellipse">
            <a:avLst/>
          </a:prstGeom>
          <a:solidFill>
            <a:srgbClr val="EFBC1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lang="en-US" sz="2000">
                <a:solidFill>
                  <a:srgbClr val="F5F7F9"/>
                </a:solidFill>
              </a:rPr>
              <a:t>6</a:t>
            </a:r>
            <a:endParaRPr b="1" i="0" sz="2000" u="none" cap="none" strike="noStrike">
              <a:solidFill>
                <a:srgbClr val="F5F7F9"/>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28"/>
          <p:cNvSpPr/>
          <p:nvPr/>
        </p:nvSpPr>
        <p:spPr>
          <a:xfrm>
            <a:off x="0" y="0"/>
            <a:ext cx="12192000" cy="109500"/>
          </a:xfrm>
          <a:prstGeom prst="rect">
            <a:avLst/>
          </a:prstGeom>
          <a:solidFill>
            <a:srgbClr val="02256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22565"/>
              </a:solidFill>
              <a:latin typeface="Calibri"/>
              <a:ea typeface="Calibri"/>
              <a:cs typeface="Calibri"/>
              <a:sym typeface="Calibri"/>
            </a:endParaRPr>
          </a:p>
        </p:txBody>
      </p:sp>
      <p:sp>
        <p:nvSpPr>
          <p:cNvPr id="266" name="Google Shape;266;p28"/>
          <p:cNvSpPr/>
          <p:nvPr/>
        </p:nvSpPr>
        <p:spPr>
          <a:xfrm>
            <a:off x="1472100" y="461100"/>
            <a:ext cx="9247800" cy="5700300"/>
          </a:xfrm>
          <a:prstGeom prst="roundRect">
            <a:avLst>
              <a:gd fmla="val 3254" name="adj"/>
            </a:avLst>
          </a:prstGeom>
          <a:solidFill>
            <a:srgbClr val="C9DAF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22565"/>
              </a:solidFill>
              <a:latin typeface="Calibri"/>
              <a:ea typeface="Calibri"/>
              <a:cs typeface="Calibri"/>
              <a:sym typeface="Calibri"/>
            </a:endParaRPr>
          </a:p>
        </p:txBody>
      </p:sp>
      <p:sp>
        <p:nvSpPr>
          <p:cNvPr id="267" name="Google Shape;267;p28"/>
          <p:cNvSpPr txBox="1"/>
          <p:nvPr/>
        </p:nvSpPr>
        <p:spPr>
          <a:xfrm>
            <a:off x="2039850" y="863850"/>
            <a:ext cx="8112300" cy="4894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lang="en-US" sz="2400">
                <a:solidFill>
                  <a:srgbClr val="022565"/>
                </a:solidFill>
                <a:latin typeface="Calibri"/>
                <a:ea typeface="Calibri"/>
                <a:cs typeface="Calibri"/>
                <a:sym typeface="Calibri"/>
              </a:rPr>
              <a:t>Indicatori colectați:</a:t>
            </a:r>
            <a:endParaRPr sz="2400">
              <a:solidFill>
                <a:srgbClr val="022565"/>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600"/>
              <a:buFont typeface="Arial"/>
              <a:buNone/>
            </a:pPr>
            <a:r>
              <a:t/>
            </a:r>
            <a:endParaRPr sz="2400">
              <a:solidFill>
                <a:srgbClr val="022565"/>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US" sz="2400">
                <a:solidFill>
                  <a:srgbClr val="022565"/>
                </a:solidFill>
                <a:latin typeface="Calibri"/>
                <a:ea typeface="Calibri"/>
                <a:cs typeface="Calibri"/>
                <a:sym typeface="Calibri"/>
              </a:rPr>
              <a:t>Rata de Conversie:</a:t>
            </a:r>
            <a:r>
              <a:rPr lang="en-US" sz="2400">
                <a:solidFill>
                  <a:srgbClr val="022565"/>
                </a:solidFill>
                <a:latin typeface="Calibri"/>
                <a:ea typeface="Calibri"/>
                <a:cs typeface="Calibri"/>
                <a:sym typeface="Calibri"/>
              </a:rPr>
              <a:t> 2.5%</a:t>
            </a:r>
            <a:endParaRPr sz="2400">
              <a:solidFill>
                <a:srgbClr val="022565"/>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2400">
                <a:solidFill>
                  <a:srgbClr val="022565"/>
                </a:solidFill>
                <a:latin typeface="Calibri"/>
                <a:ea typeface="Calibri"/>
                <a:cs typeface="Calibri"/>
                <a:sym typeface="Calibri"/>
              </a:rPr>
              <a:t>Date: 500 comenzi / 20,000 vizite</a:t>
            </a:r>
            <a:endParaRPr sz="2400">
              <a:solidFill>
                <a:srgbClr val="022565"/>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2400">
              <a:solidFill>
                <a:srgbClr val="022565"/>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US" sz="2400">
                <a:solidFill>
                  <a:srgbClr val="022565"/>
                </a:solidFill>
                <a:latin typeface="Calibri"/>
                <a:ea typeface="Calibri"/>
                <a:cs typeface="Calibri"/>
                <a:sym typeface="Calibri"/>
              </a:rPr>
              <a:t>Valoarea Medie a Comenzii:</a:t>
            </a:r>
            <a:r>
              <a:rPr lang="en-US" sz="2400">
                <a:solidFill>
                  <a:srgbClr val="022565"/>
                </a:solidFill>
                <a:latin typeface="Calibri"/>
                <a:ea typeface="Calibri"/>
                <a:cs typeface="Calibri"/>
                <a:sym typeface="Calibri"/>
              </a:rPr>
              <a:t> 75 EUR</a:t>
            </a:r>
            <a:endParaRPr sz="2400">
              <a:solidFill>
                <a:srgbClr val="022565"/>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2400">
                <a:solidFill>
                  <a:srgbClr val="022565"/>
                </a:solidFill>
                <a:latin typeface="Calibri"/>
                <a:ea typeface="Calibri"/>
                <a:cs typeface="Calibri"/>
                <a:sym typeface="Calibri"/>
              </a:rPr>
              <a:t>Date: 37,500 EUR venit / 500 comenzi </a:t>
            </a:r>
            <a:endParaRPr sz="2400">
              <a:solidFill>
                <a:srgbClr val="022565"/>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2400">
              <a:solidFill>
                <a:srgbClr val="022565"/>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US" sz="2400">
                <a:solidFill>
                  <a:srgbClr val="022565"/>
                </a:solidFill>
                <a:latin typeface="Calibri"/>
                <a:ea typeface="Calibri"/>
                <a:cs typeface="Calibri"/>
                <a:sym typeface="Calibri"/>
              </a:rPr>
              <a:t>Rata de Reținere a Clienților: </a:t>
            </a:r>
            <a:r>
              <a:rPr lang="en-US" sz="2400">
                <a:solidFill>
                  <a:srgbClr val="022565"/>
                </a:solidFill>
                <a:latin typeface="Calibri"/>
                <a:ea typeface="Calibri"/>
                <a:cs typeface="Calibri"/>
                <a:sym typeface="Calibri"/>
              </a:rPr>
              <a:t>30%</a:t>
            </a:r>
            <a:endParaRPr sz="2400">
              <a:solidFill>
                <a:srgbClr val="022565"/>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2400">
                <a:solidFill>
                  <a:srgbClr val="022565"/>
                </a:solidFill>
                <a:latin typeface="Calibri"/>
                <a:ea typeface="Calibri"/>
                <a:cs typeface="Calibri"/>
                <a:sym typeface="Calibri"/>
              </a:rPr>
              <a:t>Date: 150 clienți revin și comandă / 500 clienți anteriori </a:t>
            </a:r>
            <a:endParaRPr sz="2400">
              <a:solidFill>
                <a:srgbClr val="022565"/>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2400">
              <a:solidFill>
                <a:srgbClr val="022565"/>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US" sz="2400">
                <a:solidFill>
                  <a:srgbClr val="022565"/>
                </a:solidFill>
                <a:latin typeface="Calibri"/>
                <a:ea typeface="Calibri"/>
                <a:cs typeface="Calibri"/>
                <a:sym typeface="Calibri"/>
              </a:rPr>
              <a:t>Costul de Achiziție a Clientului:</a:t>
            </a:r>
            <a:r>
              <a:rPr lang="en-US" sz="2400">
                <a:solidFill>
                  <a:srgbClr val="022565"/>
                </a:solidFill>
                <a:latin typeface="Calibri"/>
                <a:ea typeface="Calibri"/>
                <a:cs typeface="Calibri"/>
                <a:sym typeface="Calibri"/>
              </a:rPr>
              <a:t> 25 EUR</a:t>
            </a:r>
            <a:endParaRPr sz="2400">
              <a:solidFill>
                <a:srgbClr val="022565"/>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2400">
                <a:solidFill>
                  <a:srgbClr val="022565"/>
                </a:solidFill>
                <a:latin typeface="Calibri"/>
                <a:ea typeface="Calibri"/>
                <a:cs typeface="Calibri"/>
                <a:sym typeface="Calibri"/>
              </a:rPr>
              <a:t>Date: 5,000 EUR cheltuieli marketing / 200 clienți noi</a:t>
            </a:r>
            <a:endParaRPr sz="2400">
              <a:solidFill>
                <a:srgbClr val="022565"/>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29"/>
          <p:cNvSpPr/>
          <p:nvPr/>
        </p:nvSpPr>
        <p:spPr>
          <a:xfrm>
            <a:off x="0" y="0"/>
            <a:ext cx="12192000" cy="109500"/>
          </a:xfrm>
          <a:prstGeom prst="rect">
            <a:avLst/>
          </a:prstGeom>
          <a:solidFill>
            <a:srgbClr val="02256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22565"/>
              </a:solidFill>
              <a:latin typeface="Calibri"/>
              <a:ea typeface="Calibri"/>
              <a:cs typeface="Calibri"/>
              <a:sym typeface="Calibri"/>
            </a:endParaRPr>
          </a:p>
        </p:txBody>
      </p:sp>
      <p:sp>
        <p:nvSpPr>
          <p:cNvPr id="273" name="Google Shape;273;p29"/>
          <p:cNvSpPr/>
          <p:nvPr/>
        </p:nvSpPr>
        <p:spPr>
          <a:xfrm>
            <a:off x="1472100" y="1254300"/>
            <a:ext cx="9247800" cy="4349400"/>
          </a:xfrm>
          <a:prstGeom prst="roundRect">
            <a:avLst>
              <a:gd fmla="val 3254" name="adj"/>
            </a:avLst>
          </a:prstGeom>
          <a:solidFill>
            <a:srgbClr val="C9DAF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22565"/>
              </a:solidFill>
              <a:latin typeface="Calibri"/>
              <a:ea typeface="Calibri"/>
              <a:cs typeface="Calibri"/>
              <a:sym typeface="Calibri"/>
            </a:endParaRPr>
          </a:p>
        </p:txBody>
      </p:sp>
      <p:sp>
        <p:nvSpPr>
          <p:cNvPr id="274" name="Google Shape;274;p29"/>
          <p:cNvSpPr txBox="1"/>
          <p:nvPr/>
        </p:nvSpPr>
        <p:spPr>
          <a:xfrm>
            <a:off x="2039850" y="1657050"/>
            <a:ext cx="8112300" cy="3417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lang="en-US" sz="2400">
                <a:solidFill>
                  <a:srgbClr val="022565"/>
                </a:solidFill>
                <a:latin typeface="Calibri"/>
                <a:ea typeface="Calibri"/>
                <a:cs typeface="Calibri"/>
                <a:sym typeface="Calibri"/>
              </a:rPr>
              <a:t>Indicatori luna precedentă:</a:t>
            </a:r>
            <a:endParaRPr sz="2400">
              <a:solidFill>
                <a:srgbClr val="022565"/>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600"/>
              <a:buFont typeface="Arial"/>
              <a:buNone/>
            </a:pPr>
            <a:r>
              <a:t/>
            </a:r>
            <a:endParaRPr sz="2400">
              <a:solidFill>
                <a:srgbClr val="022565"/>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US" sz="2400">
                <a:solidFill>
                  <a:srgbClr val="022565"/>
                </a:solidFill>
                <a:latin typeface="Calibri"/>
                <a:ea typeface="Calibri"/>
                <a:cs typeface="Calibri"/>
                <a:sym typeface="Calibri"/>
              </a:rPr>
              <a:t>Rata de Conversie:</a:t>
            </a:r>
            <a:r>
              <a:rPr lang="en-US" sz="2400">
                <a:solidFill>
                  <a:srgbClr val="022565"/>
                </a:solidFill>
                <a:latin typeface="Calibri"/>
                <a:ea typeface="Calibri"/>
                <a:cs typeface="Calibri"/>
                <a:sym typeface="Calibri"/>
              </a:rPr>
              <a:t> 3%</a:t>
            </a:r>
            <a:endParaRPr sz="2400">
              <a:solidFill>
                <a:srgbClr val="022565"/>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2400">
              <a:solidFill>
                <a:srgbClr val="022565"/>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US" sz="2400">
                <a:solidFill>
                  <a:srgbClr val="022565"/>
                </a:solidFill>
                <a:latin typeface="Calibri"/>
                <a:ea typeface="Calibri"/>
                <a:cs typeface="Calibri"/>
                <a:sym typeface="Calibri"/>
              </a:rPr>
              <a:t>Valoarea Medie a Comenzii:</a:t>
            </a:r>
            <a:r>
              <a:rPr lang="en-US" sz="2400">
                <a:solidFill>
                  <a:srgbClr val="022565"/>
                </a:solidFill>
                <a:latin typeface="Calibri"/>
                <a:ea typeface="Calibri"/>
                <a:cs typeface="Calibri"/>
                <a:sym typeface="Calibri"/>
              </a:rPr>
              <a:t> 60 EUR</a:t>
            </a:r>
            <a:endParaRPr sz="2400">
              <a:solidFill>
                <a:srgbClr val="022565"/>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2400">
              <a:solidFill>
                <a:srgbClr val="022565"/>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US" sz="2400">
                <a:solidFill>
                  <a:srgbClr val="022565"/>
                </a:solidFill>
                <a:latin typeface="Calibri"/>
                <a:ea typeface="Calibri"/>
                <a:cs typeface="Calibri"/>
                <a:sym typeface="Calibri"/>
              </a:rPr>
              <a:t>Rata de Reținere a Clienților: </a:t>
            </a:r>
            <a:r>
              <a:rPr lang="en-US" sz="2400">
                <a:solidFill>
                  <a:srgbClr val="022565"/>
                </a:solidFill>
                <a:latin typeface="Calibri"/>
                <a:ea typeface="Calibri"/>
                <a:cs typeface="Calibri"/>
                <a:sym typeface="Calibri"/>
              </a:rPr>
              <a:t>25</a:t>
            </a:r>
            <a:r>
              <a:rPr lang="en-US" sz="2400">
                <a:solidFill>
                  <a:srgbClr val="022565"/>
                </a:solidFill>
                <a:latin typeface="Calibri"/>
                <a:ea typeface="Calibri"/>
                <a:cs typeface="Calibri"/>
                <a:sym typeface="Calibri"/>
              </a:rPr>
              <a:t>% </a:t>
            </a:r>
            <a:endParaRPr sz="2400">
              <a:solidFill>
                <a:srgbClr val="022565"/>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2400">
              <a:solidFill>
                <a:srgbClr val="022565"/>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US" sz="2400">
                <a:solidFill>
                  <a:srgbClr val="022565"/>
                </a:solidFill>
                <a:latin typeface="Calibri"/>
                <a:ea typeface="Calibri"/>
                <a:cs typeface="Calibri"/>
                <a:sym typeface="Calibri"/>
              </a:rPr>
              <a:t>Costul de Achiziție a Clientului:</a:t>
            </a:r>
            <a:r>
              <a:rPr lang="en-US" sz="2400">
                <a:solidFill>
                  <a:srgbClr val="022565"/>
                </a:solidFill>
                <a:latin typeface="Calibri"/>
                <a:ea typeface="Calibri"/>
                <a:cs typeface="Calibri"/>
                <a:sym typeface="Calibri"/>
              </a:rPr>
              <a:t> 22 EUR</a:t>
            </a:r>
            <a:endParaRPr sz="2400">
              <a:solidFill>
                <a:srgbClr val="022565"/>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30"/>
          <p:cNvSpPr/>
          <p:nvPr/>
        </p:nvSpPr>
        <p:spPr>
          <a:xfrm>
            <a:off x="0" y="0"/>
            <a:ext cx="12192000" cy="109500"/>
          </a:xfrm>
          <a:prstGeom prst="rect">
            <a:avLst/>
          </a:prstGeom>
          <a:solidFill>
            <a:srgbClr val="02256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22565"/>
              </a:solidFill>
              <a:latin typeface="Calibri"/>
              <a:ea typeface="Calibri"/>
              <a:cs typeface="Calibri"/>
              <a:sym typeface="Calibri"/>
            </a:endParaRPr>
          </a:p>
        </p:txBody>
      </p:sp>
      <p:sp>
        <p:nvSpPr>
          <p:cNvPr id="280" name="Google Shape;280;p30"/>
          <p:cNvSpPr/>
          <p:nvPr/>
        </p:nvSpPr>
        <p:spPr>
          <a:xfrm>
            <a:off x="1472100" y="1254300"/>
            <a:ext cx="9247800" cy="4349400"/>
          </a:xfrm>
          <a:prstGeom prst="roundRect">
            <a:avLst>
              <a:gd fmla="val 3254" name="adj"/>
            </a:avLst>
          </a:prstGeom>
          <a:solidFill>
            <a:srgbClr val="C9DAF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22565"/>
              </a:solidFill>
              <a:latin typeface="Calibri"/>
              <a:ea typeface="Calibri"/>
              <a:cs typeface="Calibri"/>
              <a:sym typeface="Calibri"/>
            </a:endParaRPr>
          </a:p>
        </p:txBody>
      </p:sp>
      <p:sp>
        <p:nvSpPr>
          <p:cNvPr id="281" name="Google Shape;281;p30"/>
          <p:cNvSpPr txBox="1"/>
          <p:nvPr/>
        </p:nvSpPr>
        <p:spPr>
          <a:xfrm>
            <a:off x="2039850" y="1657050"/>
            <a:ext cx="8112300" cy="3417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lang="en-US" sz="2400">
                <a:solidFill>
                  <a:srgbClr val="022565"/>
                </a:solidFill>
                <a:latin typeface="Calibri"/>
                <a:ea typeface="Calibri"/>
                <a:cs typeface="Calibri"/>
                <a:sym typeface="Calibri"/>
              </a:rPr>
              <a:t>Analiză comparativă:</a:t>
            </a:r>
            <a:endParaRPr sz="2400">
              <a:solidFill>
                <a:srgbClr val="022565"/>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600"/>
              <a:buFont typeface="Arial"/>
              <a:buNone/>
            </a:pPr>
            <a:r>
              <a:t/>
            </a:r>
            <a:endParaRPr sz="2400">
              <a:solidFill>
                <a:srgbClr val="022565"/>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US" sz="2400">
                <a:solidFill>
                  <a:srgbClr val="022565"/>
                </a:solidFill>
                <a:latin typeface="Calibri"/>
                <a:ea typeface="Calibri"/>
                <a:cs typeface="Calibri"/>
                <a:sym typeface="Calibri"/>
              </a:rPr>
              <a:t>Rata de Conversie:</a:t>
            </a:r>
            <a:r>
              <a:rPr lang="en-US" sz="2400">
                <a:solidFill>
                  <a:srgbClr val="022565"/>
                </a:solidFill>
                <a:latin typeface="Calibri"/>
                <a:ea typeface="Calibri"/>
                <a:cs typeface="Calibri"/>
                <a:sym typeface="Calibri"/>
              </a:rPr>
              <a:t> 3% -&gt; 2.5%</a:t>
            </a:r>
            <a:endParaRPr sz="2400">
              <a:solidFill>
                <a:srgbClr val="022565"/>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2400">
              <a:solidFill>
                <a:srgbClr val="022565"/>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US" sz="2400">
                <a:solidFill>
                  <a:srgbClr val="022565"/>
                </a:solidFill>
                <a:latin typeface="Calibri"/>
                <a:ea typeface="Calibri"/>
                <a:cs typeface="Calibri"/>
                <a:sym typeface="Calibri"/>
              </a:rPr>
              <a:t>Valoarea Medie a Comenzii:</a:t>
            </a:r>
            <a:r>
              <a:rPr lang="en-US" sz="2400">
                <a:solidFill>
                  <a:srgbClr val="022565"/>
                </a:solidFill>
                <a:latin typeface="Calibri"/>
                <a:ea typeface="Calibri"/>
                <a:cs typeface="Calibri"/>
                <a:sym typeface="Calibri"/>
              </a:rPr>
              <a:t> 60 EUR -&gt; 75 EUR </a:t>
            </a:r>
            <a:endParaRPr sz="2400">
              <a:solidFill>
                <a:srgbClr val="022565"/>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2400">
              <a:solidFill>
                <a:srgbClr val="022565"/>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US" sz="2400">
                <a:solidFill>
                  <a:srgbClr val="022565"/>
                </a:solidFill>
                <a:latin typeface="Calibri"/>
                <a:ea typeface="Calibri"/>
                <a:cs typeface="Calibri"/>
                <a:sym typeface="Calibri"/>
              </a:rPr>
              <a:t>Rata de Reținere a Clienților: </a:t>
            </a:r>
            <a:r>
              <a:rPr lang="en-US" sz="2400">
                <a:solidFill>
                  <a:srgbClr val="022565"/>
                </a:solidFill>
                <a:latin typeface="Calibri"/>
                <a:ea typeface="Calibri"/>
                <a:cs typeface="Calibri"/>
                <a:sym typeface="Calibri"/>
              </a:rPr>
              <a:t>25% -&gt; 30%</a:t>
            </a:r>
            <a:endParaRPr sz="2400">
              <a:solidFill>
                <a:srgbClr val="022565"/>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2400">
              <a:solidFill>
                <a:srgbClr val="022565"/>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US" sz="2400">
                <a:solidFill>
                  <a:srgbClr val="022565"/>
                </a:solidFill>
                <a:latin typeface="Calibri"/>
                <a:ea typeface="Calibri"/>
                <a:cs typeface="Calibri"/>
                <a:sym typeface="Calibri"/>
              </a:rPr>
              <a:t>Costul de Achiziție a Clientului:</a:t>
            </a:r>
            <a:r>
              <a:rPr lang="en-US" sz="2400">
                <a:solidFill>
                  <a:srgbClr val="022565"/>
                </a:solidFill>
                <a:latin typeface="Calibri"/>
                <a:ea typeface="Calibri"/>
                <a:cs typeface="Calibri"/>
                <a:sym typeface="Calibri"/>
              </a:rPr>
              <a:t> 22 EUR -&gt; 25 EUR</a:t>
            </a:r>
            <a:endParaRPr sz="2400">
              <a:solidFill>
                <a:srgbClr val="022565"/>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31"/>
          <p:cNvSpPr/>
          <p:nvPr/>
        </p:nvSpPr>
        <p:spPr>
          <a:xfrm>
            <a:off x="0" y="0"/>
            <a:ext cx="5056500" cy="6858000"/>
          </a:xfrm>
          <a:prstGeom prst="rect">
            <a:avLst/>
          </a:prstGeom>
          <a:solidFill>
            <a:srgbClr val="02256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22565"/>
              </a:solidFill>
              <a:latin typeface="Calibri"/>
              <a:ea typeface="Calibri"/>
              <a:cs typeface="Calibri"/>
              <a:sym typeface="Calibri"/>
            </a:endParaRPr>
          </a:p>
        </p:txBody>
      </p:sp>
      <p:sp>
        <p:nvSpPr>
          <p:cNvPr id="287" name="Google Shape;287;p31"/>
          <p:cNvSpPr txBox="1"/>
          <p:nvPr>
            <p:ph type="title"/>
          </p:nvPr>
        </p:nvSpPr>
        <p:spPr>
          <a:xfrm>
            <a:off x="799801" y="1535875"/>
            <a:ext cx="2821800" cy="591000"/>
          </a:xfrm>
          <a:prstGeom prst="rect">
            <a:avLst/>
          </a:prstGeom>
          <a:no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Clr>
                <a:schemeClr val="dk1"/>
              </a:buClr>
              <a:buSzPts val="1100"/>
              <a:buFont typeface="Arial"/>
              <a:buNone/>
            </a:pPr>
            <a:r>
              <a:rPr b="1" lang="en-US" sz="3600">
                <a:solidFill>
                  <a:schemeClr val="lt1"/>
                </a:solidFill>
                <a:latin typeface="Arial"/>
                <a:ea typeface="Arial"/>
                <a:cs typeface="Arial"/>
                <a:sym typeface="Arial"/>
              </a:rPr>
              <a:t>CONCLUZII</a:t>
            </a:r>
            <a:endParaRPr b="1" sz="3600">
              <a:solidFill>
                <a:schemeClr val="lt1"/>
              </a:solidFill>
              <a:latin typeface="Arial"/>
              <a:ea typeface="Arial"/>
              <a:cs typeface="Arial"/>
              <a:sym typeface="Arial"/>
            </a:endParaRPr>
          </a:p>
        </p:txBody>
      </p:sp>
      <p:sp>
        <p:nvSpPr>
          <p:cNvPr id="288" name="Google Shape;288;p31"/>
          <p:cNvSpPr txBox="1"/>
          <p:nvPr/>
        </p:nvSpPr>
        <p:spPr>
          <a:xfrm>
            <a:off x="5485125" y="1227138"/>
            <a:ext cx="6119700" cy="2308800"/>
          </a:xfrm>
          <a:prstGeom prst="rect">
            <a:avLst/>
          </a:prstGeom>
          <a:noFill/>
          <a:ln>
            <a:noFill/>
          </a:ln>
        </p:spPr>
        <p:txBody>
          <a:bodyPr anchorCtr="0" anchor="t" bIns="45700" lIns="91425" spcFirstLastPara="1" rIns="91425" wrap="square" tIns="45700">
            <a:spAutoFit/>
          </a:bodyPr>
          <a:lstStyle/>
          <a:p>
            <a:pPr indent="-381000" lvl="0" marL="457200" marR="0" rtl="0" algn="l">
              <a:lnSpc>
                <a:spcPct val="100000"/>
              </a:lnSpc>
              <a:spcBef>
                <a:spcPts val="0"/>
              </a:spcBef>
              <a:spcAft>
                <a:spcPts val="0"/>
              </a:spcAft>
              <a:buClr>
                <a:srgbClr val="022565"/>
              </a:buClr>
              <a:buSzPts val="2400"/>
              <a:buFont typeface="Arial"/>
              <a:buChar char="●"/>
            </a:pPr>
            <a:r>
              <a:rPr lang="en-US" sz="2400">
                <a:solidFill>
                  <a:srgbClr val="022565"/>
                </a:solidFill>
              </a:rPr>
              <a:t>Indicatorii Cheie de Performanță (KPI) oferă o înțelegere a performanței afacerii, permit identificarea rapidă a oportunităților de îmbunătățire și ajută la adaptarea strategiilor în timp real pentru a maximiza eficiența.</a:t>
            </a:r>
            <a:endParaRPr sz="2400">
              <a:solidFill>
                <a:srgbClr val="022565"/>
              </a:solidFill>
            </a:endParaRPr>
          </a:p>
        </p:txBody>
      </p:sp>
      <p:pic>
        <p:nvPicPr>
          <p:cNvPr id="289" name="Google Shape;289;p31"/>
          <p:cNvPicPr preferRelativeResize="0"/>
          <p:nvPr/>
        </p:nvPicPr>
        <p:blipFill rotWithShape="1">
          <a:blip r:embed="rId3">
            <a:alphaModFix/>
          </a:blip>
          <a:srcRect b="0" l="0" r="0" t="0"/>
          <a:stretch/>
        </p:blipFill>
        <p:spPr>
          <a:xfrm>
            <a:off x="2677425" y="5389050"/>
            <a:ext cx="2077650" cy="1468949"/>
          </a:xfrm>
          <a:prstGeom prst="rect">
            <a:avLst/>
          </a:prstGeom>
          <a:noFill/>
          <a:ln>
            <a:noFill/>
          </a:ln>
        </p:spPr>
      </p:pic>
      <p:pic>
        <p:nvPicPr>
          <p:cNvPr id="290" name="Google Shape;290;p31"/>
          <p:cNvPicPr preferRelativeResize="0"/>
          <p:nvPr/>
        </p:nvPicPr>
        <p:blipFill rotWithShape="1">
          <a:blip r:embed="rId4">
            <a:alphaModFix/>
          </a:blip>
          <a:srcRect b="0" l="0" r="0" t="0"/>
          <a:stretch/>
        </p:blipFill>
        <p:spPr>
          <a:xfrm>
            <a:off x="305000" y="5789035"/>
            <a:ext cx="1993748" cy="669000"/>
          </a:xfrm>
          <a:prstGeom prst="rect">
            <a:avLst/>
          </a:prstGeom>
          <a:noFill/>
          <a:ln>
            <a:noFill/>
          </a:ln>
        </p:spPr>
      </p:pic>
      <p:sp>
        <p:nvSpPr>
          <p:cNvPr id="291" name="Google Shape;291;p31"/>
          <p:cNvSpPr/>
          <p:nvPr/>
        </p:nvSpPr>
        <p:spPr>
          <a:xfrm>
            <a:off x="5056500" y="0"/>
            <a:ext cx="127200" cy="6858000"/>
          </a:xfrm>
          <a:prstGeom prst="rect">
            <a:avLst/>
          </a:prstGeom>
          <a:solidFill>
            <a:srgbClr val="EFBC1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EFBC15"/>
              </a:solidFill>
              <a:latin typeface="Calibri"/>
              <a:ea typeface="Calibri"/>
              <a:cs typeface="Calibri"/>
              <a:sym typeface="Calibri"/>
            </a:endParaRPr>
          </a:p>
        </p:txBody>
      </p:sp>
      <p:sp>
        <p:nvSpPr>
          <p:cNvPr id="292" name="Google Shape;292;p31"/>
          <p:cNvSpPr txBox="1"/>
          <p:nvPr/>
        </p:nvSpPr>
        <p:spPr>
          <a:xfrm>
            <a:off x="5485125" y="4060938"/>
            <a:ext cx="6119700" cy="1569900"/>
          </a:xfrm>
          <a:prstGeom prst="rect">
            <a:avLst/>
          </a:prstGeom>
          <a:noFill/>
          <a:ln>
            <a:noFill/>
          </a:ln>
        </p:spPr>
        <p:txBody>
          <a:bodyPr anchorCtr="0" anchor="t" bIns="45700" lIns="91425" spcFirstLastPara="1" rIns="91425" wrap="square" tIns="45700">
            <a:spAutoFit/>
          </a:bodyPr>
          <a:lstStyle/>
          <a:p>
            <a:pPr indent="-381000" lvl="0" marL="457200" marR="0" rtl="0" algn="l">
              <a:lnSpc>
                <a:spcPct val="100000"/>
              </a:lnSpc>
              <a:spcBef>
                <a:spcPts val="0"/>
              </a:spcBef>
              <a:spcAft>
                <a:spcPts val="0"/>
              </a:spcAft>
              <a:buClr>
                <a:srgbClr val="022565"/>
              </a:buClr>
              <a:buSzPts val="2400"/>
              <a:buFont typeface="Arial"/>
              <a:buChar char="●"/>
            </a:pPr>
            <a:r>
              <a:rPr lang="en-US" sz="2400">
                <a:solidFill>
                  <a:srgbClr val="022565"/>
                </a:solidFill>
              </a:rPr>
              <a:t>Procesul de analiză și interpretare a datelor colectate este esențial pentru a înțelege tendințele de piață și comportamentul consumatorilor. </a:t>
            </a:r>
            <a:endParaRPr sz="2400">
              <a:solidFill>
                <a:srgbClr val="022565"/>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4"/>
          <p:cNvSpPr/>
          <p:nvPr/>
        </p:nvSpPr>
        <p:spPr>
          <a:xfrm>
            <a:off x="0" y="0"/>
            <a:ext cx="5056500" cy="6858000"/>
          </a:xfrm>
          <a:prstGeom prst="rect">
            <a:avLst/>
          </a:prstGeom>
          <a:solidFill>
            <a:srgbClr val="02256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22565"/>
              </a:solidFill>
              <a:latin typeface="Calibri"/>
              <a:ea typeface="Calibri"/>
              <a:cs typeface="Calibri"/>
              <a:sym typeface="Calibri"/>
            </a:endParaRPr>
          </a:p>
        </p:txBody>
      </p:sp>
      <p:sp>
        <p:nvSpPr>
          <p:cNvPr id="97" name="Google Shape;97;p14"/>
          <p:cNvSpPr txBox="1"/>
          <p:nvPr>
            <p:ph type="title"/>
          </p:nvPr>
        </p:nvSpPr>
        <p:spPr>
          <a:xfrm>
            <a:off x="799801" y="1535875"/>
            <a:ext cx="2821800" cy="591000"/>
          </a:xfrm>
          <a:prstGeom prst="rect">
            <a:avLst/>
          </a:prstGeom>
          <a:no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Clr>
                <a:schemeClr val="dk1"/>
              </a:buClr>
              <a:buSzPts val="1100"/>
              <a:buFont typeface="Arial"/>
              <a:buNone/>
            </a:pPr>
            <a:r>
              <a:rPr b="1" lang="en-US" sz="3600">
                <a:solidFill>
                  <a:schemeClr val="lt1"/>
                </a:solidFill>
              </a:rPr>
              <a:t>CONȚINUT</a:t>
            </a:r>
            <a:endParaRPr b="1" sz="3600">
              <a:solidFill>
                <a:schemeClr val="lt1"/>
              </a:solidFill>
            </a:endParaRPr>
          </a:p>
        </p:txBody>
      </p:sp>
      <p:sp>
        <p:nvSpPr>
          <p:cNvPr id="98" name="Google Shape;98;p14"/>
          <p:cNvSpPr txBox="1"/>
          <p:nvPr/>
        </p:nvSpPr>
        <p:spPr>
          <a:xfrm>
            <a:off x="6232475" y="1596813"/>
            <a:ext cx="5606700" cy="8928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2600">
                <a:solidFill>
                  <a:srgbClr val="022565"/>
                </a:solidFill>
                <a:latin typeface="Calibri"/>
                <a:ea typeface="Calibri"/>
                <a:cs typeface="Calibri"/>
                <a:sym typeface="Calibri"/>
              </a:rPr>
              <a:t>IMPORTANȚA MĂSURĂRII PERFORMANȚEI ÎN E</a:t>
            </a:r>
            <a:r>
              <a:rPr lang="en-US" sz="2600">
                <a:solidFill>
                  <a:srgbClr val="022565"/>
                </a:solidFill>
                <a:latin typeface="Calibri"/>
                <a:ea typeface="Calibri"/>
                <a:cs typeface="Calibri"/>
                <a:sym typeface="Calibri"/>
              </a:rPr>
              <a:t>-</a:t>
            </a:r>
            <a:r>
              <a:rPr lang="en-US" sz="2600">
                <a:solidFill>
                  <a:srgbClr val="022565"/>
                </a:solidFill>
                <a:latin typeface="Calibri"/>
                <a:ea typeface="Calibri"/>
                <a:cs typeface="Calibri"/>
                <a:sym typeface="Calibri"/>
              </a:rPr>
              <a:t>COMERȚ</a:t>
            </a:r>
            <a:endParaRPr sz="2600">
              <a:solidFill>
                <a:srgbClr val="022565"/>
              </a:solidFill>
              <a:latin typeface="Calibri"/>
              <a:ea typeface="Calibri"/>
              <a:cs typeface="Calibri"/>
              <a:sym typeface="Calibri"/>
            </a:endParaRPr>
          </a:p>
        </p:txBody>
      </p:sp>
      <p:pic>
        <p:nvPicPr>
          <p:cNvPr id="99" name="Google Shape;99;p14"/>
          <p:cNvPicPr preferRelativeResize="0"/>
          <p:nvPr/>
        </p:nvPicPr>
        <p:blipFill rotWithShape="1">
          <a:blip r:embed="rId3">
            <a:alphaModFix/>
          </a:blip>
          <a:srcRect b="0" l="0" r="0" t="0"/>
          <a:stretch/>
        </p:blipFill>
        <p:spPr>
          <a:xfrm>
            <a:off x="2677425" y="5389050"/>
            <a:ext cx="2077650" cy="1468949"/>
          </a:xfrm>
          <a:prstGeom prst="rect">
            <a:avLst/>
          </a:prstGeom>
          <a:noFill/>
          <a:ln>
            <a:noFill/>
          </a:ln>
        </p:spPr>
      </p:pic>
      <p:pic>
        <p:nvPicPr>
          <p:cNvPr id="100" name="Google Shape;100;p14"/>
          <p:cNvPicPr preferRelativeResize="0"/>
          <p:nvPr/>
        </p:nvPicPr>
        <p:blipFill rotWithShape="1">
          <a:blip r:embed="rId4">
            <a:alphaModFix/>
          </a:blip>
          <a:srcRect b="0" l="0" r="0" t="0"/>
          <a:stretch/>
        </p:blipFill>
        <p:spPr>
          <a:xfrm>
            <a:off x="305000" y="5789035"/>
            <a:ext cx="1993748" cy="669000"/>
          </a:xfrm>
          <a:prstGeom prst="rect">
            <a:avLst/>
          </a:prstGeom>
          <a:noFill/>
          <a:ln>
            <a:noFill/>
          </a:ln>
        </p:spPr>
      </p:pic>
      <p:sp>
        <p:nvSpPr>
          <p:cNvPr id="101" name="Google Shape;101;p14"/>
          <p:cNvSpPr/>
          <p:nvPr/>
        </p:nvSpPr>
        <p:spPr>
          <a:xfrm>
            <a:off x="5056500" y="0"/>
            <a:ext cx="127200" cy="6858000"/>
          </a:xfrm>
          <a:prstGeom prst="rect">
            <a:avLst/>
          </a:prstGeom>
          <a:solidFill>
            <a:srgbClr val="EFBC1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EFBC15"/>
              </a:solidFill>
              <a:latin typeface="Calibri"/>
              <a:ea typeface="Calibri"/>
              <a:cs typeface="Calibri"/>
              <a:sym typeface="Calibri"/>
            </a:endParaRPr>
          </a:p>
        </p:txBody>
      </p:sp>
      <p:sp>
        <p:nvSpPr>
          <p:cNvPr id="102" name="Google Shape;102;p14"/>
          <p:cNvSpPr txBox="1"/>
          <p:nvPr/>
        </p:nvSpPr>
        <p:spPr>
          <a:xfrm>
            <a:off x="5580875" y="1634271"/>
            <a:ext cx="651600" cy="49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1" i="0" lang="en-US" sz="2600" u="none" cap="none" strike="noStrike">
                <a:solidFill>
                  <a:srgbClr val="022565"/>
                </a:solidFill>
                <a:latin typeface="Calibri"/>
                <a:ea typeface="Calibri"/>
                <a:cs typeface="Calibri"/>
                <a:sym typeface="Calibri"/>
              </a:rPr>
              <a:t>1</a:t>
            </a:r>
            <a:endParaRPr b="1" i="0" sz="2600" u="none" cap="none" strike="noStrike">
              <a:solidFill>
                <a:srgbClr val="022565"/>
              </a:solidFill>
              <a:latin typeface="Calibri"/>
              <a:ea typeface="Calibri"/>
              <a:cs typeface="Calibri"/>
              <a:sym typeface="Calibri"/>
            </a:endParaRPr>
          </a:p>
        </p:txBody>
      </p:sp>
      <p:sp>
        <p:nvSpPr>
          <p:cNvPr id="103" name="Google Shape;103;p14"/>
          <p:cNvSpPr txBox="1"/>
          <p:nvPr/>
        </p:nvSpPr>
        <p:spPr>
          <a:xfrm>
            <a:off x="5580875" y="3176831"/>
            <a:ext cx="651600" cy="49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1" i="0" lang="en-US" sz="2600" u="none" cap="none" strike="noStrike">
                <a:solidFill>
                  <a:srgbClr val="022565"/>
                </a:solidFill>
                <a:latin typeface="Calibri"/>
                <a:ea typeface="Calibri"/>
                <a:cs typeface="Calibri"/>
                <a:sym typeface="Calibri"/>
              </a:rPr>
              <a:t>2</a:t>
            </a:r>
            <a:endParaRPr b="1" i="0" sz="2600" u="none" cap="none" strike="noStrike">
              <a:solidFill>
                <a:srgbClr val="022565"/>
              </a:solidFill>
              <a:latin typeface="Calibri"/>
              <a:ea typeface="Calibri"/>
              <a:cs typeface="Calibri"/>
              <a:sym typeface="Calibri"/>
            </a:endParaRPr>
          </a:p>
        </p:txBody>
      </p:sp>
      <p:sp>
        <p:nvSpPr>
          <p:cNvPr id="104" name="Google Shape;104;p14"/>
          <p:cNvSpPr txBox="1"/>
          <p:nvPr/>
        </p:nvSpPr>
        <p:spPr>
          <a:xfrm>
            <a:off x="6232475" y="3182697"/>
            <a:ext cx="5606700" cy="892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lang="en-US" sz="2600">
                <a:solidFill>
                  <a:srgbClr val="022565"/>
                </a:solidFill>
                <a:latin typeface="Calibri"/>
                <a:ea typeface="Calibri"/>
                <a:cs typeface="Calibri"/>
                <a:sym typeface="Calibri"/>
              </a:rPr>
              <a:t>IDENTIFICAREA ȘI UTILIZAREA KPI</a:t>
            </a:r>
            <a:r>
              <a:rPr lang="en-US" sz="2600">
                <a:solidFill>
                  <a:srgbClr val="022565"/>
                </a:solidFill>
                <a:latin typeface="Calibri"/>
                <a:ea typeface="Calibri"/>
                <a:cs typeface="Calibri"/>
                <a:sym typeface="Calibri"/>
              </a:rPr>
              <a:t>-</a:t>
            </a:r>
            <a:r>
              <a:rPr lang="en-US" sz="2600">
                <a:solidFill>
                  <a:srgbClr val="022565"/>
                </a:solidFill>
                <a:latin typeface="Calibri"/>
                <a:ea typeface="Calibri"/>
                <a:cs typeface="Calibri"/>
                <a:sym typeface="Calibri"/>
              </a:rPr>
              <a:t>URILOR </a:t>
            </a:r>
            <a:endParaRPr b="1" sz="2600">
              <a:solidFill>
                <a:srgbClr val="022565"/>
              </a:solidFill>
              <a:latin typeface="Calibri"/>
              <a:ea typeface="Calibri"/>
              <a:cs typeface="Calibri"/>
              <a:sym typeface="Calibri"/>
            </a:endParaRPr>
          </a:p>
        </p:txBody>
      </p:sp>
      <p:sp>
        <p:nvSpPr>
          <p:cNvPr id="105" name="Google Shape;105;p14"/>
          <p:cNvSpPr txBox="1"/>
          <p:nvPr/>
        </p:nvSpPr>
        <p:spPr>
          <a:xfrm>
            <a:off x="5580875" y="4768581"/>
            <a:ext cx="651600" cy="49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1" lang="en-US" sz="2600">
                <a:solidFill>
                  <a:srgbClr val="022565"/>
                </a:solidFill>
                <a:latin typeface="Calibri"/>
                <a:ea typeface="Calibri"/>
                <a:cs typeface="Calibri"/>
                <a:sym typeface="Calibri"/>
              </a:rPr>
              <a:t>3</a:t>
            </a:r>
            <a:endParaRPr b="1" i="0" sz="2600" u="none" cap="none" strike="noStrike">
              <a:solidFill>
                <a:srgbClr val="022565"/>
              </a:solidFill>
              <a:latin typeface="Calibri"/>
              <a:ea typeface="Calibri"/>
              <a:cs typeface="Calibri"/>
              <a:sym typeface="Calibri"/>
            </a:endParaRPr>
          </a:p>
        </p:txBody>
      </p:sp>
      <p:sp>
        <p:nvSpPr>
          <p:cNvPr id="106" name="Google Shape;106;p14"/>
          <p:cNvSpPr txBox="1"/>
          <p:nvPr/>
        </p:nvSpPr>
        <p:spPr>
          <a:xfrm>
            <a:off x="6232475" y="4768581"/>
            <a:ext cx="5606700" cy="49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lang="en-US" sz="2600">
                <a:solidFill>
                  <a:srgbClr val="022565"/>
                </a:solidFill>
                <a:latin typeface="Calibri"/>
                <a:ea typeface="Calibri"/>
                <a:cs typeface="Calibri"/>
                <a:sym typeface="Calibri"/>
              </a:rPr>
              <a:t>ANALIZA ȘI INTERPRETAREA DATELOR</a:t>
            </a:r>
            <a:endParaRPr b="1" sz="2600">
              <a:solidFill>
                <a:srgbClr val="022565"/>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5"/>
          <p:cNvSpPr/>
          <p:nvPr/>
        </p:nvSpPr>
        <p:spPr>
          <a:xfrm>
            <a:off x="0" y="109500"/>
            <a:ext cx="12192000" cy="6748500"/>
          </a:xfrm>
          <a:prstGeom prst="rect">
            <a:avLst/>
          </a:prstGeom>
          <a:solidFill>
            <a:srgbClr val="02256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22565"/>
              </a:solidFill>
              <a:latin typeface="Calibri"/>
              <a:ea typeface="Calibri"/>
              <a:cs typeface="Calibri"/>
              <a:sym typeface="Calibri"/>
            </a:endParaRPr>
          </a:p>
        </p:txBody>
      </p:sp>
      <p:pic>
        <p:nvPicPr>
          <p:cNvPr id="112" name="Google Shape;112;p15"/>
          <p:cNvPicPr preferRelativeResize="0"/>
          <p:nvPr/>
        </p:nvPicPr>
        <p:blipFill rotWithShape="1">
          <a:blip r:embed="rId3">
            <a:alphaModFix/>
          </a:blip>
          <a:srcRect b="0" l="0" r="0" t="0"/>
          <a:stretch/>
        </p:blipFill>
        <p:spPr>
          <a:xfrm>
            <a:off x="9815000" y="47925"/>
            <a:ext cx="2077650" cy="1468949"/>
          </a:xfrm>
          <a:prstGeom prst="rect">
            <a:avLst/>
          </a:prstGeom>
          <a:noFill/>
          <a:ln>
            <a:noFill/>
          </a:ln>
        </p:spPr>
      </p:pic>
      <p:pic>
        <p:nvPicPr>
          <p:cNvPr id="113" name="Google Shape;113;p15"/>
          <p:cNvPicPr preferRelativeResize="0"/>
          <p:nvPr/>
        </p:nvPicPr>
        <p:blipFill rotWithShape="1">
          <a:blip r:embed="rId4">
            <a:alphaModFix/>
          </a:blip>
          <a:srcRect b="0" l="0" r="0" t="0"/>
          <a:stretch/>
        </p:blipFill>
        <p:spPr>
          <a:xfrm>
            <a:off x="7540300" y="447910"/>
            <a:ext cx="1993748" cy="669000"/>
          </a:xfrm>
          <a:prstGeom prst="rect">
            <a:avLst/>
          </a:prstGeom>
          <a:noFill/>
          <a:ln>
            <a:noFill/>
          </a:ln>
        </p:spPr>
      </p:pic>
      <p:sp>
        <p:nvSpPr>
          <p:cNvPr id="114" name="Google Shape;114;p15"/>
          <p:cNvSpPr/>
          <p:nvPr/>
        </p:nvSpPr>
        <p:spPr>
          <a:xfrm>
            <a:off x="0" y="0"/>
            <a:ext cx="12192000" cy="109500"/>
          </a:xfrm>
          <a:prstGeom prst="rect">
            <a:avLst/>
          </a:prstGeom>
          <a:solidFill>
            <a:srgbClr val="EFBC1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EFBC15"/>
              </a:solidFill>
              <a:latin typeface="Calibri"/>
              <a:ea typeface="Calibri"/>
              <a:cs typeface="Calibri"/>
              <a:sym typeface="Calibri"/>
            </a:endParaRPr>
          </a:p>
        </p:txBody>
      </p:sp>
      <p:sp>
        <p:nvSpPr>
          <p:cNvPr id="115" name="Google Shape;115;p15"/>
          <p:cNvSpPr txBox="1"/>
          <p:nvPr/>
        </p:nvSpPr>
        <p:spPr>
          <a:xfrm>
            <a:off x="2017650" y="2828700"/>
            <a:ext cx="8156700" cy="1200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b="1" lang="en-US" sz="3600">
                <a:solidFill>
                  <a:srgbClr val="F5F7F9"/>
                </a:solidFill>
                <a:latin typeface="Calibri"/>
                <a:ea typeface="Calibri"/>
                <a:cs typeface="Calibri"/>
                <a:sym typeface="Calibri"/>
              </a:rPr>
              <a:t>IMPORTANȚA MĂSURĂRII PERFORMANȚEI ÎN E-COMERȚ</a:t>
            </a:r>
            <a:endParaRPr b="1" sz="3600">
              <a:solidFill>
                <a:srgbClr val="F5F7F9"/>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6"/>
          <p:cNvSpPr/>
          <p:nvPr/>
        </p:nvSpPr>
        <p:spPr>
          <a:xfrm>
            <a:off x="0" y="0"/>
            <a:ext cx="12192000" cy="1564800"/>
          </a:xfrm>
          <a:prstGeom prst="rect">
            <a:avLst/>
          </a:prstGeom>
          <a:solidFill>
            <a:srgbClr val="02256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22565"/>
              </a:solidFill>
              <a:latin typeface="Calibri"/>
              <a:ea typeface="Calibri"/>
              <a:cs typeface="Calibri"/>
              <a:sym typeface="Calibri"/>
            </a:endParaRPr>
          </a:p>
        </p:txBody>
      </p:sp>
      <p:pic>
        <p:nvPicPr>
          <p:cNvPr id="121" name="Google Shape;121;p16"/>
          <p:cNvPicPr preferRelativeResize="0"/>
          <p:nvPr/>
        </p:nvPicPr>
        <p:blipFill rotWithShape="1">
          <a:blip r:embed="rId3">
            <a:alphaModFix/>
          </a:blip>
          <a:srcRect b="0" l="0" r="0" t="0"/>
          <a:stretch/>
        </p:blipFill>
        <p:spPr>
          <a:xfrm>
            <a:off x="9815000" y="47925"/>
            <a:ext cx="2077650" cy="1468949"/>
          </a:xfrm>
          <a:prstGeom prst="rect">
            <a:avLst/>
          </a:prstGeom>
          <a:noFill/>
          <a:ln>
            <a:noFill/>
          </a:ln>
        </p:spPr>
      </p:pic>
      <p:pic>
        <p:nvPicPr>
          <p:cNvPr id="122" name="Google Shape;122;p16"/>
          <p:cNvPicPr preferRelativeResize="0"/>
          <p:nvPr/>
        </p:nvPicPr>
        <p:blipFill rotWithShape="1">
          <a:blip r:embed="rId4">
            <a:alphaModFix/>
          </a:blip>
          <a:srcRect b="0" l="0" r="0" t="0"/>
          <a:stretch/>
        </p:blipFill>
        <p:spPr>
          <a:xfrm>
            <a:off x="7540300" y="447910"/>
            <a:ext cx="1993748" cy="669000"/>
          </a:xfrm>
          <a:prstGeom prst="rect">
            <a:avLst/>
          </a:prstGeom>
          <a:noFill/>
          <a:ln>
            <a:noFill/>
          </a:ln>
        </p:spPr>
      </p:pic>
      <p:sp>
        <p:nvSpPr>
          <p:cNvPr id="123" name="Google Shape;123;p16"/>
          <p:cNvSpPr/>
          <p:nvPr/>
        </p:nvSpPr>
        <p:spPr>
          <a:xfrm>
            <a:off x="0" y="1564800"/>
            <a:ext cx="12192000" cy="109500"/>
          </a:xfrm>
          <a:prstGeom prst="rect">
            <a:avLst/>
          </a:prstGeom>
          <a:solidFill>
            <a:srgbClr val="EFBC1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EFBC15"/>
              </a:solidFill>
              <a:latin typeface="Calibri"/>
              <a:ea typeface="Calibri"/>
              <a:cs typeface="Calibri"/>
              <a:sym typeface="Calibri"/>
            </a:endParaRPr>
          </a:p>
        </p:txBody>
      </p:sp>
      <p:sp>
        <p:nvSpPr>
          <p:cNvPr id="124" name="Google Shape;124;p16"/>
          <p:cNvSpPr txBox="1"/>
          <p:nvPr>
            <p:ph type="title"/>
          </p:nvPr>
        </p:nvSpPr>
        <p:spPr>
          <a:xfrm>
            <a:off x="848725" y="500700"/>
            <a:ext cx="10943400" cy="563400"/>
          </a:xfrm>
          <a:prstGeom prst="rect">
            <a:avLst/>
          </a:prstGeom>
          <a:noFill/>
          <a:ln>
            <a:noFill/>
          </a:ln>
        </p:spPr>
        <p:txBody>
          <a:bodyPr anchorCtr="0" anchor="ctr"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en-US" sz="3400">
                <a:solidFill>
                  <a:schemeClr val="lt1"/>
                </a:solidFill>
              </a:rPr>
              <a:t>MĂSURAREA REZULTATELOR</a:t>
            </a:r>
            <a:endParaRPr b="1" sz="3400">
              <a:solidFill>
                <a:schemeClr val="lt1"/>
              </a:solidFill>
            </a:endParaRPr>
          </a:p>
        </p:txBody>
      </p:sp>
      <p:sp>
        <p:nvSpPr>
          <p:cNvPr id="125" name="Google Shape;125;p16"/>
          <p:cNvSpPr txBox="1"/>
          <p:nvPr/>
        </p:nvSpPr>
        <p:spPr>
          <a:xfrm>
            <a:off x="1387325" y="2263550"/>
            <a:ext cx="46404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US" sz="2400">
                <a:solidFill>
                  <a:srgbClr val="022565"/>
                </a:solidFill>
                <a:latin typeface="Calibri"/>
                <a:ea typeface="Calibri"/>
                <a:cs typeface="Calibri"/>
                <a:sym typeface="Calibri"/>
              </a:rPr>
              <a:t>Monitorizarea obiectivelor</a:t>
            </a:r>
            <a:endParaRPr sz="2400">
              <a:solidFill>
                <a:srgbClr val="022565"/>
              </a:solidFill>
              <a:latin typeface="Calibri"/>
              <a:ea typeface="Calibri"/>
              <a:cs typeface="Calibri"/>
              <a:sym typeface="Calibri"/>
            </a:endParaRPr>
          </a:p>
        </p:txBody>
      </p:sp>
      <p:sp>
        <p:nvSpPr>
          <p:cNvPr id="126" name="Google Shape;126;p16"/>
          <p:cNvSpPr txBox="1"/>
          <p:nvPr/>
        </p:nvSpPr>
        <p:spPr>
          <a:xfrm>
            <a:off x="1387336" y="3267747"/>
            <a:ext cx="3979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US" sz="2400">
                <a:solidFill>
                  <a:srgbClr val="022565"/>
                </a:solidFill>
                <a:latin typeface="Calibri"/>
                <a:ea typeface="Calibri"/>
                <a:cs typeface="Calibri"/>
                <a:sym typeface="Calibri"/>
              </a:rPr>
              <a:t>Optimizarea conversiilor</a:t>
            </a:r>
            <a:endParaRPr sz="2400">
              <a:solidFill>
                <a:srgbClr val="022565"/>
              </a:solidFill>
              <a:latin typeface="Calibri"/>
              <a:ea typeface="Calibri"/>
              <a:cs typeface="Calibri"/>
              <a:sym typeface="Calibri"/>
            </a:endParaRPr>
          </a:p>
        </p:txBody>
      </p:sp>
      <p:sp>
        <p:nvSpPr>
          <p:cNvPr id="127" name="Google Shape;127;p16"/>
          <p:cNvSpPr txBox="1"/>
          <p:nvPr/>
        </p:nvSpPr>
        <p:spPr>
          <a:xfrm>
            <a:off x="1387338" y="4271950"/>
            <a:ext cx="42912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US" sz="2400">
                <a:solidFill>
                  <a:srgbClr val="022565"/>
                </a:solidFill>
                <a:latin typeface="Calibri"/>
                <a:ea typeface="Calibri"/>
                <a:cs typeface="Calibri"/>
                <a:sym typeface="Calibri"/>
              </a:rPr>
              <a:t>Gestionarea bugetului</a:t>
            </a:r>
            <a:endParaRPr sz="2400">
              <a:solidFill>
                <a:srgbClr val="022565"/>
              </a:solidFill>
              <a:latin typeface="Calibri"/>
              <a:ea typeface="Calibri"/>
              <a:cs typeface="Calibri"/>
              <a:sym typeface="Calibri"/>
            </a:endParaRPr>
          </a:p>
        </p:txBody>
      </p:sp>
      <p:sp>
        <p:nvSpPr>
          <p:cNvPr id="128" name="Google Shape;128;p16"/>
          <p:cNvSpPr/>
          <p:nvPr/>
        </p:nvSpPr>
        <p:spPr>
          <a:xfrm>
            <a:off x="717463" y="4253494"/>
            <a:ext cx="594000" cy="591000"/>
          </a:xfrm>
          <a:prstGeom prst="ellipse">
            <a:avLst/>
          </a:prstGeom>
          <a:solidFill>
            <a:srgbClr val="EFBC1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022565"/>
                </a:solidFill>
                <a:latin typeface="Arial"/>
                <a:ea typeface="Arial"/>
                <a:cs typeface="Arial"/>
                <a:sym typeface="Arial"/>
              </a:rPr>
              <a:t>3</a:t>
            </a:r>
            <a:endParaRPr b="1" i="0" sz="2000" u="none" cap="none" strike="noStrike">
              <a:solidFill>
                <a:srgbClr val="022565"/>
              </a:solidFill>
              <a:latin typeface="Arial"/>
              <a:ea typeface="Arial"/>
              <a:cs typeface="Arial"/>
              <a:sym typeface="Arial"/>
            </a:endParaRPr>
          </a:p>
        </p:txBody>
      </p:sp>
      <p:sp>
        <p:nvSpPr>
          <p:cNvPr id="129" name="Google Shape;129;p16"/>
          <p:cNvSpPr/>
          <p:nvPr/>
        </p:nvSpPr>
        <p:spPr>
          <a:xfrm>
            <a:off x="717463" y="3249306"/>
            <a:ext cx="594000" cy="591000"/>
          </a:xfrm>
          <a:prstGeom prst="ellipse">
            <a:avLst/>
          </a:prstGeom>
          <a:solidFill>
            <a:srgbClr val="EFBC1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022565"/>
                </a:solidFill>
                <a:latin typeface="Arial"/>
                <a:ea typeface="Arial"/>
                <a:cs typeface="Arial"/>
                <a:sym typeface="Arial"/>
              </a:rPr>
              <a:t>2</a:t>
            </a:r>
            <a:endParaRPr b="1" i="0" sz="2000" u="none" cap="none" strike="noStrike">
              <a:solidFill>
                <a:srgbClr val="022565"/>
              </a:solidFill>
              <a:latin typeface="Arial"/>
              <a:ea typeface="Arial"/>
              <a:cs typeface="Arial"/>
              <a:sym typeface="Arial"/>
            </a:endParaRPr>
          </a:p>
        </p:txBody>
      </p:sp>
      <p:sp>
        <p:nvSpPr>
          <p:cNvPr id="130" name="Google Shape;130;p16"/>
          <p:cNvSpPr/>
          <p:nvPr/>
        </p:nvSpPr>
        <p:spPr>
          <a:xfrm>
            <a:off x="717463" y="2245100"/>
            <a:ext cx="594000" cy="591000"/>
          </a:xfrm>
          <a:prstGeom prst="ellipse">
            <a:avLst/>
          </a:prstGeom>
          <a:solidFill>
            <a:srgbClr val="EFBC1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022565"/>
                </a:solidFill>
                <a:latin typeface="Arial"/>
                <a:ea typeface="Arial"/>
                <a:cs typeface="Arial"/>
                <a:sym typeface="Arial"/>
              </a:rPr>
              <a:t>1</a:t>
            </a:r>
            <a:endParaRPr b="1" i="0" sz="2000" u="none" cap="none" strike="noStrike">
              <a:solidFill>
                <a:srgbClr val="022565"/>
              </a:solidFill>
              <a:latin typeface="Arial"/>
              <a:ea typeface="Arial"/>
              <a:cs typeface="Arial"/>
              <a:sym typeface="Arial"/>
            </a:endParaRPr>
          </a:p>
        </p:txBody>
      </p:sp>
      <p:sp>
        <p:nvSpPr>
          <p:cNvPr id="131" name="Google Shape;131;p16"/>
          <p:cNvSpPr txBox="1"/>
          <p:nvPr/>
        </p:nvSpPr>
        <p:spPr>
          <a:xfrm>
            <a:off x="6834125" y="2263550"/>
            <a:ext cx="46404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US" sz="2400">
                <a:solidFill>
                  <a:srgbClr val="022565"/>
                </a:solidFill>
                <a:latin typeface="Calibri"/>
                <a:ea typeface="Calibri"/>
                <a:cs typeface="Calibri"/>
                <a:sym typeface="Calibri"/>
              </a:rPr>
              <a:t>Identificarea tendințelor</a:t>
            </a:r>
            <a:endParaRPr sz="2400">
              <a:solidFill>
                <a:srgbClr val="022565"/>
              </a:solidFill>
              <a:latin typeface="Calibri"/>
              <a:ea typeface="Calibri"/>
              <a:cs typeface="Calibri"/>
              <a:sym typeface="Calibri"/>
            </a:endParaRPr>
          </a:p>
        </p:txBody>
      </p:sp>
      <p:sp>
        <p:nvSpPr>
          <p:cNvPr id="132" name="Google Shape;132;p16"/>
          <p:cNvSpPr txBox="1"/>
          <p:nvPr/>
        </p:nvSpPr>
        <p:spPr>
          <a:xfrm>
            <a:off x="6834136" y="3267756"/>
            <a:ext cx="3979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US" sz="2400">
                <a:solidFill>
                  <a:srgbClr val="022565"/>
                </a:solidFill>
                <a:latin typeface="Calibri"/>
                <a:ea typeface="Calibri"/>
                <a:cs typeface="Calibri"/>
                <a:sym typeface="Calibri"/>
              </a:rPr>
              <a:t>Adaptarea la concurență</a:t>
            </a:r>
            <a:endParaRPr sz="2400">
              <a:solidFill>
                <a:srgbClr val="022565"/>
              </a:solidFill>
              <a:latin typeface="Calibri"/>
              <a:ea typeface="Calibri"/>
              <a:cs typeface="Calibri"/>
              <a:sym typeface="Calibri"/>
            </a:endParaRPr>
          </a:p>
        </p:txBody>
      </p:sp>
      <p:sp>
        <p:nvSpPr>
          <p:cNvPr id="133" name="Google Shape;133;p16"/>
          <p:cNvSpPr/>
          <p:nvPr/>
        </p:nvSpPr>
        <p:spPr>
          <a:xfrm>
            <a:off x="6164263" y="3249306"/>
            <a:ext cx="594000" cy="591000"/>
          </a:xfrm>
          <a:prstGeom prst="ellipse">
            <a:avLst/>
          </a:prstGeom>
          <a:solidFill>
            <a:srgbClr val="EFBC1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lang="en-US" sz="2000">
                <a:solidFill>
                  <a:srgbClr val="022565"/>
                </a:solidFill>
              </a:rPr>
              <a:t>6</a:t>
            </a:r>
            <a:endParaRPr b="1" i="0" sz="2000" u="none" cap="none" strike="noStrike">
              <a:solidFill>
                <a:srgbClr val="022565"/>
              </a:solidFill>
              <a:latin typeface="Arial"/>
              <a:ea typeface="Arial"/>
              <a:cs typeface="Arial"/>
              <a:sym typeface="Arial"/>
            </a:endParaRPr>
          </a:p>
        </p:txBody>
      </p:sp>
      <p:sp>
        <p:nvSpPr>
          <p:cNvPr id="134" name="Google Shape;134;p16"/>
          <p:cNvSpPr/>
          <p:nvPr/>
        </p:nvSpPr>
        <p:spPr>
          <a:xfrm>
            <a:off x="6164263" y="2245100"/>
            <a:ext cx="594000" cy="591000"/>
          </a:xfrm>
          <a:prstGeom prst="ellipse">
            <a:avLst/>
          </a:prstGeom>
          <a:solidFill>
            <a:srgbClr val="EFBC1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lang="en-US" sz="2000">
                <a:solidFill>
                  <a:srgbClr val="022565"/>
                </a:solidFill>
              </a:rPr>
              <a:t>5</a:t>
            </a:r>
            <a:endParaRPr b="1" i="0" sz="2000" u="none" cap="none" strike="noStrike">
              <a:solidFill>
                <a:srgbClr val="022565"/>
              </a:solidFill>
              <a:latin typeface="Arial"/>
              <a:ea typeface="Arial"/>
              <a:cs typeface="Arial"/>
              <a:sym typeface="Arial"/>
            </a:endParaRPr>
          </a:p>
        </p:txBody>
      </p:sp>
      <p:sp>
        <p:nvSpPr>
          <p:cNvPr id="135" name="Google Shape;135;p16"/>
          <p:cNvSpPr txBox="1"/>
          <p:nvPr/>
        </p:nvSpPr>
        <p:spPr>
          <a:xfrm>
            <a:off x="6834136" y="4271956"/>
            <a:ext cx="3979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US" sz="2400">
                <a:solidFill>
                  <a:srgbClr val="022565"/>
                </a:solidFill>
                <a:latin typeface="Calibri"/>
                <a:ea typeface="Calibri"/>
                <a:cs typeface="Calibri"/>
                <a:sym typeface="Calibri"/>
              </a:rPr>
              <a:t>Soluționarea problemelor</a:t>
            </a:r>
            <a:endParaRPr sz="2400">
              <a:solidFill>
                <a:srgbClr val="022565"/>
              </a:solidFill>
              <a:latin typeface="Calibri"/>
              <a:ea typeface="Calibri"/>
              <a:cs typeface="Calibri"/>
              <a:sym typeface="Calibri"/>
            </a:endParaRPr>
          </a:p>
        </p:txBody>
      </p:sp>
      <p:sp>
        <p:nvSpPr>
          <p:cNvPr id="136" name="Google Shape;136;p16"/>
          <p:cNvSpPr/>
          <p:nvPr/>
        </p:nvSpPr>
        <p:spPr>
          <a:xfrm>
            <a:off x="6164263" y="4253506"/>
            <a:ext cx="594000" cy="591000"/>
          </a:xfrm>
          <a:prstGeom prst="ellipse">
            <a:avLst/>
          </a:prstGeom>
          <a:solidFill>
            <a:srgbClr val="EFBC1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lang="en-US" sz="2000">
                <a:solidFill>
                  <a:srgbClr val="022565"/>
                </a:solidFill>
              </a:rPr>
              <a:t>7</a:t>
            </a:r>
            <a:endParaRPr b="1" i="0" sz="2000" u="none" cap="none" strike="noStrike">
              <a:solidFill>
                <a:srgbClr val="022565"/>
              </a:solidFill>
              <a:latin typeface="Arial"/>
              <a:ea typeface="Arial"/>
              <a:cs typeface="Arial"/>
              <a:sym typeface="Arial"/>
            </a:endParaRPr>
          </a:p>
        </p:txBody>
      </p:sp>
      <p:sp>
        <p:nvSpPr>
          <p:cNvPr id="137" name="Google Shape;137;p16"/>
          <p:cNvSpPr txBox="1"/>
          <p:nvPr/>
        </p:nvSpPr>
        <p:spPr>
          <a:xfrm>
            <a:off x="1387338" y="5276150"/>
            <a:ext cx="42912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US" sz="2400">
                <a:solidFill>
                  <a:srgbClr val="022565"/>
                </a:solidFill>
                <a:latin typeface="Calibri"/>
                <a:ea typeface="Calibri"/>
                <a:cs typeface="Calibri"/>
                <a:sym typeface="Calibri"/>
              </a:rPr>
              <a:t>Experiența clienților</a:t>
            </a:r>
            <a:endParaRPr sz="2400">
              <a:solidFill>
                <a:srgbClr val="022565"/>
              </a:solidFill>
              <a:latin typeface="Calibri"/>
              <a:ea typeface="Calibri"/>
              <a:cs typeface="Calibri"/>
              <a:sym typeface="Calibri"/>
            </a:endParaRPr>
          </a:p>
        </p:txBody>
      </p:sp>
      <p:sp>
        <p:nvSpPr>
          <p:cNvPr id="138" name="Google Shape;138;p16"/>
          <p:cNvSpPr/>
          <p:nvPr/>
        </p:nvSpPr>
        <p:spPr>
          <a:xfrm>
            <a:off x="717463" y="5257694"/>
            <a:ext cx="594000" cy="591000"/>
          </a:xfrm>
          <a:prstGeom prst="ellipse">
            <a:avLst/>
          </a:prstGeom>
          <a:solidFill>
            <a:srgbClr val="EFBC1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lang="en-US" sz="2000">
                <a:solidFill>
                  <a:srgbClr val="022565"/>
                </a:solidFill>
              </a:rPr>
              <a:t>4</a:t>
            </a:r>
            <a:endParaRPr b="1" i="0" sz="2000" u="none" cap="none" strike="noStrike">
              <a:solidFill>
                <a:srgbClr val="022565"/>
              </a:solidFill>
              <a:latin typeface="Arial"/>
              <a:ea typeface="Arial"/>
              <a:cs typeface="Arial"/>
              <a:sym typeface="Arial"/>
            </a:endParaRPr>
          </a:p>
        </p:txBody>
      </p:sp>
      <p:sp>
        <p:nvSpPr>
          <p:cNvPr id="139" name="Google Shape;139;p16"/>
          <p:cNvSpPr txBox="1"/>
          <p:nvPr/>
        </p:nvSpPr>
        <p:spPr>
          <a:xfrm>
            <a:off x="6834136" y="5276156"/>
            <a:ext cx="3979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US" sz="2400">
                <a:solidFill>
                  <a:srgbClr val="022565"/>
                </a:solidFill>
                <a:latin typeface="Calibri"/>
                <a:ea typeface="Calibri"/>
                <a:cs typeface="Calibri"/>
                <a:sym typeface="Calibri"/>
              </a:rPr>
              <a:t>Creșterea profitului</a:t>
            </a:r>
            <a:endParaRPr sz="2400">
              <a:solidFill>
                <a:srgbClr val="022565"/>
              </a:solidFill>
              <a:latin typeface="Calibri"/>
              <a:ea typeface="Calibri"/>
              <a:cs typeface="Calibri"/>
              <a:sym typeface="Calibri"/>
            </a:endParaRPr>
          </a:p>
        </p:txBody>
      </p:sp>
      <p:sp>
        <p:nvSpPr>
          <p:cNvPr id="140" name="Google Shape;140;p16"/>
          <p:cNvSpPr/>
          <p:nvPr/>
        </p:nvSpPr>
        <p:spPr>
          <a:xfrm>
            <a:off x="6164263" y="5257706"/>
            <a:ext cx="594000" cy="591000"/>
          </a:xfrm>
          <a:prstGeom prst="ellipse">
            <a:avLst/>
          </a:prstGeom>
          <a:solidFill>
            <a:srgbClr val="EFBC1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lang="en-US" sz="2000">
                <a:solidFill>
                  <a:srgbClr val="022565"/>
                </a:solidFill>
              </a:rPr>
              <a:t>8</a:t>
            </a:r>
            <a:endParaRPr b="1" i="0" sz="2000" u="none" cap="none" strike="noStrike">
              <a:solidFill>
                <a:srgbClr val="022565"/>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7"/>
          <p:cNvSpPr/>
          <p:nvPr/>
        </p:nvSpPr>
        <p:spPr>
          <a:xfrm>
            <a:off x="0" y="109500"/>
            <a:ext cx="12192000" cy="6748500"/>
          </a:xfrm>
          <a:prstGeom prst="rect">
            <a:avLst/>
          </a:prstGeom>
          <a:solidFill>
            <a:srgbClr val="02256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22565"/>
              </a:solidFill>
              <a:latin typeface="Calibri"/>
              <a:ea typeface="Calibri"/>
              <a:cs typeface="Calibri"/>
              <a:sym typeface="Calibri"/>
            </a:endParaRPr>
          </a:p>
        </p:txBody>
      </p:sp>
      <p:pic>
        <p:nvPicPr>
          <p:cNvPr id="146" name="Google Shape;146;p17"/>
          <p:cNvPicPr preferRelativeResize="0"/>
          <p:nvPr/>
        </p:nvPicPr>
        <p:blipFill rotWithShape="1">
          <a:blip r:embed="rId3">
            <a:alphaModFix/>
          </a:blip>
          <a:srcRect b="0" l="0" r="0" t="0"/>
          <a:stretch/>
        </p:blipFill>
        <p:spPr>
          <a:xfrm>
            <a:off x="9815000" y="47925"/>
            <a:ext cx="2077650" cy="1468949"/>
          </a:xfrm>
          <a:prstGeom prst="rect">
            <a:avLst/>
          </a:prstGeom>
          <a:noFill/>
          <a:ln>
            <a:noFill/>
          </a:ln>
        </p:spPr>
      </p:pic>
      <p:pic>
        <p:nvPicPr>
          <p:cNvPr id="147" name="Google Shape;147;p17"/>
          <p:cNvPicPr preferRelativeResize="0"/>
          <p:nvPr/>
        </p:nvPicPr>
        <p:blipFill rotWithShape="1">
          <a:blip r:embed="rId4">
            <a:alphaModFix/>
          </a:blip>
          <a:srcRect b="0" l="0" r="0" t="0"/>
          <a:stretch/>
        </p:blipFill>
        <p:spPr>
          <a:xfrm>
            <a:off x="7540300" y="447910"/>
            <a:ext cx="1993748" cy="669000"/>
          </a:xfrm>
          <a:prstGeom prst="rect">
            <a:avLst/>
          </a:prstGeom>
          <a:noFill/>
          <a:ln>
            <a:noFill/>
          </a:ln>
        </p:spPr>
      </p:pic>
      <p:sp>
        <p:nvSpPr>
          <p:cNvPr id="148" name="Google Shape;148;p17"/>
          <p:cNvSpPr/>
          <p:nvPr/>
        </p:nvSpPr>
        <p:spPr>
          <a:xfrm>
            <a:off x="0" y="0"/>
            <a:ext cx="12192000" cy="109500"/>
          </a:xfrm>
          <a:prstGeom prst="rect">
            <a:avLst/>
          </a:prstGeom>
          <a:solidFill>
            <a:srgbClr val="EFBC1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EFBC15"/>
              </a:solidFill>
              <a:latin typeface="Calibri"/>
              <a:ea typeface="Calibri"/>
              <a:cs typeface="Calibri"/>
              <a:sym typeface="Calibri"/>
            </a:endParaRPr>
          </a:p>
        </p:txBody>
      </p:sp>
      <p:sp>
        <p:nvSpPr>
          <p:cNvPr id="149" name="Google Shape;149;p17"/>
          <p:cNvSpPr txBox="1"/>
          <p:nvPr/>
        </p:nvSpPr>
        <p:spPr>
          <a:xfrm>
            <a:off x="2017650" y="3160500"/>
            <a:ext cx="8156700" cy="646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b="1" lang="en-US" sz="3600">
                <a:solidFill>
                  <a:srgbClr val="F5F7F9"/>
                </a:solidFill>
                <a:latin typeface="Calibri"/>
                <a:ea typeface="Calibri"/>
                <a:cs typeface="Calibri"/>
                <a:sym typeface="Calibri"/>
              </a:rPr>
              <a:t>IDENTIFICAREA ȘI UTILIZAREA KPI-URILOR </a:t>
            </a:r>
            <a:endParaRPr b="1" sz="3600">
              <a:solidFill>
                <a:srgbClr val="F5F7F9"/>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18"/>
          <p:cNvSpPr/>
          <p:nvPr/>
        </p:nvSpPr>
        <p:spPr>
          <a:xfrm>
            <a:off x="0" y="0"/>
            <a:ext cx="12192000" cy="1564800"/>
          </a:xfrm>
          <a:prstGeom prst="rect">
            <a:avLst/>
          </a:prstGeom>
          <a:solidFill>
            <a:srgbClr val="02256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22565"/>
              </a:solidFill>
              <a:latin typeface="Calibri"/>
              <a:ea typeface="Calibri"/>
              <a:cs typeface="Calibri"/>
              <a:sym typeface="Calibri"/>
            </a:endParaRPr>
          </a:p>
        </p:txBody>
      </p:sp>
      <p:pic>
        <p:nvPicPr>
          <p:cNvPr id="155" name="Google Shape;155;p18"/>
          <p:cNvPicPr preferRelativeResize="0"/>
          <p:nvPr/>
        </p:nvPicPr>
        <p:blipFill rotWithShape="1">
          <a:blip r:embed="rId3">
            <a:alphaModFix/>
          </a:blip>
          <a:srcRect b="0" l="0" r="0" t="0"/>
          <a:stretch/>
        </p:blipFill>
        <p:spPr>
          <a:xfrm>
            <a:off x="9815000" y="47925"/>
            <a:ext cx="2077650" cy="1468949"/>
          </a:xfrm>
          <a:prstGeom prst="rect">
            <a:avLst/>
          </a:prstGeom>
          <a:noFill/>
          <a:ln>
            <a:noFill/>
          </a:ln>
        </p:spPr>
      </p:pic>
      <p:pic>
        <p:nvPicPr>
          <p:cNvPr id="156" name="Google Shape;156;p18"/>
          <p:cNvPicPr preferRelativeResize="0"/>
          <p:nvPr/>
        </p:nvPicPr>
        <p:blipFill rotWithShape="1">
          <a:blip r:embed="rId4">
            <a:alphaModFix/>
          </a:blip>
          <a:srcRect b="0" l="0" r="0" t="0"/>
          <a:stretch/>
        </p:blipFill>
        <p:spPr>
          <a:xfrm>
            <a:off x="7540300" y="447910"/>
            <a:ext cx="1993748" cy="669000"/>
          </a:xfrm>
          <a:prstGeom prst="rect">
            <a:avLst/>
          </a:prstGeom>
          <a:noFill/>
          <a:ln>
            <a:noFill/>
          </a:ln>
        </p:spPr>
      </p:pic>
      <p:sp>
        <p:nvSpPr>
          <p:cNvPr id="157" name="Google Shape;157;p18"/>
          <p:cNvSpPr/>
          <p:nvPr/>
        </p:nvSpPr>
        <p:spPr>
          <a:xfrm>
            <a:off x="0" y="1564800"/>
            <a:ext cx="12192000" cy="109500"/>
          </a:xfrm>
          <a:prstGeom prst="rect">
            <a:avLst/>
          </a:prstGeom>
          <a:solidFill>
            <a:srgbClr val="EFBC1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EFBC15"/>
              </a:solidFill>
              <a:latin typeface="Calibri"/>
              <a:ea typeface="Calibri"/>
              <a:cs typeface="Calibri"/>
              <a:sym typeface="Calibri"/>
            </a:endParaRPr>
          </a:p>
        </p:txBody>
      </p:sp>
      <p:sp>
        <p:nvSpPr>
          <p:cNvPr id="158" name="Google Shape;158;p18"/>
          <p:cNvSpPr txBox="1"/>
          <p:nvPr>
            <p:ph type="title"/>
          </p:nvPr>
        </p:nvSpPr>
        <p:spPr>
          <a:xfrm>
            <a:off x="848725" y="500700"/>
            <a:ext cx="10943400" cy="563400"/>
          </a:xfrm>
          <a:prstGeom prst="rect">
            <a:avLst/>
          </a:prstGeom>
          <a:noFill/>
          <a:ln>
            <a:noFill/>
          </a:ln>
        </p:spPr>
        <p:txBody>
          <a:bodyPr anchorCtr="0" anchor="ctr"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en-US" sz="3400">
                <a:solidFill>
                  <a:schemeClr val="lt1"/>
                </a:solidFill>
              </a:rPr>
              <a:t>MĂSURAREA REZULTATELOR</a:t>
            </a:r>
            <a:endParaRPr b="1" sz="3400">
              <a:solidFill>
                <a:schemeClr val="lt1"/>
              </a:solidFill>
            </a:endParaRPr>
          </a:p>
        </p:txBody>
      </p:sp>
      <p:sp>
        <p:nvSpPr>
          <p:cNvPr id="159" name="Google Shape;159;p18"/>
          <p:cNvSpPr txBox="1"/>
          <p:nvPr/>
        </p:nvSpPr>
        <p:spPr>
          <a:xfrm>
            <a:off x="1416050" y="2631025"/>
            <a:ext cx="4798500" cy="1759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1" lang="en-US" sz="2600">
                <a:solidFill>
                  <a:srgbClr val="EFBC15"/>
                </a:solidFill>
                <a:latin typeface="Calibri"/>
                <a:ea typeface="Calibri"/>
                <a:cs typeface="Calibri"/>
                <a:sym typeface="Calibri"/>
              </a:rPr>
              <a:t>Indicatorii Cheie de Performanță </a:t>
            </a:r>
            <a:r>
              <a:rPr b="1" lang="en-US" sz="2600">
                <a:solidFill>
                  <a:srgbClr val="EFBC15"/>
                </a:solidFill>
                <a:latin typeface="Calibri"/>
                <a:ea typeface="Calibri"/>
                <a:cs typeface="Calibri"/>
                <a:sym typeface="Calibri"/>
              </a:rPr>
              <a:t>(Key Performance Indicators, KPI)</a:t>
            </a:r>
            <a:endParaRPr b="1" sz="2600">
              <a:solidFill>
                <a:srgbClr val="EFBC15"/>
              </a:solidFill>
              <a:latin typeface="Calibri"/>
              <a:ea typeface="Calibri"/>
              <a:cs typeface="Calibri"/>
              <a:sym typeface="Calibri"/>
            </a:endParaRPr>
          </a:p>
          <a:p>
            <a:pPr indent="0" lvl="0" marL="0" marR="0" rtl="0" algn="l">
              <a:lnSpc>
                <a:spcPct val="100000"/>
              </a:lnSpc>
              <a:spcBef>
                <a:spcPts val="1000"/>
              </a:spcBef>
              <a:spcAft>
                <a:spcPts val="0"/>
              </a:spcAft>
              <a:buClr>
                <a:srgbClr val="000000"/>
              </a:buClr>
              <a:buSzPts val="2600"/>
              <a:buFont typeface="Arial"/>
              <a:buNone/>
            </a:pPr>
            <a:r>
              <a:rPr lang="en-US" sz="2400">
                <a:solidFill>
                  <a:srgbClr val="022565"/>
                </a:solidFill>
                <a:latin typeface="Calibri"/>
                <a:ea typeface="Calibri"/>
                <a:cs typeface="Calibri"/>
                <a:sym typeface="Calibri"/>
              </a:rPr>
              <a:t>sunt măsuri utilizate pentru evaluarea performanței unei afaceri. </a:t>
            </a:r>
            <a:endParaRPr sz="2400">
              <a:solidFill>
                <a:srgbClr val="022565"/>
              </a:solidFill>
              <a:latin typeface="Calibri"/>
              <a:ea typeface="Calibri"/>
              <a:cs typeface="Calibri"/>
              <a:sym typeface="Calibri"/>
            </a:endParaRPr>
          </a:p>
        </p:txBody>
      </p:sp>
      <p:pic>
        <p:nvPicPr>
          <p:cNvPr id="160" name="Google Shape;160;p18"/>
          <p:cNvPicPr preferRelativeResize="0"/>
          <p:nvPr/>
        </p:nvPicPr>
        <p:blipFill>
          <a:blip r:embed="rId5">
            <a:alphaModFix/>
          </a:blip>
          <a:stretch>
            <a:fillRect/>
          </a:stretch>
        </p:blipFill>
        <p:spPr>
          <a:xfrm>
            <a:off x="6566400" y="1826700"/>
            <a:ext cx="4572000" cy="4572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9"/>
          <p:cNvSpPr/>
          <p:nvPr/>
        </p:nvSpPr>
        <p:spPr>
          <a:xfrm>
            <a:off x="0" y="0"/>
            <a:ext cx="12192000" cy="1564800"/>
          </a:xfrm>
          <a:prstGeom prst="rect">
            <a:avLst/>
          </a:prstGeom>
          <a:solidFill>
            <a:srgbClr val="02256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22565"/>
              </a:solidFill>
              <a:latin typeface="Calibri"/>
              <a:ea typeface="Calibri"/>
              <a:cs typeface="Calibri"/>
              <a:sym typeface="Calibri"/>
            </a:endParaRPr>
          </a:p>
        </p:txBody>
      </p:sp>
      <p:pic>
        <p:nvPicPr>
          <p:cNvPr id="166" name="Google Shape;166;p19"/>
          <p:cNvPicPr preferRelativeResize="0"/>
          <p:nvPr/>
        </p:nvPicPr>
        <p:blipFill rotWithShape="1">
          <a:blip r:embed="rId3">
            <a:alphaModFix/>
          </a:blip>
          <a:srcRect b="0" l="0" r="0" t="0"/>
          <a:stretch/>
        </p:blipFill>
        <p:spPr>
          <a:xfrm>
            <a:off x="9815000" y="47925"/>
            <a:ext cx="2077650" cy="1468949"/>
          </a:xfrm>
          <a:prstGeom prst="rect">
            <a:avLst/>
          </a:prstGeom>
          <a:noFill/>
          <a:ln>
            <a:noFill/>
          </a:ln>
        </p:spPr>
      </p:pic>
      <p:pic>
        <p:nvPicPr>
          <p:cNvPr id="167" name="Google Shape;167;p19"/>
          <p:cNvPicPr preferRelativeResize="0"/>
          <p:nvPr/>
        </p:nvPicPr>
        <p:blipFill rotWithShape="1">
          <a:blip r:embed="rId4">
            <a:alphaModFix/>
          </a:blip>
          <a:srcRect b="0" l="0" r="0" t="0"/>
          <a:stretch/>
        </p:blipFill>
        <p:spPr>
          <a:xfrm>
            <a:off x="7540300" y="447910"/>
            <a:ext cx="1993748" cy="669000"/>
          </a:xfrm>
          <a:prstGeom prst="rect">
            <a:avLst/>
          </a:prstGeom>
          <a:noFill/>
          <a:ln>
            <a:noFill/>
          </a:ln>
        </p:spPr>
      </p:pic>
      <p:sp>
        <p:nvSpPr>
          <p:cNvPr id="168" name="Google Shape;168;p19"/>
          <p:cNvSpPr/>
          <p:nvPr/>
        </p:nvSpPr>
        <p:spPr>
          <a:xfrm>
            <a:off x="0" y="1564800"/>
            <a:ext cx="12192000" cy="109500"/>
          </a:xfrm>
          <a:prstGeom prst="rect">
            <a:avLst/>
          </a:prstGeom>
          <a:solidFill>
            <a:srgbClr val="EFBC1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EFBC15"/>
              </a:solidFill>
              <a:latin typeface="Calibri"/>
              <a:ea typeface="Calibri"/>
              <a:cs typeface="Calibri"/>
              <a:sym typeface="Calibri"/>
            </a:endParaRPr>
          </a:p>
        </p:txBody>
      </p:sp>
      <p:sp>
        <p:nvSpPr>
          <p:cNvPr id="169" name="Google Shape;169;p19"/>
          <p:cNvSpPr txBox="1"/>
          <p:nvPr>
            <p:ph type="title"/>
          </p:nvPr>
        </p:nvSpPr>
        <p:spPr>
          <a:xfrm>
            <a:off x="848725" y="500700"/>
            <a:ext cx="10943400" cy="563400"/>
          </a:xfrm>
          <a:prstGeom prst="rect">
            <a:avLst/>
          </a:prstGeom>
          <a:noFill/>
          <a:ln>
            <a:noFill/>
          </a:ln>
        </p:spPr>
        <p:txBody>
          <a:bodyPr anchorCtr="0" anchor="ctr"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en-US" sz="3400">
                <a:solidFill>
                  <a:schemeClr val="lt1"/>
                </a:solidFill>
              </a:rPr>
              <a:t>MĂSURAREA REZULTATELOR</a:t>
            </a:r>
            <a:endParaRPr b="1" sz="3400">
              <a:solidFill>
                <a:schemeClr val="lt1"/>
              </a:solidFill>
            </a:endParaRPr>
          </a:p>
        </p:txBody>
      </p:sp>
      <p:sp>
        <p:nvSpPr>
          <p:cNvPr id="170" name="Google Shape;170;p19"/>
          <p:cNvSpPr txBox="1"/>
          <p:nvPr/>
        </p:nvSpPr>
        <p:spPr>
          <a:xfrm>
            <a:off x="1933650" y="2175000"/>
            <a:ext cx="8324700" cy="3576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1" lang="en-US" sz="2600">
                <a:solidFill>
                  <a:srgbClr val="EFBC15"/>
                </a:solidFill>
                <a:latin typeface="Calibri"/>
                <a:ea typeface="Calibri"/>
                <a:cs typeface="Calibri"/>
                <a:sym typeface="Calibri"/>
              </a:rPr>
              <a:t>Rata de conversie (Conversion Rate)</a:t>
            </a:r>
            <a:endParaRPr b="1" sz="2600">
              <a:solidFill>
                <a:srgbClr val="EFBC15"/>
              </a:solidFill>
              <a:latin typeface="Calibri"/>
              <a:ea typeface="Calibri"/>
              <a:cs typeface="Calibri"/>
              <a:sym typeface="Calibri"/>
            </a:endParaRPr>
          </a:p>
          <a:p>
            <a:pPr indent="0" lvl="0" marL="0" marR="0" rtl="0" algn="l">
              <a:lnSpc>
                <a:spcPct val="100000"/>
              </a:lnSpc>
              <a:spcBef>
                <a:spcPts val="1000"/>
              </a:spcBef>
              <a:spcAft>
                <a:spcPts val="0"/>
              </a:spcAft>
              <a:buClr>
                <a:srgbClr val="000000"/>
              </a:buClr>
              <a:buSzPts val="2600"/>
              <a:buFont typeface="Arial"/>
              <a:buNone/>
            </a:pPr>
            <a:r>
              <a:rPr lang="en-US" sz="2400">
                <a:solidFill>
                  <a:srgbClr val="022565"/>
                </a:solidFill>
                <a:latin typeface="Calibri"/>
                <a:ea typeface="Calibri"/>
                <a:cs typeface="Calibri"/>
                <a:sym typeface="Calibri"/>
              </a:rPr>
              <a:t>măsoară procentul vizitatorilor care devin clienți. </a:t>
            </a:r>
            <a:endParaRPr sz="2400">
              <a:solidFill>
                <a:srgbClr val="022565"/>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600"/>
              <a:buFont typeface="Arial"/>
              <a:buNone/>
            </a:pPr>
            <a:r>
              <a:t/>
            </a:r>
            <a:endParaRPr sz="2400">
              <a:solidFill>
                <a:srgbClr val="022565"/>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600"/>
              <a:buFont typeface="Arial"/>
              <a:buNone/>
            </a:pPr>
            <a:r>
              <a:rPr lang="en-US" sz="2400">
                <a:solidFill>
                  <a:srgbClr val="022565"/>
                </a:solidFill>
                <a:latin typeface="Calibri"/>
                <a:ea typeface="Calibri"/>
                <a:cs typeface="Calibri"/>
                <a:sym typeface="Calibri"/>
              </a:rPr>
              <a:t>Formulă de calcul: </a:t>
            </a:r>
            <a:r>
              <a:rPr b="1" lang="en-US" sz="2400">
                <a:solidFill>
                  <a:srgbClr val="022565"/>
                </a:solidFill>
                <a:latin typeface="Calibri"/>
                <a:ea typeface="Calibri"/>
                <a:cs typeface="Calibri"/>
                <a:sym typeface="Calibri"/>
              </a:rPr>
              <a:t>Conversie = (Numărul de clienți / Numărul total de vizitatori) × 100.</a:t>
            </a:r>
            <a:endParaRPr b="1" sz="2400">
              <a:solidFill>
                <a:srgbClr val="022565"/>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600"/>
              <a:buFont typeface="Arial"/>
              <a:buNone/>
            </a:pPr>
            <a:r>
              <a:t/>
            </a:r>
            <a:endParaRPr b="1" sz="2400">
              <a:solidFill>
                <a:srgbClr val="022565"/>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2400">
                <a:solidFill>
                  <a:srgbClr val="022565"/>
                </a:solidFill>
                <a:latin typeface="Calibri"/>
                <a:ea typeface="Calibri"/>
                <a:cs typeface="Calibri"/>
                <a:sym typeface="Calibri"/>
              </a:rPr>
              <a:t>Conversia arată cât de bine funcționează strategia de vânzări și marketing, indică eficiența website-ului în transformarea vizitatorilor în clienți.</a:t>
            </a:r>
            <a:endParaRPr sz="2400">
              <a:solidFill>
                <a:srgbClr val="022565"/>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0"/>
          <p:cNvSpPr/>
          <p:nvPr/>
        </p:nvSpPr>
        <p:spPr>
          <a:xfrm>
            <a:off x="0" y="0"/>
            <a:ext cx="12192000" cy="1564800"/>
          </a:xfrm>
          <a:prstGeom prst="rect">
            <a:avLst/>
          </a:prstGeom>
          <a:solidFill>
            <a:srgbClr val="02256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22565"/>
              </a:solidFill>
              <a:latin typeface="Calibri"/>
              <a:ea typeface="Calibri"/>
              <a:cs typeface="Calibri"/>
              <a:sym typeface="Calibri"/>
            </a:endParaRPr>
          </a:p>
        </p:txBody>
      </p:sp>
      <p:pic>
        <p:nvPicPr>
          <p:cNvPr id="176" name="Google Shape;176;p20"/>
          <p:cNvPicPr preferRelativeResize="0"/>
          <p:nvPr/>
        </p:nvPicPr>
        <p:blipFill rotWithShape="1">
          <a:blip r:embed="rId3">
            <a:alphaModFix/>
          </a:blip>
          <a:srcRect b="0" l="0" r="0" t="0"/>
          <a:stretch/>
        </p:blipFill>
        <p:spPr>
          <a:xfrm>
            <a:off x="9815000" y="47925"/>
            <a:ext cx="2077650" cy="1468949"/>
          </a:xfrm>
          <a:prstGeom prst="rect">
            <a:avLst/>
          </a:prstGeom>
          <a:noFill/>
          <a:ln>
            <a:noFill/>
          </a:ln>
        </p:spPr>
      </p:pic>
      <p:pic>
        <p:nvPicPr>
          <p:cNvPr id="177" name="Google Shape;177;p20"/>
          <p:cNvPicPr preferRelativeResize="0"/>
          <p:nvPr/>
        </p:nvPicPr>
        <p:blipFill rotWithShape="1">
          <a:blip r:embed="rId4">
            <a:alphaModFix/>
          </a:blip>
          <a:srcRect b="0" l="0" r="0" t="0"/>
          <a:stretch/>
        </p:blipFill>
        <p:spPr>
          <a:xfrm>
            <a:off x="7540300" y="447910"/>
            <a:ext cx="1993748" cy="669000"/>
          </a:xfrm>
          <a:prstGeom prst="rect">
            <a:avLst/>
          </a:prstGeom>
          <a:noFill/>
          <a:ln>
            <a:noFill/>
          </a:ln>
        </p:spPr>
      </p:pic>
      <p:sp>
        <p:nvSpPr>
          <p:cNvPr id="178" name="Google Shape;178;p20"/>
          <p:cNvSpPr/>
          <p:nvPr/>
        </p:nvSpPr>
        <p:spPr>
          <a:xfrm>
            <a:off x="0" y="1564800"/>
            <a:ext cx="12192000" cy="109500"/>
          </a:xfrm>
          <a:prstGeom prst="rect">
            <a:avLst/>
          </a:prstGeom>
          <a:solidFill>
            <a:srgbClr val="EFBC1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EFBC15"/>
              </a:solidFill>
              <a:latin typeface="Calibri"/>
              <a:ea typeface="Calibri"/>
              <a:cs typeface="Calibri"/>
              <a:sym typeface="Calibri"/>
            </a:endParaRPr>
          </a:p>
        </p:txBody>
      </p:sp>
      <p:sp>
        <p:nvSpPr>
          <p:cNvPr id="179" name="Google Shape;179;p20"/>
          <p:cNvSpPr txBox="1"/>
          <p:nvPr>
            <p:ph type="title"/>
          </p:nvPr>
        </p:nvSpPr>
        <p:spPr>
          <a:xfrm>
            <a:off x="848725" y="500700"/>
            <a:ext cx="10943400" cy="563400"/>
          </a:xfrm>
          <a:prstGeom prst="rect">
            <a:avLst/>
          </a:prstGeom>
          <a:noFill/>
          <a:ln>
            <a:noFill/>
          </a:ln>
        </p:spPr>
        <p:txBody>
          <a:bodyPr anchorCtr="0" anchor="ctr"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en-US" sz="3400">
                <a:solidFill>
                  <a:schemeClr val="lt1"/>
                </a:solidFill>
              </a:rPr>
              <a:t>MĂSURAREA REZULTATELOR</a:t>
            </a:r>
            <a:endParaRPr b="1" sz="3400">
              <a:solidFill>
                <a:schemeClr val="lt1"/>
              </a:solidFill>
            </a:endParaRPr>
          </a:p>
        </p:txBody>
      </p:sp>
      <p:sp>
        <p:nvSpPr>
          <p:cNvPr id="180" name="Google Shape;180;p20"/>
          <p:cNvSpPr txBox="1"/>
          <p:nvPr/>
        </p:nvSpPr>
        <p:spPr>
          <a:xfrm>
            <a:off x="1933650" y="2175000"/>
            <a:ext cx="8324700" cy="3206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1" lang="en-US" sz="2600">
                <a:solidFill>
                  <a:srgbClr val="EFBC15"/>
                </a:solidFill>
                <a:latin typeface="Calibri"/>
                <a:ea typeface="Calibri"/>
                <a:cs typeface="Calibri"/>
                <a:sym typeface="Calibri"/>
              </a:rPr>
              <a:t>Valoarea medie a comenzii  (Average Order Value - AOV)</a:t>
            </a:r>
            <a:endParaRPr b="1" sz="2600">
              <a:solidFill>
                <a:srgbClr val="EFBC15"/>
              </a:solidFill>
              <a:latin typeface="Calibri"/>
              <a:ea typeface="Calibri"/>
              <a:cs typeface="Calibri"/>
              <a:sym typeface="Calibri"/>
            </a:endParaRPr>
          </a:p>
          <a:p>
            <a:pPr indent="0" lvl="0" marL="0" marR="0" rtl="0" algn="l">
              <a:lnSpc>
                <a:spcPct val="100000"/>
              </a:lnSpc>
              <a:spcBef>
                <a:spcPts val="1000"/>
              </a:spcBef>
              <a:spcAft>
                <a:spcPts val="0"/>
              </a:spcAft>
              <a:buClr>
                <a:srgbClr val="000000"/>
              </a:buClr>
              <a:buSzPts val="2600"/>
              <a:buFont typeface="Arial"/>
              <a:buNone/>
            </a:pPr>
            <a:r>
              <a:rPr lang="en-US" sz="2400">
                <a:solidFill>
                  <a:srgbClr val="022565"/>
                </a:solidFill>
                <a:latin typeface="Calibri"/>
                <a:ea typeface="Calibri"/>
                <a:cs typeface="Calibri"/>
                <a:sym typeface="Calibri"/>
              </a:rPr>
              <a:t>măsoară suma medie cheltuită de un client pe comandă.</a:t>
            </a:r>
            <a:endParaRPr sz="2400">
              <a:solidFill>
                <a:srgbClr val="022565"/>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600"/>
              <a:buFont typeface="Arial"/>
              <a:buNone/>
            </a:pPr>
            <a:r>
              <a:t/>
            </a:r>
            <a:endParaRPr sz="2400">
              <a:solidFill>
                <a:srgbClr val="022565"/>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600"/>
              <a:buFont typeface="Arial"/>
              <a:buNone/>
            </a:pPr>
            <a:r>
              <a:rPr lang="en-US" sz="2400">
                <a:solidFill>
                  <a:srgbClr val="022565"/>
                </a:solidFill>
                <a:latin typeface="Calibri"/>
                <a:ea typeface="Calibri"/>
                <a:cs typeface="Calibri"/>
                <a:sym typeface="Calibri"/>
              </a:rPr>
              <a:t>Formulă de calcul: </a:t>
            </a:r>
            <a:r>
              <a:rPr b="1" lang="en-US" sz="2400">
                <a:solidFill>
                  <a:srgbClr val="022565"/>
                </a:solidFill>
                <a:latin typeface="Calibri"/>
                <a:ea typeface="Calibri"/>
                <a:cs typeface="Calibri"/>
                <a:sym typeface="Calibri"/>
              </a:rPr>
              <a:t>Valoarea medie a comenzii  = Venit total / Număr de comenzi</a:t>
            </a:r>
            <a:endParaRPr b="1" sz="2400">
              <a:solidFill>
                <a:srgbClr val="022565"/>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600"/>
              <a:buFont typeface="Arial"/>
              <a:buNone/>
            </a:pPr>
            <a:r>
              <a:t/>
            </a:r>
            <a:endParaRPr b="1" sz="2400">
              <a:solidFill>
                <a:srgbClr val="022565"/>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2400">
                <a:solidFill>
                  <a:srgbClr val="022565"/>
                </a:solidFill>
                <a:latin typeface="Calibri"/>
                <a:ea typeface="Calibri"/>
                <a:cs typeface="Calibri"/>
                <a:sym typeface="Calibri"/>
              </a:rPr>
              <a:t>Valoarea medie a comenzii ajută la maximizarea veniturilor per client și la identificarea obiceiurilor de cumpărare.</a:t>
            </a:r>
            <a:endParaRPr sz="2400">
              <a:solidFill>
                <a:srgbClr val="022565"/>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1"/>
          <p:cNvSpPr/>
          <p:nvPr/>
        </p:nvSpPr>
        <p:spPr>
          <a:xfrm>
            <a:off x="0" y="0"/>
            <a:ext cx="12192000" cy="1564800"/>
          </a:xfrm>
          <a:prstGeom prst="rect">
            <a:avLst/>
          </a:prstGeom>
          <a:solidFill>
            <a:srgbClr val="02256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22565"/>
              </a:solidFill>
              <a:latin typeface="Calibri"/>
              <a:ea typeface="Calibri"/>
              <a:cs typeface="Calibri"/>
              <a:sym typeface="Calibri"/>
            </a:endParaRPr>
          </a:p>
        </p:txBody>
      </p:sp>
      <p:pic>
        <p:nvPicPr>
          <p:cNvPr id="186" name="Google Shape;186;p21"/>
          <p:cNvPicPr preferRelativeResize="0"/>
          <p:nvPr/>
        </p:nvPicPr>
        <p:blipFill rotWithShape="1">
          <a:blip r:embed="rId3">
            <a:alphaModFix/>
          </a:blip>
          <a:srcRect b="0" l="0" r="0" t="0"/>
          <a:stretch/>
        </p:blipFill>
        <p:spPr>
          <a:xfrm>
            <a:off x="9815000" y="47925"/>
            <a:ext cx="2077650" cy="1468949"/>
          </a:xfrm>
          <a:prstGeom prst="rect">
            <a:avLst/>
          </a:prstGeom>
          <a:noFill/>
          <a:ln>
            <a:noFill/>
          </a:ln>
        </p:spPr>
      </p:pic>
      <p:pic>
        <p:nvPicPr>
          <p:cNvPr id="187" name="Google Shape;187;p21"/>
          <p:cNvPicPr preferRelativeResize="0"/>
          <p:nvPr/>
        </p:nvPicPr>
        <p:blipFill rotWithShape="1">
          <a:blip r:embed="rId4">
            <a:alphaModFix/>
          </a:blip>
          <a:srcRect b="0" l="0" r="0" t="0"/>
          <a:stretch/>
        </p:blipFill>
        <p:spPr>
          <a:xfrm>
            <a:off x="7540300" y="447910"/>
            <a:ext cx="1993748" cy="669000"/>
          </a:xfrm>
          <a:prstGeom prst="rect">
            <a:avLst/>
          </a:prstGeom>
          <a:noFill/>
          <a:ln>
            <a:noFill/>
          </a:ln>
        </p:spPr>
      </p:pic>
      <p:sp>
        <p:nvSpPr>
          <p:cNvPr id="188" name="Google Shape;188;p21"/>
          <p:cNvSpPr/>
          <p:nvPr/>
        </p:nvSpPr>
        <p:spPr>
          <a:xfrm>
            <a:off x="0" y="1564800"/>
            <a:ext cx="12192000" cy="109500"/>
          </a:xfrm>
          <a:prstGeom prst="rect">
            <a:avLst/>
          </a:prstGeom>
          <a:solidFill>
            <a:srgbClr val="EFBC1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EFBC15"/>
              </a:solidFill>
              <a:latin typeface="Calibri"/>
              <a:ea typeface="Calibri"/>
              <a:cs typeface="Calibri"/>
              <a:sym typeface="Calibri"/>
            </a:endParaRPr>
          </a:p>
        </p:txBody>
      </p:sp>
      <p:sp>
        <p:nvSpPr>
          <p:cNvPr id="189" name="Google Shape;189;p21"/>
          <p:cNvSpPr txBox="1"/>
          <p:nvPr>
            <p:ph type="title"/>
          </p:nvPr>
        </p:nvSpPr>
        <p:spPr>
          <a:xfrm>
            <a:off x="848725" y="500700"/>
            <a:ext cx="10943400" cy="563400"/>
          </a:xfrm>
          <a:prstGeom prst="rect">
            <a:avLst/>
          </a:prstGeom>
          <a:noFill/>
          <a:ln>
            <a:noFill/>
          </a:ln>
        </p:spPr>
        <p:txBody>
          <a:bodyPr anchorCtr="0" anchor="ctr"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en-US" sz="3400">
                <a:solidFill>
                  <a:schemeClr val="lt1"/>
                </a:solidFill>
              </a:rPr>
              <a:t>MĂSURAREA REZULTATELOR</a:t>
            </a:r>
            <a:endParaRPr b="1" sz="3400">
              <a:solidFill>
                <a:schemeClr val="lt1"/>
              </a:solidFill>
            </a:endParaRPr>
          </a:p>
        </p:txBody>
      </p:sp>
      <p:sp>
        <p:nvSpPr>
          <p:cNvPr id="190" name="Google Shape;190;p21"/>
          <p:cNvSpPr txBox="1"/>
          <p:nvPr/>
        </p:nvSpPr>
        <p:spPr>
          <a:xfrm>
            <a:off x="1339650" y="2356425"/>
            <a:ext cx="9512700" cy="3206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1" lang="en-US" sz="2600">
                <a:solidFill>
                  <a:srgbClr val="EFBC15"/>
                </a:solidFill>
                <a:latin typeface="Calibri"/>
                <a:ea typeface="Calibri"/>
                <a:cs typeface="Calibri"/>
                <a:sym typeface="Calibri"/>
              </a:rPr>
              <a:t>Costul de achiziție a unui client (Customer Acquisition Cost - CAC)</a:t>
            </a:r>
            <a:endParaRPr b="1" sz="2600">
              <a:solidFill>
                <a:srgbClr val="EFBC15"/>
              </a:solidFill>
              <a:latin typeface="Calibri"/>
              <a:ea typeface="Calibri"/>
              <a:cs typeface="Calibri"/>
              <a:sym typeface="Calibri"/>
            </a:endParaRPr>
          </a:p>
          <a:p>
            <a:pPr indent="0" lvl="0" marL="0" marR="0" rtl="0" algn="l">
              <a:lnSpc>
                <a:spcPct val="100000"/>
              </a:lnSpc>
              <a:spcBef>
                <a:spcPts val="1000"/>
              </a:spcBef>
              <a:spcAft>
                <a:spcPts val="0"/>
              </a:spcAft>
              <a:buClr>
                <a:srgbClr val="000000"/>
              </a:buClr>
              <a:buSzPts val="2600"/>
              <a:buFont typeface="Arial"/>
              <a:buNone/>
            </a:pPr>
            <a:r>
              <a:rPr lang="en-US" sz="2400">
                <a:solidFill>
                  <a:srgbClr val="022565"/>
                </a:solidFill>
                <a:latin typeface="Calibri"/>
                <a:ea typeface="Calibri"/>
                <a:cs typeface="Calibri"/>
                <a:sym typeface="Calibri"/>
              </a:rPr>
              <a:t>măsoară costul mediu pentru atragerea unui client nou.</a:t>
            </a:r>
            <a:endParaRPr sz="2400">
              <a:solidFill>
                <a:srgbClr val="022565"/>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600"/>
              <a:buFont typeface="Arial"/>
              <a:buNone/>
            </a:pPr>
            <a:r>
              <a:t/>
            </a:r>
            <a:endParaRPr sz="2400">
              <a:solidFill>
                <a:srgbClr val="022565"/>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600"/>
              <a:buFont typeface="Arial"/>
              <a:buNone/>
            </a:pPr>
            <a:r>
              <a:rPr lang="en-US" sz="2400">
                <a:solidFill>
                  <a:srgbClr val="022565"/>
                </a:solidFill>
                <a:latin typeface="Calibri"/>
                <a:ea typeface="Calibri"/>
                <a:cs typeface="Calibri"/>
                <a:sym typeface="Calibri"/>
              </a:rPr>
              <a:t>Formulă de calcul: </a:t>
            </a:r>
            <a:r>
              <a:rPr b="1" lang="en-US" sz="2400">
                <a:solidFill>
                  <a:srgbClr val="022565"/>
                </a:solidFill>
                <a:latin typeface="Calibri"/>
                <a:ea typeface="Calibri"/>
                <a:cs typeface="Calibri"/>
                <a:sym typeface="Calibri"/>
              </a:rPr>
              <a:t>Costul de achiziție a unui client  = Total cheltuieli de marketing  / Număr de clienți noi.</a:t>
            </a:r>
            <a:endParaRPr b="1" sz="2400">
              <a:solidFill>
                <a:srgbClr val="022565"/>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600"/>
              <a:buFont typeface="Arial"/>
              <a:buNone/>
            </a:pPr>
            <a:r>
              <a:t/>
            </a:r>
            <a:endParaRPr b="1" sz="2400">
              <a:solidFill>
                <a:srgbClr val="022565"/>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2400">
                <a:solidFill>
                  <a:srgbClr val="022565"/>
                </a:solidFill>
                <a:latin typeface="Calibri"/>
                <a:ea typeface="Calibri"/>
                <a:cs typeface="Calibri"/>
                <a:sym typeface="Calibri"/>
              </a:rPr>
              <a:t>Acest indicator reflectă eficiența campaniilor de marketing și impactul lor financiar.</a:t>
            </a:r>
            <a:endParaRPr sz="2400">
              <a:solidFill>
                <a:srgbClr val="022565"/>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