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Lst>
  <p:sldSz cy="6858000" cx="12192000"/>
  <p:notesSz cx="6858000" cy="9144000"/>
  <p:embeddedFontLst>
    <p:embeddedFont>
      <p:font typeface="Century Gothic"/>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font" Target="fonts/CenturyGothic-regular.fntdata"/><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font" Target="fonts/CenturyGothic-italic.fntdata"/><Relationship Id="rId10" Type="http://schemas.openxmlformats.org/officeDocument/2006/relationships/slide" Target="slides/slide6.xml"/><Relationship Id="rId54" Type="http://schemas.openxmlformats.org/officeDocument/2006/relationships/font" Target="fonts/CenturyGothic-bold.fntdata"/><Relationship Id="rId13" Type="http://schemas.openxmlformats.org/officeDocument/2006/relationships/slide" Target="slides/slide9.xml"/><Relationship Id="rId12" Type="http://schemas.openxmlformats.org/officeDocument/2006/relationships/slide" Target="slides/slide8.xml"/><Relationship Id="rId56" Type="http://schemas.openxmlformats.org/officeDocument/2006/relationships/font" Target="fonts/CenturyGothic-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1715ffc4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Organizarea proceselor operaționale în comerțul electronic</a:t>
            </a:r>
            <a:endParaRPr/>
          </a:p>
        </p:txBody>
      </p:sp>
      <p:sp>
        <p:nvSpPr>
          <p:cNvPr id="82" name="Google Shape;82;g31715ffc4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1c141e2428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Logistica joacă un rol central în asigurarea livrării rapide și eficiente a comenzilor. </a:t>
            </a:r>
            <a:endParaRPr/>
          </a:p>
        </p:txBody>
      </p:sp>
      <p:sp>
        <p:nvSpPr>
          <p:cNvPr id="210" name="Google Shape;210;g31c141e2428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1c141e2428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Iată pașii esențiali pentru o gestionare optimă: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Managementul stocurilor: Implementați un sistem de urmărire a inventarului în timp real. Optați pentru depozitare proprie, colaborări cu centre logistice externe (fulfilment) sau dropshipping, în funcție de nevoile afacerii.</a:t>
            </a:r>
            <a:endParaRPr/>
          </a:p>
          <a:p>
            <a:pPr indent="0" lvl="0" marL="0" rtl="0" algn="l">
              <a:spcBef>
                <a:spcPts val="0"/>
              </a:spcBef>
              <a:spcAft>
                <a:spcPts val="0"/>
              </a:spcAft>
              <a:buClr>
                <a:srgbClr val="000000"/>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Procesarea comenzilor: Utilizați software dedicat pentru gestionarea comenzilor, reducând astfel timpul de procesare. Asigurați ambalaje sigure și atractive pentru a îmbunătăți experiența clientului.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Livrare: Colaborați cu parteneri logistici de încredere, cum ar fi FedEx sau DHL, sau organizați livrarea internă, dacă aceasta este mai eficientă.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Monitorizare: Supravegheați livrările pentru a identifica și rezolva rapid eventualele probleme.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Gestionarea retururilor: Stabiliți o politică clară și accesibilă de retur, contribuind astfel la creșterea încrederii clienților.</a:t>
            </a:r>
            <a:endParaRPr/>
          </a:p>
          <a:p>
            <a:pPr indent="0" lvl="0" marL="0" rtl="0" algn="l">
              <a:spcBef>
                <a:spcPts val="0"/>
              </a:spcBef>
              <a:spcAft>
                <a:spcPts val="0"/>
              </a:spcAft>
              <a:buClr>
                <a:srgbClr val="000000"/>
              </a:buClr>
              <a:buSzPts val="1100"/>
              <a:buFont typeface="Arial"/>
              <a:buNone/>
            </a:pPr>
            <a:r>
              <a:t/>
            </a:r>
            <a:endParaRPr/>
          </a:p>
        </p:txBody>
      </p:sp>
      <p:sp>
        <p:nvSpPr>
          <p:cNvPr id="221" name="Google Shape;221;g31c141e2428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1cdb6d3200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Temu reprezintă un competitor semnificativ pe piața comerțului electronic datorită modelului său de afaceri axat pe livrarea directă de la producători la consumatori, ceea ce îi permite să ofere prețuri foarte competitive. În Republica Moldova, aceasta poate reprezenta o provocare pentru afacerile locale, în special pentru cele care depind de importuri intermediare sau care au costuri mai ridicate pentru logistică și stocare.</a:t>
            </a:r>
            <a:endParaRPr/>
          </a:p>
          <a:p>
            <a:pPr indent="0" lvl="0" marL="0" rtl="0" algn="l">
              <a:spcBef>
                <a:spcPts val="0"/>
              </a:spcBef>
              <a:spcAft>
                <a:spcPts val="0"/>
              </a:spcAft>
              <a:buSzPts val="1100"/>
              <a:buNone/>
            </a:pPr>
            <a:r>
              <a:rPr lang="en-US"/>
              <a:t>Un model de afaceri local ar putea contracara avantajele Temut. De exemplu, un business local poate să pună accent pe servicii personalizate, livrare rapidă în aceeași zi în orașe mari, calitate garantată a produselor și un suport pentru clienți mai accesibil, în limba locală.</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p:txBody>
      </p:sp>
      <p:sp>
        <p:nvSpPr>
          <p:cNvPr id="240" name="Google Shape;240;g31cdb6d3200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1cdb6d3200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Un proces de plată simplu, rapid și sigur este esențial pentru creșterea conversiilor.</a:t>
            </a:r>
            <a:endParaRPr/>
          </a:p>
          <a:p>
            <a:pPr indent="0" lvl="0" marL="0" rtl="0" algn="l">
              <a:spcBef>
                <a:spcPts val="0"/>
              </a:spcBef>
              <a:spcAft>
                <a:spcPts val="0"/>
              </a:spcAft>
              <a:buClr>
                <a:srgbClr val="000000"/>
              </a:buClr>
              <a:buSzPts val="1100"/>
              <a:buFont typeface="Arial"/>
              <a:buNone/>
            </a:pPr>
            <a:r>
              <a:t/>
            </a:r>
            <a:endParaRPr/>
          </a:p>
        </p:txBody>
      </p:sp>
      <p:sp>
        <p:nvSpPr>
          <p:cNvPr id="253" name="Google Shape;253;g31cdb6d3200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1cdb6d3200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Pentru a asigura o experiență optimă pentru utilizatori, este important să implementați următoarele măsuri: oferiți multiple opțiuni de plată, inclusiv carduri bancare, portofele digitale precum PayPal, Stripe sau Apple Pay, transferuri bancare, plăți la livrare și chiar posibilitatea de a plăti în rate. </a:t>
            </a:r>
            <a:endParaRPr/>
          </a:p>
          <a:p>
            <a:pPr indent="0" lvl="0" marL="0" rtl="0" algn="l">
              <a:spcBef>
                <a:spcPts val="0"/>
              </a:spcBef>
              <a:spcAft>
                <a:spcPts val="0"/>
              </a:spcAft>
              <a:buClr>
                <a:srgbClr val="000000"/>
              </a:buClr>
              <a:buSzPts val="1100"/>
              <a:buFont typeface="Arial"/>
              <a:buNone/>
            </a:pPr>
            <a:r>
              <a:rPr lang="en-US"/>
              <a:t>Asigurați securitatea tranzacțiilor prin implementarea certificatelor SSL și a sistemelor antifraudă, garantând astfel încrederea clienților. </a:t>
            </a:r>
            <a:endParaRPr/>
          </a:p>
          <a:p>
            <a:pPr indent="0" lvl="0" marL="0" rtl="0" algn="l">
              <a:spcBef>
                <a:spcPts val="0"/>
              </a:spcBef>
              <a:spcAft>
                <a:spcPts val="0"/>
              </a:spcAft>
              <a:buClr>
                <a:srgbClr val="000000"/>
              </a:buClr>
              <a:buSzPts val="1100"/>
              <a:buFont typeface="Arial"/>
              <a:buNone/>
            </a:pPr>
            <a:r>
              <a:rPr lang="en-US"/>
              <a:t>Integrarea procesatorilor de plăți recunoscuți, cum ar fi Stripe, PayPal sau PayU, va simplifica gestionarea plăților. </a:t>
            </a:r>
            <a:endParaRPr/>
          </a:p>
          <a:p>
            <a:pPr indent="0" lvl="0" marL="0" rtl="0" algn="l">
              <a:spcBef>
                <a:spcPts val="0"/>
              </a:spcBef>
              <a:spcAft>
                <a:spcPts val="0"/>
              </a:spcAft>
              <a:buClr>
                <a:srgbClr val="000000"/>
              </a:buClr>
              <a:buSzPts val="1100"/>
              <a:buFont typeface="Arial"/>
              <a:buNone/>
            </a:pPr>
            <a:r>
              <a:rPr lang="en-US"/>
              <a:t>Simplificați procesul de checkout prin reducerea numărului de pași necesari și oferiți suport pentru tranzacții internaționale prin integrarea conversiilor valutare automate. În plus, comunicați clar politica de rambursare și returnare pentru a oferi transparență și a crește încrederea clienților. Aceste acțiuni vor îmbunătăți considerabil experiența utilizatorului și vor contribui la succesul afacerii.</a:t>
            </a:r>
            <a:endParaRPr/>
          </a:p>
        </p:txBody>
      </p:sp>
      <p:sp>
        <p:nvSpPr>
          <p:cNvPr id="264" name="Google Shape;264;g31cdb6d3200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1cdb6d3200_0_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Linella, un lanț de supermarketuri din Republica Moldova, oferă clienților săi diverse opțiuni de plată pentru a facilita procesul de achiziție. În magazinele fizice, clienții pot achita cumpărăturile în numerar sau cu cardul bancar. Pentru comenzile online efectuate pe site-ul oficial, sunt disponibile două metode de plată: plata online cu cardul bancar și plata în numerar sau cu cardul la livrare.</a:t>
            </a:r>
            <a:endParaRPr/>
          </a:p>
          <a:p>
            <a:pPr indent="0" lvl="0" marL="0" rtl="0" algn="l">
              <a:spcBef>
                <a:spcPts val="0"/>
              </a:spcBef>
              <a:spcAft>
                <a:spcPts val="0"/>
              </a:spcAft>
              <a:buSzPts val="1100"/>
              <a:buNone/>
            </a:pPr>
            <a:r>
              <a:rPr lang="en-US"/>
              <a:t>În plus, Linella colaborează cu platforma Glovo pentru a oferi livrări rapide la domiciliu. Prin intermediul aplicației Glovo, clienții pot comanda produse din Linella și beneficia de livrare în mai puțin de 40 de minute. </a:t>
            </a:r>
            <a:endParaRPr/>
          </a:p>
        </p:txBody>
      </p:sp>
      <p:sp>
        <p:nvSpPr>
          <p:cNvPr id="285" name="Google Shape;285;g31cdb6d3200_0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1cdb6d3200_0_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Relațiile solide cu clienții sunt esențiale pentru construirea loialității și a unei reputații pozitive a brandului. </a:t>
            </a:r>
            <a:endParaRPr/>
          </a:p>
          <a:p>
            <a:pPr indent="0" lvl="0" marL="0" rtl="0" algn="l">
              <a:spcBef>
                <a:spcPts val="0"/>
              </a:spcBef>
              <a:spcAft>
                <a:spcPts val="0"/>
              </a:spcAft>
              <a:buClr>
                <a:srgbClr val="000000"/>
              </a:buClr>
              <a:buSzPts val="1100"/>
              <a:buFont typeface="Arial"/>
              <a:buNone/>
            </a:pPr>
            <a:r>
              <a:t/>
            </a:r>
            <a:endParaRPr/>
          </a:p>
        </p:txBody>
      </p:sp>
      <p:sp>
        <p:nvSpPr>
          <p:cNvPr id="298" name="Google Shape;298;g31cdb6d3200_0_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1cdb6d3200_0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Pentru a atinge aceste obiective:</a:t>
            </a:r>
            <a:endParaRPr/>
          </a:p>
          <a:p>
            <a:pPr indent="0" lvl="0" marL="0" rtl="0" algn="l">
              <a:spcBef>
                <a:spcPts val="0"/>
              </a:spcBef>
              <a:spcAft>
                <a:spcPts val="0"/>
              </a:spcAft>
              <a:buClr>
                <a:srgbClr val="000000"/>
              </a:buClr>
              <a:buSzPts val="1100"/>
              <a:buFont typeface="Arial"/>
              <a:buNone/>
            </a:pPr>
            <a:r>
              <a:rPr lang="en-US"/>
              <a:t>Asigurați multiple canale de comunicare, inclusiv email, telefon, chat live și rețele de socializare, astfel încât clienții să poată accesa cu ușurință asistență. </a:t>
            </a:r>
            <a:endParaRPr/>
          </a:p>
          <a:p>
            <a:pPr indent="0" lvl="0" marL="0" rtl="0" algn="l">
              <a:spcBef>
                <a:spcPts val="0"/>
              </a:spcBef>
              <a:spcAft>
                <a:spcPts val="0"/>
              </a:spcAft>
              <a:buClr>
                <a:srgbClr val="000000"/>
              </a:buClr>
              <a:buSzPts val="1100"/>
              <a:buFont typeface="Arial"/>
              <a:buNone/>
            </a:pPr>
            <a:r>
              <a:rPr lang="en-US"/>
              <a:t>Prioritizați răspunsurile rapide la întrebări și reclamații, demonstrând profesionalism și promptitudine. </a:t>
            </a:r>
            <a:endParaRPr/>
          </a:p>
          <a:p>
            <a:pPr indent="0" lvl="0" marL="0" rtl="0" algn="l">
              <a:spcBef>
                <a:spcPts val="0"/>
              </a:spcBef>
              <a:spcAft>
                <a:spcPts val="0"/>
              </a:spcAft>
              <a:buClr>
                <a:srgbClr val="000000"/>
              </a:buClr>
              <a:buSzPts val="1100"/>
              <a:buFont typeface="Arial"/>
              <a:buNone/>
            </a:pPr>
            <a:r>
              <a:rPr lang="en-US"/>
              <a:t>Utilizați un sistem CRM pentru a gestiona interacțiunile cu clienții și a personaliza răspunsurile, consolidând astfel încrederea acestora. </a:t>
            </a:r>
            <a:endParaRPr/>
          </a:p>
          <a:p>
            <a:pPr indent="0" lvl="0" marL="0" rtl="0" algn="l">
              <a:spcBef>
                <a:spcPts val="0"/>
              </a:spcBef>
              <a:spcAft>
                <a:spcPts val="0"/>
              </a:spcAft>
              <a:buClr>
                <a:srgbClr val="000000"/>
              </a:buClr>
              <a:buSzPts val="1100"/>
              <a:buFont typeface="Arial"/>
              <a:buNone/>
            </a:pPr>
            <a:r>
              <a:rPr lang="en-US"/>
              <a:t>Colectați constant feedback pentru a identifica oportunități de îmbunătățire a produselor și serviciilor. </a:t>
            </a:r>
            <a:endParaRPr/>
          </a:p>
          <a:p>
            <a:pPr indent="0" lvl="0" marL="0" rtl="0" algn="l">
              <a:spcBef>
                <a:spcPts val="0"/>
              </a:spcBef>
              <a:spcAft>
                <a:spcPts val="0"/>
              </a:spcAft>
              <a:buClr>
                <a:srgbClr val="000000"/>
              </a:buClr>
              <a:buSzPts val="1100"/>
              <a:buFont typeface="Arial"/>
              <a:buNone/>
            </a:pPr>
            <a:r>
              <a:rPr lang="en-US"/>
              <a:t>De asemenea, implementați programe de loialitate care să recompenseze clienții fideli, încurajând astfel revenirea și consolidarea relației cu aceștia. </a:t>
            </a:r>
            <a:endParaRPr/>
          </a:p>
        </p:txBody>
      </p:sp>
      <p:sp>
        <p:nvSpPr>
          <p:cNvPr id="309" name="Google Shape;309;g31cdb6d3200_0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1cdb6d3200_0_1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Pentru a implementa procesele operaționale într-un context realist, este esențial să se elaboreze o strategie integrată care să permită dezvoltarea abilităților practice. </a:t>
            </a:r>
            <a:endParaRPr/>
          </a:p>
        </p:txBody>
      </p:sp>
      <p:sp>
        <p:nvSpPr>
          <p:cNvPr id="328" name="Google Shape;328;g31cdb6d3200_0_1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1cdb6d3200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În continuare vom analiza ca exemplu lansarea unui magazin online pentru produse cosmetice naturale.</a:t>
            </a:r>
            <a:endParaRPr/>
          </a:p>
        </p:txBody>
      </p:sp>
      <p:sp>
        <p:nvSpPr>
          <p:cNvPr id="339" name="Google Shape;339;g31cdb6d3200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Vom analiza principalele procese operaționale din comerțul electronic.</a:t>
            </a:r>
            <a:endParaRPr/>
          </a:p>
          <a:p>
            <a:pPr indent="0" lvl="0" marL="0" rtl="0" algn="l">
              <a:lnSpc>
                <a:spcPct val="100000"/>
              </a:lnSpc>
              <a:spcBef>
                <a:spcPts val="0"/>
              </a:spcBef>
              <a:spcAft>
                <a:spcPts val="0"/>
              </a:spcAft>
              <a:buSzPts val="1100"/>
              <a:buNone/>
            </a:pPr>
            <a:r>
              <a:rPr lang="en-US"/>
              <a:t>Vom explora metode de optimizare a acestor procese.</a:t>
            </a:r>
            <a:endParaRPr/>
          </a:p>
          <a:p>
            <a:pPr indent="0" lvl="0" marL="0" rtl="0" algn="l">
              <a:lnSpc>
                <a:spcPct val="100000"/>
              </a:lnSpc>
              <a:spcBef>
                <a:spcPts val="0"/>
              </a:spcBef>
              <a:spcAft>
                <a:spcPts val="0"/>
              </a:spcAft>
              <a:buSzPts val="1100"/>
              <a:buNone/>
            </a:pPr>
            <a:r>
              <a:rPr lang="en-US"/>
              <a:t>Vom descoperi instrumente digitale utile pentru organizarea și gestionarea fluxurilor de lucru.</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197b96d86b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 În primul rând, crearea catalogului de produse reprezintă baza oricărei afaceri de comerț electronic. Alegerea unui CMS, cum ar fi Shopify sau WooCommerce, facilitează construcția platformei online, iar organizarea produselor în categorii relevante, optimizate pentru SEO, asigură o experiență intuitivă pentru utilizatori.</a:t>
            </a:r>
            <a:endParaRPr/>
          </a:p>
        </p:txBody>
      </p:sp>
      <p:sp>
        <p:nvSpPr>
          <p:cNvPr id="350" name="Google Shape;350;g3197b96d86b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1cdb6d3200_0_1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După lansarea catalogului, o campanie de marketing bine direcționată devine esențială. Configurarea unui cont de publicitate pe Facebook Ads pentru promovarea pe rețelele sociale și implementarea unor campanii de remarketing pentru utilizatorii care au abandonat coșul de cumpărături pot contribui semnificativ la creșterea conversiilor.</a:t>
            </a:r>
            <a:endParaRPr/>
          </a:p>
        </p:txBody>
      </p:sp>
      <p:sp>
        <p:nvSpPr>
          <p:cNvPr id="362" name="Google Shape;362;g31cdb6d3200_0_1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1cdb6d3200_0_1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Optimizarea logisticii joacă un rol crucial în satisfacția clienților. Colaborarea cu un centru de fulfilment care asigură livrarea rapidă în 24-48 de ore, împreună cu automatizarea proceselor de ambalare și expediere prin integrarea API-urilor furnizorilor de curierat, garantează eficiența operațională.</a:t>
            </a:r>
            <a:endParaRPr/>
          </a:p>
        </p:txBody>
      </p:sp>
      <p:sp>
        <p:nvSpPr>
          <p:cNvPr id="374" name="Google Shape;374;g31cdb6d3200_0_1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1cdb6d3200_0_1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Monitorizarea performanței magazinului online este esențială pentru a înțelege comportamentul utilizatorilor și a îmbunătăți constant procesele. Instrumente precum Google Analytics oferă date despre traficul și comportamentul vizitatorilor, în timp ce colectarea feedback-ului clienților ajută la optimizarea suportului oferit.</a:t>
            </a:r>
            <a:endParaRPr/>
          </a:p>
        </p:txBody>
      </p:sp>
      <p:sp>
        <p:nvSpPr>
          <p:cNvPr id="382" name="Google Shape;382;g31cdb6d3200_0_1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1cdb6d3200_0_2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Procesul de îmbunătățire continuă presupune analizarea constantă a datelor pentru identificarea punctelor slabe, cum ar fi rata ridicată de abandon al coșului de cumpărături, și ajustarea strategiilor în funcție de performanță. </a:t>
            </a:r>
            <a:endParaRPr/>
          </a:p>
        </p:txBody>
      </p:sp>
      <p:sp>
        <p:nvSpPr>
          <p:cNvPr id="394" name="Google Shape;394;g31cdb6d3200_0_2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19fe3d11a8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Studii de caz</a:t>
            </a:r>
            <a:endParaRPr>
              <a:solidFill>
                <a:schemeClr val="dk1"/>
              </a:solidFill>
            </a:endParaRPr>
          </a:p>
        </p:txBody>
      </p:sp>
      <p:sp>
        <p:nvSpPr>
          <p:cNvPr id="402" name="Google Shape;402;g319fe3d11a8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1cdb6d3200_0_2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Pentru ca o afacere de comerț electronic să fie competitivă și adaptabilă, optimizarea proceselor operaționale este esențială. Aceasta presupune crearea unei strategii integrate care să includă automatizarea, gestionarea eficientă a logisticii, analiza datelor și îmbunătățirea continuă a experienței utilizatorilor.</a:t>
            </a:r>
            <a:endParaRPr/>
          </a:p>
        </p:txBody>
      </p:sp>
      <p:sp>
        <p:nvSpPr>
          <p:cNvPr id="411" name="Google Shape;411;g31cdb6d3200_0_2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1cdb6d3200_0_2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Automatizarea reprezintă un factor cheie pentru eficiență, reducerea erorilor și economisirea de timp.</a:t>
            </a:r>
            <a:endParaRPr/>
          </a:p>
          <a:p>
            <a:pPr indent="0" lvl="0" marL="0" rtl="0" algn="l">
              <a:spcBef>
                <a:spcPts val="0"/>
              </a:spcBef>
              <a:spcAft>
                <a:spcPts val="0"/>
              </a:spcAft>
              <a:buClr>
                <a:srgbClr val="000000"/>
              </a:buClr>
              <a:buSzPts val="1100"/>
              <a:buFont typeface="Arial"/>
              <a:buNone/>
            </a:pPr>
            <a:r>
              <a:t/>
            </a:r>
            <a:endParaRPr/>
          </a:p>
        </p:txBody>
      </p:sp>
      <p:sp>
        <p:nvSpPr>
          <p:cNvPr id="421" name="Google Shape;421;g31cdb6d3200_0_2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1cdb6d3200_0_2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Soluțiile includ utilizarea sistemelor ERP pentru sincronizarea comenzilor și a stocurilor, implementarea chatbot-urilor pentru suport rapid, campanii de e-mail automatizate pentru coșurile abandonate și roboți pentru ambalare și expediere. Aceste tehnologii permit fluidizarea operațiunilor și oferă o experiență mai bună clienților.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rgbClr val="000000"/>
              </a:buClr>
              <a:buSzPts val="1100"/>
              <a:buFont typeface="Arial"/>
              <a:buNone/>
            </a:pPr>
            <a:r>
              <a:t/>
            </a:r>
            <a:endParaRPr/>
          </a:p>
        </p:txBody>
      </p:sp>
      <p:sp>
        <p:nvSpPr>
          <p:cNvPr id="432" name="Google Shape;432;g31cdb6d3200_0_2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1cdb6d3200_0_3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Monitorizarea performanței prin indicatori relevanți, precum rata de conversie, timpul mediu de livrare și rata de retur, oferă informații valoroase pentru optimizarea proceselor. Utilizarea datelor pentru personalizarea experienței clienților și ajustarea strategiilor de marketing contribuie la creșterea vânzărilor și reducerea costurilor.</a:t>
            </a:r>
            <a:endParaRPr/>
          </a:p>
        </p:txBody>
      </p:sp>
      <p:sp>
        <p:nvSpPr>
          <p:cNvPr id="448" name="Google Shape;448;g31cdb6d3200_0_3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O afacere de e-comerț implică mai multe procese și componente care colaborează pentru a facilita vânzarea de produse și servicii online. Înțelegerea modului în care acestea interacționează este esențială pentru gestionarea eficientă a unei afaceri de e-comerț. </a:t>
            </a:r>
            <a:endParaRPr>
              <a:solidFill>
                <a:schemeClr val="dk1"/>
              </a:solidFill>
            </a:endParaRPr>
          </a:p>
        </p:txBody>
      </p:sp>
      <p:sp>
        <p:nvSpPr>
          <p:cNvPr id="109" name="Google Shape;109;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1cdb6d3200_0_2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Integrarea tehnologiilor avansate, cum ar fi inteligența artificială pentru personalizare, blockchain pentru securizarea tranzacțiilor și realitatea augmentată pentru interacțiuni mai captivante, poate transforma modul în care clienții percep brandul. De exemplu, AI poate analiza comportamentul utilizatorilor pentru a recomanda produse relevante, iar AR poate facilita încercarea virtuală a hainelor.</a:t>
            </a:r>
            <a:endParaRPr/>
          </a:p>
        </p:txBody>
      </p:sp>
      <p:sp>
        <p:nvSpPr>
          <p:cNvPr id="459" name="Google Shape;459;g31cdb6d3200_0_2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1cdb6d3200_0_3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Colaborarea între departamente, precum marketing, logistică și IT, este vitală pentru a asigura alinierea proceselor și reducerea costurilor. </a:t>
            </a:r>
            <a:endParaRPr/>
          </a:p>
        </p:txBody>
      </p:sp>
      <p:sp>
        <p:nvSpPr>
          <p:cNvPr id="470" name="Google Shape;470;g31cdb6d3200_0_3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1cdb6d3200_0_3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Pentru organizarea eficientă a proceselor operaționale într-o afacere de comerț electronic, există o serie de instrumente și soluții tehnologice care pot simplifica și optimiza fiecare etapă a operațiunilor.</a:t>
            </a:r>
            <a:endParaRPr>
              <a:solidFill>
                <a:schemeClr val="dk1"/>
              </a:solidFill>
            </a:endParaRPr>
          </a:p>
        </p:txBody>
      </p:sp>
      <p:sp>
        <p:nvSpPr>
          <p:cNvPr id="481" name="Google Shape;481;g31cdb6d3200_0_3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1cdb6d3200_0_3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Sistemele ERP permit integrarea și gestionarea comenzilor, stocurilor, facturării și altor procese esențiale într-o platformă unică, facilitând coordonarea eficientă între departamente. Sistemele CRM ajută la organizarea interacțiunilor cu clienții, personalizarea comunicării și urmărirea istoricului acestora, contribuind la creșterea loialității și satisfacției clienților. Instrumentele de automatizare a marketingului facilitează campaniile de e-mail, remarketing și alte activități automatizate, optimizând conversiile și retenția clienților.</a:t>
            </a:r>
            <a:endParaRPr/>
          </a:p>
          <a:p>
            <a:pPr indent="0" lvl="0" marL="0" rtl="0" algn="l">
              <a:spcBef>
                <a:spcPts val="0"/>
              </a:spcBef>
              <a:spcAft>
                <a:spcPts val="0"/>
              </a:spcAft>
              <a:buClr>
                <a:srgbClr val="000000"/>
              </a:buClr>
              <a:buSzPts val="1100"/>
              <a:buFont typeface="Arial"/>
              <a:buNone/>
            </a:pPr>
            <a:r>
              <a:rPr lang="en-US"/>
              <a:t>Software-urile pentru logistică și livrare oferă soluții pentru gestionarea ambalării, expedierii și urmăririi coletelor, colaborând cu servicii de curierat pentru livrări rapide și eficiente. Instrumentele de analiză a datelor permit monitorizarea performanței site-ului, analiza comportamentului utilizatorilor și identificarea zonelor care necesită optimizare. Sistemele de management al proiectelor sunt esențiale pentru planificarea, urmărirea și organizarea sarcinilor între echipe, asigurând o implementare coerentă a proceselor.</a:t>
            </a:r>
            <a:endParaRPr/>
          </a:p>
          <a:p>
            <a:pPr indent="0" lvl="0" marL="0" rtl="0" algn="l">
              <a:spcBef>
                <a:spcPts val="0"/>
              </a:spcBef>
              <a:spcAft>
                <a:spcPts val="0"/>
              </a:spcAft>
              <a:buClr>
                <a:schemeClr val="dk1"/>
              </a:buClr>
              <a:buSzPts val="1100"/>
              <a:buFont typeface="Arial"/>
              <a:buNone/>
            </a:pPr>
            <a:r>
              <a:rPr lang="en-US"/>
              <a:t>În continuare, vom analiza două instrumente care se disting prin simplitate și accesibilitate, fiind ideale pentru echipele mici și pentru cei aflați la început de drum.</a:t>
            </a:r>
            <a:endParaRPr/>
          </a:p>
          <a:p>
            <a:pPr indent="0" lvl="0" marL="0" rtl="0" algn="l">
              <a:spcBef>
                <a:spcPts val="0"/>
              </a:spcBef>
              <a:spcAft>
                <a:spcPts val="0"/>
              </a:spcAft>
              <a:buClr>
                <a:srgbClr val="000000"/>
              </a:buClr>
              <a:buSzPts val="1100"/>
              <a:buFont typeface="Arial"/>
              <a:buNone/>
            </a:pPr>
            <a:r>
              <a:t/>
            </a:r>
            <a:endParaRPr/>
          </a:p>
        </p:txBody>
      </p:sp>
      <p:sp>
        <p:nvSpPr>
          <p:cNvPr id="490" name="Google Shape;490;g31cdb6d3200_0_3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1cdb6d3200_0_3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Notion este un instrument popular, potrivit pentru echipe mici și pentru începători, datorită simplității și flexibilității pe care le oferă în gestionarea proceselor și colaborării.</a:t>
            </a:r>
            <a:endParaRPr/>
          </a:p>
        </p:txBody>
      </p:sp>
      <p:sp>
        <p:nvSpPr>
          <p:cNvPr id="511" name="Google Shape;511;g31cdb6d3200_0_3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1d3795a8f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Notion permite gestionarea stocurilor, urmărirea comenzilor, organizarea campaniilor de marketing și centralizarea datelor clienților într-un spațiu unic.</a:t>
            </a:r>
            <a:endParaRPr>
              <a:solidFill>
                <a:schemeClr val="dk1"/>
              </a:solidFill>
            </a:endParaRPr>
          </a:p>
        </p:txBody>
      </p:sp>
      <p:sp>
        <p:nvSpPr>
          <p:cNvPr id="522" name="Google Shape;522;g31d3795a8f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1d3795a8fa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Crearea unui cont nou în Notion presupune următorii pași:</a:t>
            </a:r>
            <a:endParaRPr>
              <a:solidFill>
                <a:schemeClr val="dk1"/>
              </a:solidFill>
            </a:endParaRPr>
          </a:p>
          <a:p>
            <a:pPr indent="0" lvl="0" marL="0" rtl="0" algn="l">
              <a:spcBef>
                <a:spcPts val="0"/>
              </a:spcBef>
              <a:spcAft>
                <a:spcPts val="0"/>
              </a:spcAft>
              <a:buSzPts val="1100"/>
              <a:buNone/>
            </a:pPr>
            <a:r>
              <a:rPr lang="en-US">
                <a:solidFill>
                  <a:schemeClr val="dk1"/>
                </a:solidFill>
              </a:rPr>
              <a:t>Selectarea opțiunii „Get Notion free”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Introducerea unei adrese de email valide.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Confirmarea adresei de email printr-un cod sau link primit.</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Completarea informațiilor solicitate, cum ar fi numele și scopul utilizării platformei.</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După finalizare, contul devine accesibil pentru utilizare.</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31" name="Google Shape;531;g31d3795a8fa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1d3795a8fa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La prima accesare a Notion, devin disponibile următoarele opțiuni și funcționalități de bază: tastarea poate fi realizată oriunde în pagină, iar selectarea unui text permite modificarea stilului prin intermediul meniului afișat.</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39" name="Google Shape;539;g31d3795a8fa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1d3795a8fa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Comanda bară permite adăugarea de titluri, videoclipuri, subpagini și alte secțiuni interactive. Exemplul ilustrează procesul de creare a unui tabel și completarea datelor.</a:t>
            </a:r>
            <a:endParaRPr>
              <a:solidFill>
                <a:schemeClr val="dk1"/>
              </a:solidFill>
            </a:endParaRPr>
          </a:p>
        </p:txBody>
      </p:sp>
      <p:sp>
        <p:nvSpPr>
          <p:cNvPr id="547" name="Google Shape;547;g31d3795a8fa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1d3795a8fa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Notion permite organizarea informațiilor într-un mod structurat prin crearea de pagini integrate în elemente de tabel. Fiecare rând dintr-un tabel poate reprezenta o pagină distinctă, oferind posibilitatea de a adăuga detalii suplimentare, texte, imagini sau alte tipuri de conținut. Această funcționalitate facilitează gestionarea unor baze de date complexe, cum ar fi liste de proiecte, sarcini sau informații despre clienți, menținând totodată un format intuitiv și accesibil.</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55" name="Google Shape;555;g31d3795a8fa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85dd82847_0_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Procesele operaționale esențiale pentru o afacere de comerț electronic includ pregătirea ofertei, promovarea prin marketing, gestionarea logisticii, asigurarea unui proces de plată eficient, menținerea unor relații solide cu clienții. Aceste componente sunt interdependente și contribuie direct la succesul unei afaceri online.</a:t>
            </a:r>
            <a:endParaRPr/>
          </a:p>
        </p:txBody>
      </p:sp>
      <p:sp>
        <p:nvSpPr>
          <p:cNvPr id="118" name="Google Shape;118;g3185dd82847_0_7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1d3795a8fa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Notion oferă funcționalități colaborative avansate, permițând adăugarea de comentarii pe orice pagină sau element. Acest lucru facilitează comunicarea directă între membrii echipei, oferind un spațiu pentru feedback sau discuții relevante. </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63" name="Google Shape;563;g31d3795a8fa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1d3795a8fa_0_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De asemenea, utilizatorii pot invita alte persoane să colaboreze asupra unei pagini, atribuindu-le diferite niveluri de acces (vizualizare, comentare sau editare). Aceste caracteristici transformă Notion într-un instrument ideal pentru munca în echipă și gestionarea proiectelor.</a:t>
            </a:r>
            <a:endParaRPr>
              <a:solidFill>
                <a:schemeClr val="dk1"/>
              </a:solidFill>
            </a:endParaRPr>
          </a:p>
        </p:txBody>
      </p:sp>
      <p:sp>
        <p:nvSpPr>
          <p:cNvPr id="571" name="Google Shape;571;g31d3795a8fa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1d3795a8fa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De asemenea, utilizatorii pot invita alte persoane să colaboreze asupra unei pagini, atribuindu-le diferite niveluri de acces (vizualizare, comentare sau editare). Aceste caracteristici transformă Notion într-un instrument ideal pentru munca în echipă și gestionarea proiectelor.</a:t>
            </a:r>
            <a:endParaRPr>
              <a:solidFill>
                <a:schemeClr val="dk1"/>
              </a:solidFill>
            </a:endParaRPr>
          </a:p>
        </p:txBody>
      </p:sp>
      <p:sp>
        <p:nvSpPr>
          <p:cNvPr id="579" name="Google Shape;579;g31d3795a8fa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1d3795a8fa_0_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Notion permite crearea de pagini noi rapid și ușor, fie din meniul lateral, fie dintr-un tabel sau altă structură existentă. Odată create, paginile pot fi gestionate după preferințe: acestea pot rămâne private, vizibile doar utilizatorului, sau pot fi distribuite altor persoane. </a:t>
            </a:r>
            <a:endParaRPr>
              <a:solidFill>
                <a:schemeClr val="dk1"/>
              </a:solidFill>
            </a:endParaRPr>
          </a:p>
        </p:txBody>
      </p:sp>
      <p:sp>
        <p:nvSpPr>
          <p:cNvPr id="587" name="Google Shape;587;g31d3795a8fa_0_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1d3795a8fa_0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Totodată, oferă opțiunea de a crea pagini noi folosind șabloane predefinite disponibile în fereastra de template-uri. Aceste șabloane acoperă o varietate de scopuri, cum ar fi gestionarea proiectelor, organizarea notițelor, planificarea săptămânală sau urmărirea obiectivelor.</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95" name="Google Shape;595;g31d3795a8fa_0_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1d3795a8fa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Alegerea unui șablon permite economisirea timpului și oferă o structură gata configurată, care poate fi personalizată ulterior pentru a se adapta nevoilor specifice. De exemplu, șablonul Companie într-o Cutie permite structurarea informațiilor esențiale despre afacere, cum ar fi obiectivele, strategia, echipa și proiectele în curs. Acesta include secțiuni predefinite pentru planificare, urmărirea progresului și organizarea documentelor, oferind o bază solidă pentru gestionarea eficientă a operațiunilor. Șabloanele similare pot fi adaptate pentru diverse alte scopuri.</a:t>
            </a:r>
            <a:endParaRPr>
              <a:solidFill>
                <a:schemeClr val="dk1"/>
              </a:solidFill>
            </a:endParaRPr>
          </a:p>
        </p:txBody>
      </p:sp>
      <p:sp>
        <p:nvSpPr>
          <p:cNvPr id="603" name="Google Shape;603;g31d3795a8fa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1d3795a8fa_0_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Pentru a explora potențialul Notion ca instrument colaborativ, recomandăm tutorialul pentru începători realizat de Andrei Isip.</a:t>
            </a:r>
            <a:endParaRPr>
              <a:solidFill>
                <a:schemeClr val="dk1"/>
              </a:solidFill>
            </a:endParaRPr>
          </a:p>
        </p:txBody>
      </p:sp>
      <p:sp>
        <p:nvSpPr>
          <p:cNvPr id="611" name="Google Shape;611;g31d3795a8fa_0_1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1d3795a8fa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De asemenea, echipa Notion a pregătit zeci de tutoriale pe pagina lor oficială, acoperind diverse funcționalități, de la configurarea de bază până la utilizarea avansată a șabloanelor, automatizărilor și instrumentelor de colaborare. </a:t>
            </a:r>
            <a:endParaRPr>
              <a:solidFill>
                <a:schemeClr val="dk1"/>
              </a:solidFill>
            </a:endParaRPr>
          </a:p>
        </p:txBody>
      </p:sp>
      <p:sp>
        <p:nvSpPr>
          <p:cNvPr id="620" name="Google Shape;620;g31d3795a8fa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Integrarea eficientă a proceselor operaționale, incluzând platforma de vânzări, marketingul digital, logistica și relațiile cu clienții, este esențială pentru succesul în comerțul electronic.</a:t>
            </a:r>
            <a:endParaRPr/>
          </a:p>
          <a:p>
            <a:pPr indent="0" lvl="0" marL="0" rtl="0" algn="l">
              <a:spcBef>
                <a:spcPts val="0"/>
              </a:spcBef>
              <a:spcAft>
                <a:spcPts val="0"/>
              </a:spcAft>
              <a:buClr>
                <a:schemeClr val="dk1"/>
              </a:buClr>
              <a:buSzPts val="1100"/>
              <a:buFont typeface="Arial"/>
              <a:buNone/>
            </a:pPr>
            <a:r>
              <a:rPr lang="en-US"/>
              <a:t>Automatizarea și utilizarea tehnologiilor avansate sprijină optimizarea proceselor, reducerea costurilor și îmbunătățirea experienței utilizatorilor, ceea ce contribuie la loialitatea clienților.</a:t>
            </a:r>
            <a:endParaRPr/>
          </a:p>
          <a:p>
            <a:pPr indent="0" lvl="0" marL="0" rtl="0" algn="l">
              <a:spcBef>
                <a:spcPts val="0"/>
              </a:spcBef>
              <a:spcAft>
                <a:spcPts val="0"/>
              </a:spcAft>
              <a:buClr>
                <a:schemeClr val="dk1"/>
              </a:buClr>
              <a:buSzPts val="1100"/>
              <a:buFont typeface="Arial"/>
              <a:buNone/>
            </a:pPr>
            <a:r>
              <a:t/>
            </a:r>
            <a:endParaRPr/>
          </a:p>
        </p:txBody>
      </p:sp>
      <p:sp>
        <p:nvSpPr>
          <p:cNvPr id="629" name="Google Shape;629;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1a62d5d232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Procesul de pregătire a ofertei constă în alegerea produselor sau serviciilor care vor fi disponibile spre vânzare, stabilirea prețurilor, crearea descrierilor și prezentarea acestora pe platforma online.</a:t>
            </a:r>
            <a:endParaRPr/>
          </a:p>
          <a:p>
            <a:pPr indent="0" lvl="0" marL="0" rtl="0" algn="l">
              <a:spcBef>
                <a:spcPts val="0"/>
              </a:spcBef>
              <a:spcAft>
                <a:spcPts val="0"/>
              </a:spcAft>
              <a:buClr>
                <a:srgbClr val="000000"/>
              </a:buClr>
              <a:buSzPts val="1100"/>
              <a:buFont typeface="Arial"/>
              <a:buNone/>
            </a:pPr>
            <a:r>
              <a:t/>
            </a:r>
            <a:endParaRPr/>
          </a:p>
        </p:txBody>
      </p:sp>
      <p:sp>
        <p:nvSpPr>
          <p:cNvPr id="138" name="Google Shape;138;g31a62d5d232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a62d5d232_0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Acest proces implică mai mulți pași esențiali: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În primul rând, este necesară cercetarea pieței pentru a identifica tendințele, preferințele consumatorilor și strategiile competitorilor. Pe baza acestor informații, se selectează produsele sau serviciile care răspund cel mai bine cererii și sunt rentabile. În această etapă, colaborarea cu furnizori sau parteneri poate ajuta la diversificarea ofertei.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Un alt aspect important este crearea descrierilor atractive, care trebuie să includă detalii clare, fotografii de calitate și videoclipuri, pentru evidențierea produselor. Textele optimizate pentru SEO sunt esențiale pentru a atrage clienți pe platformă.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Stabilirea prețurilor competitiv este o etapă cheie, care presupune analiza prețurilor concurenților și adoptarea unei strategii corespunzătoare. În paralel, gestionarea stocurilor cu ajutorul sistemelor ERP permite monitorizarea și actualizarea acestora în timp real, reducând riscul epuizării stocurilor.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În final, oferta trebuie actualizată constant, în funcție de feedback-ul clienților și de performanțele de vânzări, pentru a rămâne relevantă și atractivă.</a:t>
            </a:r>
            <a:endParaRPr/>
          </a:p>
          <a:p>
            <a:pPr indent="0" lvl="0" marL="0" rtl="0" algn="l">
              <a:spcBef>
                <a:spcPts val="0"/>
              </a:spcBef>
              <a:spcAft>
                <a:spcPts val="0"/>
              </a:spcAft>
              <a:buClr>
                <a:srgbClr val="000000"/>
              </a:buClr>
              <a:buSzPts val="1100"/>
              <a:buFont typeface="Arial"/>
              <a:buNone/>
            </a:pPr>
            <a:r>
              <a:t/>
            </a:r>
            <a:endParaRPr/>
          </a:p>
        </p:txBody>
      </p:sp>
      <p:sp>
        <p:nvSpPr>
          <p:cNvPr id="149" name="Google Shape;149;g31a62d5d232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1a62d5d232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Promovarea produselor și crearea de campanii eficiente sunt esențiale pentru atragerea clienților și transformarea lor în cumpărători. </a:t>
            </a:r>
            <a:endParaRPr/>
          </a:p>
          <a:p>
            <a:pPr indent="0" lvl="0" marL="0" rtl="0" algn="l">
              <a:spcBef>
                <a:spcPts val="0"/>
              </a:spcBef>
              <a:spcAft>
                <a:spcPts val="0"/>
              </a:spcAft>
              <a:buClr>
                <a:srgbClr val="000000"/>
              </a:buClr>
              <a:buSzPts val="1100"/>
              <a:buFont typeface="Arial"/>
              <a:buNone/>
            </a:pPr>
            <a:r>
              <a:t/>
            </a:r>
            <a:endParaRPr/>
          </a:p>
        </p:txBody>
      </p:sp>
      <p:sp>
        <p:nvSpPr>
          <p:cNvPr id="170" name="Google Shape;170;g31a62d5d232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1a62d5d232_0_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Primul pas este dezvoltarea unei strategii clare, care include stabilirea obiectivelor și identificarea canalelor de promovare potrivite.</a:t>
            </a:r>
            <a:endParaRPr/>
          </a:p>
          <a:p>
            <a:pPr indent="0" lvl="0" marL="0" rtl="0" algn="l">
              <a:spcBef>
                <a:spcPts val="0"/>
              </a:spcBef>
              <a:spcAft>
                <a:spcPts val="0"/>
              </a:spcAft>
              <a:buClr>
                <a:srgbClr val="000000"/>
              </a:buClr>
              <a:buSzPts val="1100"/>
              <a:buFont typeface="Arial"/>
              <a:buNone/>
            </a:pPr>
            <a:r>
              <a:t/>
            </a:r>
            <a:endParaRPr/>
          </a:p>
          <a:p>
            <a:pPr indent="0" lvl="0" marL="0" rtl="0" algn="l">
              <a:spcBef>
                <a:spcPts val="0"/>
              </a:spcBef>
              <a:spcAft>
                <a:spcPts val="0"/>
              </a:spcAft>
              <a:buClr>
                <a:srgbClr val="000000"/>
              </a:buClr>
              <a:buSzPts val="1100"/>
              <a:buFont typeface="Arial"/>
              <a:buNone/>
            </a:pPr>
            <a:r>
              <a:rPr lang="en-US"/>
              <a:t>Apoi urmează crearea unui conținut de calitate, cum ar fi postări relevante, reclame atractive și videoclipuri captivante, menite să atragă atenția publicului.</a:t>
            </a:r>
            <a:endParaRPr/>
          </a:p>
          <a:p>
            <a:pPr indent="0" lvl="0" marL="0" rtl="0" algn="l">
              <a:spcBef>
                <a:spcPts val="0"/>
              </a:spcBef>
              <a:spcAft>
                <a:spcPts val="0"/>
              </a:spcAft>
              <a:buClr>
                <a:srgbClr val="000000"/>
              </a:buClr>
              <a:buSzPts val="1100"/>
              <a:buFont typeface="Arial"/>
              <a:buNone/>
            </a:pPr>
            <a:r>
              <a:t/>
            </a:r>
            <a:endParaRPr/>
          </a:p>
          <a:p>
            <a:pPr indent="0" lvl="0" marL="0" rtl="0" algn="l">
              <a:spcBef>
                <a:spcPts val="0"/>
              </a:spcBef>
              <a:spcAft>
                <a:spcPts val="0"/>
              </a:spcAft>
              <a:buClr>
                <a:srgbClr val="000000"/>
              </a:buClr>
              <a:buSzPts val="1100"/>
              <a:buFont typeface="Arial"/>
              <a:buNone/>
            </a:pPr>
            <a:r>
              <a:rPr lang="en-US"/>
              <a:t>Promovarea digitală consolidează aceste eforturi, utilizând metode precum publicitatea online pentru a ajunge la publicul țintă, comunicarea personalizată prin e-mail și colaborările cu parteneri sau creatori de conținut pentru a crește vizibilitatea și atractivitatea produselor sau serviciilor.</a:t>
            </a:r>
            <a:endParaRPr/>
          </a:p>
        </p:txBody>
      </p:sp>
      <p:sp>
        <p:nvSpPr>
          <p:cNvPr id="181" name="Google Shape;181;g31a62d5d232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15d820382a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Planable, fondat în 2016 de trei tineri din Republica Moldova: Xenia Muntean, Vlad Caluș și Nicolae Gudumac, este un instrument de colaborare pentru echipele de marketing, conceput pentru a simplifica procesul de creare, planificare, aprobare și programare a conținutului pe rețelele sociale. Platforma permite membrilor echipei și clienților să colaboreze eficient, oferind o interfață vizuală intuitivă care reflectă exact modul în care postările vor apărea după publicare. </a:t>
            </a:r>
            <a:endParaRPr/>
          </a:p>
        </p:txBody>
      </p:sp>
      <p:sp>
        <p:nvSpPr>
          <p:cNvPr id="197" name="Google Shape;197;g315d820382a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3.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8.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5.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9.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2.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4.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4.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0.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5.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5.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7.png"/><Relationship Id="rId6" Type="http://schemas.openxmlformats.org/officeDocument/2006/relationships/image" Target="../media/image1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6.gif"/><Relationship Id="rId4" Type="http://schemas.openxmlformats.org/officeDocument/2006/relationships/image" Target="../media/image6.png"/><Relationship Id="rId5" Type="http://schemas.openxmlformats.org/officeDocument/2006/relationships/hyperlink" Target="https://www.notion.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23.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28.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image" Target="../media/image33.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image" Target="../media/image30.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gif"/><Relationship Id="rId4" Type="http://schemas.openxmlformats.org/officeDocument/2006/relationships/image" Target="../media/image6.png"/><Relationship Id="rId5"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6.png"/><Relationship Id="rId4" Type="http://schemas.openxmlformats.org/officeDocument/2006/relationships/image" Target="../media/image26.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image" Target="../media/image32.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png"/><Relationship Id="rId4" Type="http://schemas.openxmlformats.org/officeDocument/2006/relationships/image" Target="../media/image32.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png"/><Relationship Id="rId4" Type="http://schemas.openxmlformats.org/officeDocument/2006/relationships/image" Target="../media/image29.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png"/><Relationship Id="rId4" Type="http://schemas.openxmlformats.org/officeDocument/2006/relationships/image" Target="../media/image40.gi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png"/><Relationship Id="rId4" Type="http://schemas.openxmlformats.org/officeDocument/2006/relationships/image" Target="../media/image37.gi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png"/><Relationship Id="rId4" Type="http://schemas.openxmlformats.org/officeDocument/2006/relationships/image" Target="../media/image38.gif"/><Relationship Id="rId5" Type="http://schemas.openxmlformats.org/officeDocument/2006/relationships/hyperlink" Target="https://youtu.be/j3xfEpKZB6E?si=nZfsowYTFYn6MRPn"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6.png"/><Relationship Id="rId4" Type="http://schemas.openxmlformats.org/officeDocument/2006/relationships/hyperlink" Target="https://www.notion.com/help/guides" TargetMode="External"/><Relationship Id="rId5" Type="http://schemas.openxmlformats.org/officeDocument/2006/relationships/image" Target="../media/image39.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20.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5.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gif"/><Relationship Id="rId4" Type="http://schemas.openxmlformats.org/officeDocument/2006/relationships/image" Target="../media/image6.png"/><Relationship Id="rId5"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31.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85" name="Google Shape;85;p13"/>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86" name="Google Shape;86;p13"/>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txBox="1"/>
          <p:nvPr/>
        </p:nvSpPr>
        <p:spPr>
          <a:xfrm>
            <a:off x="937625" y="1472925"/>
            <a:ext cx="4911300" cy="2475000"/>
          </a:xfrm>
          <a:prstGeom prst="rect">
            <a:avLst/>
          </a:prstGeom>
          <a:noFill/>
          <a:ln>
            <a:noFill/>
          </a:ln>
        </p:spPr>
        <p:txBody>
          <a:bodyPr anchorCtr="0" anchor="b" bIns="45700" lIns="91425" spcFirstLastPara="1" rIns="91425" wrap="square" tIns="45700">
            <a:spAutoFit/>
          </a:bodyPr>
          <a:lstStyle/>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Organizarea proceselor operaționale în comerțul electronic</a:t>
            </a:r>
            <a:endParaRPr i="0" sz="8000" u="none" cap="none" strike="noStrike">
              <a:solidFill>
                <a:schemeClr val="lt1"/>
              </a:solidFill>
              <a:latin typeface="Calibri"/>
              <a:ea typeface="Calibri"/>
              <a:cs typeface="Calibri"/>
              <a:sym typeface="Calibri"/>
            </a:endParaRPr>
          </a:p>
        </p:txBody>
      </p:sp>
      <p:sp>
        <p:nvSpPr>
          <p:cNvPr id="88" name="Google Shape;88;p13"/>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89" name="Google Shape;89;p13"/>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1" name="Google Shape;91;p13"/>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13" name="Google Shape;213;p2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14" name="Google Shape;214;p2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5" name="Google Shape;215;p2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6" name="Google Shape;216;p22"/>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217" name="Google Shape;217;p22"/>
          <p:cNvSpPr txBox="1"/>
          <p:nvPr/>
        </p:nvSpPr>
        <p:spPr>
          <a:xfrm>
            <a:off x="1510176" y="2453425"/>
            <a:ext cx="42369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Logistica</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este esențială pentru a asigura livrarea rapidă și eficientă a comenzilor.</a:t>
            </a:r>
            <a:endParaRPr sz="2400">
              <a:solidFill>
                <a:srgbClr val="022565"/>
              </a:solidFill>
              <a:latin typeface="Calibri"/>
              <a:ea typeface="Calibri"/>
              <a:cs typeface="Calibri"/>
              <a:sym typeface="Calibri"/>
            </a:endParaRPr>
          </a:p>
        </p:txBody>
      </p:sp>
      <p:pic>
        <p:nvPicPr>
          <p:cNvPr id="218" name="Google Shape;218;p22"/>
          <p:cNvPicPr preferRelativeResize="0"/>
          <p:nvPr/>
        </p:nvPicPr>
        <p:blipFill>
          <a:blip r:embed="rId5">
            <a:alphaModFix/>
          </a:blip>
          <a:stretch>
            <a:fillRect/>
          </a:stretch>
        </p:blipFill>
        <p:spPr>
          <a:xfrm>
            <a:off x="5912163" y="2175000"/>
            <a:ext cx="4874288" cy="39455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24" name="Google Shape;224;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25" name="Google Shape;225;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26" name="Google Shape;226;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27" name="Google Shape;227;p23"/>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228" name="Google Shape;228;p23"/>
          <p:cNvSpPr txBox="1"/>
          <p:nvPr/>
        </p:nvSpPr>
        <p:spPr>
          <a:xfrm>
            <a:off x="1805962" y="26531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Managementul stocurilor</a:t>
            </a:r>
            <a:endParaRPr sz="2400">
              <a:solidFill>
                <a:srgbClr val="022565"/>
              </a:solidFill>
              <a:latin typeface="Calibri"/>
              <a:ea typeface="Calibri"/>
              <a:cs typeface="Calibri"/>
              <a:sym typeface="Calibri"/>
            </a:endParaRPr>
          </a:p>
        </p:txBody>
      </p:sp>
      <p:sp>
        <p:nvSpPr>
          <p:cNvPr id="229" name="Google Shape;229;p23"/>
          <p:cNvSpPr txBox="1"/>
          <p:nvPr/>
        </p:nvSpPr>
        <p:spPr>
          <a:xfrm>
            <a:off x="1805973" y="365730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Procesarea comenzilor</a:t>
            </a:r>
            <a:endParaRPr sz="2400">
              <a:solidFill>
                <a:srgbClr val="022565"/>
              </a:solidFill>
              <a:latin typeface="Calibri"/>
              <a:ea typeface="Calibri"/>
              <a:cs typeface="Calibri"/>
              <a:sym typeface="Calibri"/>
            </a:endParaRPr>
          </a:p>
        </p:txBody>
      </p:sp>
      <p:sp>
        <p:nvSpPr>
          <p:cNvPr id="230" name="Google Shape;230;p23"/>
          <p:cNvSpPr txBox="1"/>
          <p:nvPr/>
        </p:nvSpPr>
        <p:spPr>
          <a:xfrm>
            <a:off x="1805973" y="4661494"/>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Livrare</a:t>
            </a:r>
            <a:endParaRPr sz="2400">
              <a:solidFill>
                <a:srgbClr val="022565"/>
              </a:solidFill>
              <a:latin typeface="Calibri"/>
              <a:ea typeface="Calibri"/>
              <a:cs typeface="Calibri"/>
              <a:sym typeface="Calibri"/>
            </a:endParaRPr>
          </a:p>
        </p:txBody>
      </p:sp>
      <p:sp>
        <p:nvSpPr>
          <p:cNvPr id="231" name="Google Shape;231;p23"/>
          <p:cNvSpPr/>
          <p:nvPr/>
        </p:nvSpPr>
        <p:spPr>
          <a:xfrm>
            <a:off x="1136100" y="464304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32" name="Google Shape;232;p23"/>
          <p:cNvSpPr/>
          <p:nvPr/>
        </p:nvSpPr>
        <p:spPr>
          <a:xfrm>
            <a:off x="1136100" y="36388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33" name="Google Shape;233;p23"/>
          <p:cNvSpPr/>
          <p:nvPr/>
        </p:nvSpPr>
        <p:spPr>
          <a:xfrm>
            <a:off x="1136100" y="2634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34" name="Google Shape;234;p23"/>
          <p:cNvSpPr txBox="1"/>
          <p:nvPr/>
        </p:nvSpPr>
        <p:spPr>
          <a:xfrm>
            <a:off x="7076387" y="26531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Monitorizare</a:t>
            </a:r>
            <a:endParaRPr sz="2400">
              <a:solidFill>
                <a:srgbClr val="022565"/>
              </a:solidFill>
              <a:latin typeface="Calibri"/>
              <a:ea typeface="Calibri"/>
              <a:cs typeface="Calibri"/>
              <a:sym typeface="Calibri"/>
            </a:endParaRPr>
          </a:p>
        </p:txBody>
      </p:sp>
      <p:sp>
        <p:nvSpPr>
          <p:cNvPr id="235" name="Google Shape;235;p23"/>
          <p:cNvSpPr txBox="1"/>
          <p:nvPr/>
        </p:nvSpPr>
        <p:spPr>
          <a:xfrm>
            <a:off x="7076398" y="365730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Gestionarea retururilor</a:t>
            </a:r>
            <a:endParaRPr sz="2400">
              <a:solidFill>
                <a:srgbClr val="022565"/>
              </a:solidFill>
              <a:latin typeface="Calibri"/>
              <a:ea typeface="Calibri"/>
              <a:cs typeface="Calibri"/>
              <a:sym typeface="Calibri"/>
            </a:endParaRPr>
          </a:p>
        </p:txBody>
      </p:sp>
      <p:sp>
        <p:nvSpPr>
          <p:cNvPr id="236" name="Google Shape;236;p23"/>
          <p:cNvSpPr/>
          <p:nvPr/>
        </p:nvSpPr>
        <p:spPr>
          <a:xfrm>
            <a:off x="6406525" y="36388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237" name="Google Shape;237;p23"/>
          <p:cNvSpPr/>
          <p:nvPr/>
        </p:nvSpPr>
        <p:spPr>
          <a:xfrm>
            <a:off x="6406525" y="2634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4"/>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43" name="Google Shape;243;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44" name="Google Shape;244;p24"/>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45" name="Google Shape;245;p24"/>
          <p:cNvPicPr preferRelativeResize="0"/>
          <p:nvPr/>
        </p:nvPicPr>
        <p:blipFill rotWithShape="1">
          <a:blip r:embed="rId4">
            <a:alphaModFix/>
          </a:blip>
          <a:srcRect b="0" l="0" r="0" t="5042"/>
          <a:stretch/>
        </p:blipFill>
        <p:spPr>
          <a:xfrm>
            <a:off x="3072613" y="1108500"/>
            <a:ext cx="6046776" cy="4306475"/>
          </a:xfrm>
          <a:prstGeom prst="rect">
            <a:avLst/>
          </a:prstGeom>
          <a:noFill/>
          <a:ln>
            <a:noFill/>
          </a:ln>
        </p:spPr>
      </p:pic>
      <p:grpSp>
        <p:nvGrpSpPr>
          <p:cNvPr id="246" name="Google Shape;246;p24"/>
          <p:cNvGrpSpPr/>
          <p:nvPr/>
        </p:nvGrpSpPr>
        <p:grpSpPr>
          <a:xfrm>
            <a:off x="2108225" y="921063"/>
            <a:ext cx="7975564" cy="4854425"/>
            <a:chOff x="0" y="0"/>
            <a:chExt cx="7981950" cy="4578350"/>
          </a:xfrm>
        </p:grpSpPr>
        <p:sp>
          <p:nvSpPr>
            <p:cNvPr id="247" name="Google Shape;247;p24"/>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4"/>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4"/>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4"/>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56" name="Google Shape;256;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57" name="Google Shape;257;p2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58" name="Google Shape;258;p2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59" name="Google Shape;259;p25"/>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260" name="Google Shape;260;p25"/>
          <p:cNvSpPr txBox="1"/>
          <p:nvPr/>
        </p:nvSpPr>
        <p:spPr>
          <a:xfrm>
            <a:off x="1510176" y="2453425"/>
            <a:ext cx="4236900" cy="1359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Plățile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Procesul de plată trebuie să fie simplu, rapid și sigur.</a:t>
            </a:r>
            <a:endParaRPr sz="2400">
              <a:solidFill>
                <a:srgbClr val="022565"/>
              </a:solidFill>
              <a:latin typeface="Calibri"/>
              <a:ea typeface="Calibri"/>
              <a:cs typeface="Calibri"/>
              <a:sym typeface="Calibri"/>
            </a:endParaRPr>
          </a:p>
        </p:txBody>
      </p:sp>
      <p:pic>
        <p:nvPicPr>
          <p:cNvPr id="261" name="Google Shape;261;p25"/>
          <p:cNvPicPr preferRelativeResize="0"/>
          <p:nvPr/>
        </p:nvPicPr>
        <p:blipFill>
          <a:blip r:embed="rId5">
            <a:alphaModFix/>
          </a:blip>
          <a:stretch>
            <a:fillRect/>
          </a:stretch>
        </p:blipFill>
        <p:spPr>
          <a:xfrm>
            <a:off x="6449025" y="1243550"/>
            <a:ext cx="4878900" cy="4878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67" name="Google Shape;267;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68" name="Google Shape;268;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69" name="Google Shape;269;p2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70" name="Google Shape;270;p26"/>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271" name="Google Shape;271;p26"/>
          <p:cNvSpPr txBox="1"/>
          <p:nvPr/>
        </p:nvSpPr>
        <p:spPr>
          <a:xfrm>
            <a:off x="1717775" y="26635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Multiple opțiuni de plată</a:t>
            </a:r>
            <a:endParaRPr sz="2400">
              <a:solidFill>
                <a:srgbClr val="022565"/>
              </a:solidFill>
              <a:latin typeface="Calibri"/>
              <a:ea typeface="Calibri"/>
              <a:cs typeface="Calibri"/>
              <a:sym typeface="Calibri"/>
            </a:endParaRPr>
          </a:p>
        </p:txBody>
      </p:sp>
      <p:sp>
        <p:nvSpPr>
          <p:cNvPr id="272" name="Google Shape;272;p26"/>
          <p:cNvSpPr txBox="1"/>
          <p:nvPr/>
        </p:nvSpPr>
        <p:spPr>
          <a:xfrm>
            <a:off x="1717786" y="366769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Securitate</a:t>
            </a:r>
            <a:endParaRPr sz="2400">
              <a:solidFill>
                <a:srgbClr val="022565"/>
              </a:solidFill>
              <a:latin typeface="Calibri"/>
              <a:ea typeface="Calibri"/>
              <a:cs typeface="Calibri"/>
              <a:sym typeface="Calibri"/>
            </a:endParaRPr>
          </a:p>
        </p:txBody>
      </p:sp>
      <p:sp>
        <p:nvSpPr>
          <p:cNvPr id="273" name="Google Shape;273;p26"/>
          <p:cNvSpPr txBox="1"/>
          <p:nvPr/>
        </p:nvSpPr>
        <p:spPr>
          <a:xfrm>
            <a:off x="1717788" y="467190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Integrarea procesatorilor de plăți</a:t>
            </a:r>
            <a:endParaRPr sz="2400">
              <a:solidFill>
                <a:srgbClr val="022565"/>
              </a:solidFill>
              <a:latin typeface="Calibri"/>
              <a:ea typeface="Calibri"/>
              <a:cs typeface="Calibri"/>
              <a:sym typeface="Calibri"/>
            </a:endParaRPr>
          </a:p>
        </p:txBody>
      </p:sp>
      <p:sp>
        <p:nvSpPr>
          <p:cNvPr id="274" name="Google Shape;274;p26"/>
          <p:cNvSpPr/>
          <p:nvPr/>
        </p:nvSpPr>
        <p:spPr>
          <a:xfrm>
            <a:off x="1047913" y="46534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75" name="Google Shape;275;p26"/>
          <p:cNvSpPr/>
          <p:nvPr/>
        </p:nvSpPr>
        <p:spPr>
          <a:xfrm>
            <a:off x="1047913" y="36492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76" name="Google Shape;276;p26"/>
          <p:cNvSpPr/>
          <p:nvPr/>
        </p:nvSpPr>
        <p:spPr>
          <a:xfrm>
            <a:off x="1047913" y="2645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77" name="Google Shape;277;p26"/>
          <p:cNvSpPr txBox="1"/>
          <p:nvPr/>
        </p:nvSpPr>
        <p:spPr>
          <a:xfrm>
            <a:off x="7164575" y="26635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Experiența utilizatorului</a:t>
            </a:r>
            <a:endParaRPr sz="2400">
              <a:solidFill>
                <a:srgbClr val="022565"/>
              </a:solidFill>
              <a:latin typeface="Calibri"/>
              <a:ea typeface="Calibri"/>
              <a:cs typeface="Calibri"/>
              <a:sym typeface="Calibri"/>
            </a:endParaRPr>
          </a:p>
        </p:txBody>
      </p:sp>
      <p:sp>
        <p:nvSpPr>
          <p:cNvPr id="278" name="Google Shape;278;p26"/>
          <p:cNvSpPr txBox="1"/>
          <p:nvPr/>
        </p:nvSpPr>
        <p:spPr>
          <a:xfrm>
            <a:off x="7164586" y="366770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Tranzacții internaționale</a:t>
            </a:r>
            <a:endParaRPr sz="2400">
              <a:solidFill>
                <a:srgbClr val="022565"/>
              </a:solidFill>
              <a:latin typeface="Calibri"/>
              <a:ea typeface="Calibri"/>
              <a:cs typeface="Calibri"/>
              <a:sym typeface="Calibri"/>
            </a:endParaRPr>
          </a:p>
        </p:txBody>
      </p:sp>
      <p:sp>
        <p:nvSpPr>
          <p:cNvPr id="279" name="Google Shape;279;p26"/>
          <p:cNvSpPr/>
          <p:nvPr/>
        </p:nvSpPr>
        <p:spPr>
          <a:xfrm>
            <a:off x="6494713" y="36492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280" name="Google Shape;280;p26"/>
          <p:cNvSpPr/>
          <p:nvPr/>
        </p:nvSpPr>
        <p:spPr>
          <a:xfrm>
            <a:off x="6494713" y="2645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281" name="Google Shape;281;p26"/>
          <p:cNvSpPr txBox="1"/>
          <p:nvPr/>
        </p:nvSpPr>
        <p:spPr>
          <a:xfrm>
            <a:off x="7164586" y="46719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Politica de rambursare</a:t>
            </a:r>
            <a:endParaRPr sz="2400">
              <a:solidFill>
                <a:srgbClr val="022565"/>
              </a:solidFill>
              <a:latin typeface="Calibri"/>
              <a:ea typeface="Calibri"/>
              <a:cs typeface="Calibri"/>
              <a:sym typeface="Calibri"/>
            </a:endParaRPr>
          </a:p>
        </p:txBody>
      </p:sp>
      <p:sp>
        <p:nvSpPr>
          <p:cNvPr id="282" name="Google Shape;282;p26"/>
          <p:cNvSpPr/>
          <p:nvPr/>
        </p:nvSpPr>
        <p:spPr>
          <a:xfrm>
            <a:off x="6494713" y="46534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88" name="Google Shape;288;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89" name="Google Shape;289;p2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90" name="Google Shape;290;p27"/>
          <p:cNvPicPr preferRelativeResize="0"/>
          <p:nvPr/>
        </p:nvPicPr>
        <p:blipFill rotWithShape="1">
          <a:blip r:embed="rId4">
            <a:alphaModFix/>
          </a:blip>
          <a:srcRect b="0" l="0" r="0" t="4388"/>
          <a:stretch/>
        </p:blipFill>
        <p:spPr>
          <a:xfrm>
            <a:off x="3162700" y="1021400"/>
            <a:ext cx="5866600" cy="4206900"/>
          </a:xfrm>
          <a:prstGeom prst="rect">
            <a:avLst/>
          </a:prstGeom>
          <a:noFill/>
          <a:ln>
            <a:noFill/>
          </a:ln>
        </p:spPr>
      </p:pic>
      <p:grpSp>
        <p:nvGrpSpPr>
          <p:cNvPr id="291" name="Google Shape;291;p27"/>
          <p:cNvGrpSpPr/>
          <p:nvPr/>
        </p:nvGrpSpPr>
        <p:grpSpPr>
          <a:xfrm>
            <a:off x="2239925" y="771725"/>
            <a:ext cx="7712160" cy="4854425"/>
            <a:chOff x="0" y="0"/>
            <a:chExt cx="7981950" cy="4578350"/>
          </a:xfrm>
        </p:grpSpPr>
        <p:sp>
          <p:nvSpPr>
            <p:cNvPr id="292" name="Google Shape;292;p27"/>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7"/>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7"/>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7"/>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01" name="Google Shape;301;p2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02" name="Google Shape;302;p2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03" name="Google Shape;303;p2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04" name="Google Shape;304;p28"/>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305" name="Google Shape;305;p28"/>
          <p:cNvSpPr txBox="1"/>
          <p:nvPr/>
        </p:nvSpPr>
        <p:spPr>
          <a:xfrm>
            <a:off x="1475476" y="2749200"/>
            <a:ext cx="4236900" cy="1359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Relațiile cu clienții</a:t>
            </a:r>
            <a:endParaRPr b="1" sz="26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Un suport excelent construiește loialitatea și reputația brandului. </a:t>
            </a:r>
            <a:endParaRPr sz="2400">
              <a:solidFill>
                <a:srgbClr val="022565"/>
              </a:solidFill>
              <a:latin typeface="Calibri"/>
              <a:ea typeface="Calibri"/>
              <a:cs typeface="Calibri"/>
              <a:sym typeface="Calibri"/>
            </a:endParaRPr>
          </a:p>
        </p:txBody>
      </p:sp>
      <p:pic>
        <p:nvPicPr>
          <p:cNvPr id="306" name="Google Shape;306;p28"/>
          <p:cNvPicPr preferRelativeResize="0"/>
          <p:nvPr/>
        </p:nvPicPr>
        <p:blipFill>
          <a:blip r:embed="rId5">
            <a:alphaModFix/>
          </a:blip>
          <a:stretch>
            <a:fillRect/>
          </a:stretch>
        </p:blipFill>
        <p:spPr>
          <a:xfrm>
            <a:off x="5899475" y="2175000"/>
            <a:ext cx="5121100" cy="3840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12" name="Google Shape;312;p2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13" name="Google Shape;313;p2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14" name="Google Shape;314;p2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15" name="Google Shape;315;p29"/>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316" name="Google Shape;316;p29"/>
          <p:cNvSpPr txBox="1"/>
          <p:nvPr/>
        </p:nvSpPr>
        <p:spPr>
          <a:xfrm>
            <a:off x="1717775" y="26635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Canale multiple de suport</a:t>
            </a:r>
            <a:endParaRPr sz="2400">
              <a:solidFill>
                <a:srgbClr val="022565"/>
              </a:solidFill>
              <a:latin typeface="Calibri"/>
              <a:ea typeface="Calibri"/>
              <a:cs typeface="Calibri"/>
              <a:sym typeface="Calibri"/>
            </a:endParaRPr>
          </a:p>
        </p:txBody>
      </p:sp>
      <p:sp>
        <p:nvSpPr>
          <p:cNvPr id="317" name="Google Shape;317;p29"/>
          <p:cNvSpPr txBox="1"/>
          <p:nvPr/>
        </p:nvSpPr>
        <p:spPr>
          <a:xfrm>
            <a:off x="1717786" y="366769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Asistență rapidă</a:t>
            </a:r>
            <a:endParaRPr sz="2400">
              <a:solidFill>
                <a:srgbClr val="022565"/>
              </a:solidFill>
              <a:latin typeface="Calibri"/>
              <a:ea typeface="Calibri"/>
              <a:cs typeface="Calibri"/>
              <a:sym typeface="Calibri"/>
            </a:endParaRPr>
          </a:p>
        </p:txBody>
      </p:sp>
      <p:sp>
        <p:nvSpPr>
          <p:cNvPr id="318" name="Google Shape;318;p29"/>
          <p:cNvSpPr txBox="1"/>
          <p:nvPr/>
        </p:nvSpPr>
        <p:spPr>
          <a:xfrm>
            <a:off x="1717788" y="467190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Sisteme CRM</a:t>
            </a:r>
            <a:endParaRPr sz="2400">
              <a:solidFill>
                <a:srgbClr val="022565"/>
              </a:solidFill>
              <a:latin typeface="Calibri"/>
              <a:ea typeface="Calibri"/>
              <a:cs typeface="Calibri"/>
              <a:sym typeface="Calibri"/>
            </a:endParaRPr>
          </a:p>
        </p:txBody>
      </p:sp>
      <p:sp>
        <p:nvSpPr>
          <p:cNvPr id="319" name="Google Shape;319;p29"/>
          <p:cNvSpPr/>
          <p:nvPr/>
        </p:nvSpPr>
        <p:spPr>
          <a:xfrm>
            <a:off x="1047913" y="465344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320" name="Google Shape;320;p29"/>
          <p:cNvSpPr/>
          <p:nvPr/>
        </p:nvSpPr>
        <p:spPr>
          <a:xfrm>
            <a:off x="1047913" y="36492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21" name="Google Shape;321;p29"/>
          <p:cNvSpPr/>
          <p:nvPr/>
        </p:nvSpPr>
        <p:spPr>
          <a:xfrm>
            <a:off x="1047913" y="2645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322" name="Google Shape;322;p29"/>
          <p:cNvSpPr txBox="1"/>
          <p:nvPr/>
        </p:nvSpPr>
        <p:spPr>
          <a:xfrm>
            <a:off x="7164575" y="26635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Feedback</a:t>
            </a:r>
            <a:endParaRPr sz="2400">
              <a:solidFill>
                <a:srgbClr val="022565"/>
              </a:solidFill>
              <a:latin typeface="Calibri"/>
              <a:ea typeface="Calibri"/>
              <a:cs typeface="Calibri"/>
              <a:sym typeface="Calibri"/>
            </a:endParaRPr>
          </a:p>
        </p:txBody>
      </p:sp>
      <p:sp>
        <p:nvSpPr>
          <p:cNvPr id="323" name="Google Shape;323;p29"/>
          <p:cNvSpPr txBox="1"/>
          <p:nvPr/>
        </p:nvSpPr>
        <p:spPr>
          <a:xfrm>
            <a:off x="7164586" y="366770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Programe de loialitate</a:t>
            </a:r>
            <a:endParaRPr sz="2400">
              <a:solidFill>
                <a:srgbClr val="022565"/>
              </a:solidFill>
              <a:latin typeface="Calibri"/>
              <a:ea typeface="Calibri"/>
              <a:cs typeface="Calibri"/>
              <a:sym typeface="Calibri"/>
            </a:endParaRPr>
          </a:p>
        </p:txBody>
      </p:sp>
      <p:sp>
        <p:nvSpPr>
          <p:cNvPr id="324" name="Google Shape;324;p29"/>
          <p:cNvSpPr/>
          <p:nvPr/>
        </p:nvSpPr>
        <p:spPr>
          <a:xfrm>
            <a:off x="6494713" y="36492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325" name="Google Shape;325;p29"/>
          <p:cNvSpPr/>
          <p:nvPr/>
        </p:nvSpPr>
        <p:spPr>
          <a:xfrm>
            <a:off x="6494713" y="2645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31" name="Google Shape;331;p3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32" name="Google Shape;332;p3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33" name="Google Shape;333;p3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34" name="Google Shape;334;p30"/>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335" name="Google Shape;335;p30"/>
          <p:cNvSpPr txBox="1"/>
          <p:nvPr/>
        </p:nvSpPr>
        <p:spPr>
          <a:xfrm>
            <a:off x="1510176" y="2453425"/>
            <a:ext cx="4236900" cy="1569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Pentru aplicarea proceselor operaționale într-un scenariu realist, este esențial să se dezvolte o </a:t>
            </a:r>
            <a:r>
              <a:rPr b="1" lang="en-US" sz="2400">
                <a:solidFill>
                  <a:srgbClr val="022565"/>
                </a:solidFill>
                <a:latin typeface="Calibri"/>
                <a:ea typeface="Calibri"/>
                <a:cs typeface="Calibri"/>
                <a:sym typeface="Calibri"/>
              </a:rPr>
              <a:t>strategie integrată.</a:t>
            </a:r>
            <a:endParaRPr b="1" sz="2400">
              <a:solidFill>
                <a:srgbClr val="022565"/>
              </a:solidFill>
              <a:latin typeface="Calibri"/>
              <a:ea typeface="Calibri"/>
              <a:cs typeface="Calibri"/>
              <a:sym typeface="Calibri"/>
            </a:endParaRPr>
          </a:p>
        </p:txBody>
      </p:sp>
      <p:pic>
        <p:nvPicPr>
          <p:cNvPr id="336" name="Google Shape;336;p30"/>
          <p:cNvPicPr preferRelativeResize="0"/>
          <p:nvPr/>
        </p:nvPicPr>
        <p:blipFill>
          <a:blip r:embed="rId5">
            <a:alphaModFix/>
          </a:blip>
          <a:stretch>
            <a:fillRect/>
          </a:stretch>
        </p:blipFill>
        <p:spPr>
          <a:xfrm>
            <a:off x="6362075" y="2122200"/>
            <a:ext cx="4236900" cy="394720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3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42" name="Google Shape;342;p3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43" name="Google Shape;343;p3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44" name="Google Shape;344;p3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45" name="Google Shape;345;p31"/>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346" name="Google Shape;346;p31"/>
          <p:cNvSpPr txBox="1"/>
          <p:nvPr/>
        </p:nvSpPr>
        <p:spPr>
          <a:xfrm>
            <a:off x="1381225" y="2605863"/>
            <a:ext cx="4971600" cy="243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Studiu de caz</a:t>
            </a:r>
            <a:r>
              <a:rPr b="1" lang="en-US" sz="2400">
                <a:solidFill>
                  <a:srgbClr val="022565"/>
                </a:solidFill>
                <a:latin typeface="Calibri"/>
                <a:ea typeface="Calibri"/>
                <a:cs typeface="Calibri"/>
                <a:sym typeface="Calibri"/>
              </a:rPr>
              <a:t>:</a:t>
            </a:r>
            <a:r>
              <a:rPr lang="en-US" sz="2400">
                <a:solidFill>
                  <a:srgbClr val="022565"/>
                </a:solidFill>
                <a:latin typeface="Calibri"/>
                <a:ea typeface="Calibri"/>
                <a:cs typeface="Calibri"/>
                <a:sym typeface="Calibri"/>
              </a:rPr>
              <a:t> </a:t>
            </a:r>
            <a:r>
              <a:rPr lang="en-US" sz="2400">
                <a:solidFill>
                  <a:srgbClr val="022565"/>
                </a:solidFill>
                <a:latin typeface="Calibri"/>
                <a:ea typeface="Calibri"/>
                <a:cs typeface="Calibri"/>
                <a:sym typeface="Calibri"/>
              </a:rPr>
              <a:t>Lansarea unui magazin online pentru produse cosmetice naturale.</a:t>
            </a:r>
            <a:endParaRPr sz="2400">
              <a:solidFill>
                <a:srgbClr val="022565"/>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600"/>
              <a:buFont typeface="Arial"/>
              <a:buNone/>
            </a:pPr>
            <a:r>
              <a:rPr b="1" lang="en-US" sz="2400">
                <a:solidFill>
                  <a:srgbClr val="022565"/>
                </a:solidFill>
                <a:latin typeface="Calibri"/>
                <a:ea typeface="Calibri"/>
                <a:cs typeface="Calibri"/>
                <a:sym typeface="Calibri"/>
              </a:rPr>
              <a:t>Obiectiv</a:t>
            </a:r>
            <a:r>
              <a:rPr b="1" lang="en-US" sz="2400">
                <a:solidFill>
                  <a:srgbClr val="022565"/>
                </a:solidFill>
                <a:latin typeface="Calibri"/>
                <a:ea typeface="Calibri"/>
                <a:cs typeface="Calibri"/>
                <a:sym typeface="Calibri"/>
              </a:rPr>
              <a:t>:</a:t>
            </a:r>
            <a:r>
              <a:rPr b="1" lang="en-US" sz="2400">
                <a:solidFill>
                  <a:srgbClr val="022565"/>
                </a:solidFill>
                <a:latin typeface="Calibri"/>
                <a:ea typeface="Calibri"/>
                <a:cs typeface="Calibri"/>
                <a:sym typeface="Calibri"/>
              </a:rPr>
              <a:t> </a:t>
            </a:r>
            <a:r>
              <a:rPr lang="en-US" sz="2400">
                <a:solidFill>
                  <a:srgbClr val="022565"/>
                </a:solidFill>
                <a:latin typeface="Calibri"/>
                <a:ea typeface="Calibri"/>
                <a:cs typeface="Calibri"/>
                <a:sym typeface="Calibri"/>
              </a:rPr>
              <a:t>Creșterea vânzărilor în 6 luni printr-o campanie de marketing digital și livrări rapide.</a:t>
            </a:r>
            <a:endParaRPr sz="2400">
              <a:solidFill>
                <a:srgbClr val="022565"/>
              </a:solidFill>
              <a:latin typeface="Calibri"/>
              <a:ea typeface="Calibri"/>
              <a:cs typeface="Calibri"/>
              <a:sym typeface="Calibri"/>
            </a:endParaRPr>
          </a:p>
        </p:txBody>
      </p:sp>
      <p:pic>
        <p:nvPicPr>
          <p:cNvPr id="347" name="Google Shape;347;p31"/>
          <p:cNvPicPr preferRelativeResize="0"/>
          <p:nvPr/>
        </p:nvPicPr>
        <p:blipFill>
          <a:blip r:embed="rId5">
            <a:alphaModFix/>
          </a:blip>
          <a:stretch>
            <a:fillRect/>
          </a:stretch>
        </p:blipFill>
        <p:spPr>
          <a:xfrm>
            <a:off x="7044950" y="1919250"/>
            <a:ext cx="4286250" cy="4286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7" name="Google Shape;97;p14"/>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98" name="Google Shape;98;p14"/>
          <p:cNvSpPr txBox="1"/>
          <p:nvPr/>
        </p:nvSpPr>
        <p:spPr>
          <a:xfrm>
            <a:off x="6324950" y="1894525"/>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ORGANIZAREA PROCESELOR OPERAȚIONALE</a:t>
            </a:r>
            <a:endParaRPr sz="2600">
              <a:solidFill>
                <a:srgbClr val="022565"/>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1" name="Google Shape;101;p14"/>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2" name="Google Shape;102;p14"/>
          <p:cNvSpPr txBox="1"/>
          <p:nvPr/>
        </p:nvSpPr>
        <p:spPr>
          <a:xfrm>
            <a:off x="6324950" y="3182703"/>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OPTIMIZAREA PROCESELOR OPERAȚIONALE</a:t>
            </a:r>
            <a:endParaRPr b="1" sz="2600">
              <a:solidFill>
                <a:srgbClr val="022565"/>
              </a:solidFill>
              <a:latin typeface="Calibri"/>
              <a:ea typeface="Calibri"/>
              <a:cs typeface="Calibri"/>
              <a:sym typeface="Calibri"/>
            </a:endParaRPr>
          </a:p>
        </p:txBody>
      </p:sp>
      <p:sp>
        <p:nvSpPr>
          <p:cNvPr id="103" name="Google Shape;103;p14"/>
          <p:cNvSpPr txBox="1"/>
          <p:nvPr/>
        </p:nvSpPr>
        <p:spPr>
          <a:xfrm>
            <a:off x="5673350" y="189452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04" name="Google Shape;104;p14"/>
          <p:cNvSpPr txBox="1"/>
          <p:nvPr/>
        </p:nvSpPr>
        <p:spPr>
          <a:xfrm>
            <a:off x="5673350" y="3182693"/>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
        <p:nvSpPr>
          <p:cNvPr id="105" name="Google Shape;105;p14"/>
          <p:cNvSpPr txBox="1"/>
          <p:nvPr/>
        </p:nvSpPr>
        <p:spPr>
          <a:xfrm>
            <a:off x="6324950" y="4470881"/>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INSTRUMENTE DE ORGANIZARE </a:t>
            </a:r>
            <a:endParaRPr b="1" sz="2600">
              <a:solidFill>
                <a:srgbClr val="022565"/>
              </a:solidFill>
              <a:latin typeface="Calibri"/>
              <a:ea typeface="Calibri"/>
              <a:cs typeface="Calibri"/>
              <a:sym typeface="Calibri"/>
            </a:endParaRPr>
          </a:p>
        </p:txBody>
      </p:sp>
      <p:sp>
        <p:nvSpPr>
          <p:cNvPr id="106" name="Google Shape;106;p14"/>
          <p:cNvSpPr txBox="1"/>
          <p:nvPr/>
        </p:nvSpPr>
        <p:spPr>
          <a:xfrm>
            <a:off x="5673350" y="447088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3</a:t>
            </a:r>
            <a:endParaRPr b="1" i="0" sz="2600" u="none" cap="none" strike="noStrike">
              <a:solidFill>
                <a:srgbClr val="022565"/>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2"/>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53" name="Google Shape;353;p32"/>
          <p:cNvSpPr txBox="1"/>
          <p:nvPr/>
        </p:nvSpPr>
        <p:spPr>
          <a:xfrm>
            <a:off x="1744975" y="1653738"/>
            <a:ext cx="4971600" cy="355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Crearea catalogului de produse</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None/>
            </a:pPr>
            <a:r>
              <a:rPr lang="en-US" sz="2400">
                <a:solidFill>
                  <a:srgbClr val="022565"/>
                </a:solidFill>
                <a:latin typeface="Calibri"/>
                <a:ea typeface="Calibri"/>
                <a:cs typeface="Calibri"/>
                <a:sym typeface="Calibri"/>
              </a:rPr>
              <a:t>Alegerea unui CMS (Content Management System) precum Shopify sau WooCommerce pentru a construi magazinul online.</a:t>
            </a:r>
            <a:endParaRPr sz="2400">
              <a:solidFill>
                <a:srgbClr val="022565"/>
              </a:solidFill>
              <a:latin typeface="Calibri"/>
              <a:ea typeface="Calibri"/>
              <a:cs typeface="Calibri"/>
              <a:sym typeface="Calibri"/>
            </a:endParaRPr>
          </a:p>
          <a:p>
            <a:pPr indent="0" lvl="0" marL="0" rtl="0" algn="l">
              <a:spcBef>
                <a:spcPts val="1000"/>
              </a:spcBef>
              <a:spcAft>
                <a:spcPts val="1000"/>
              </a:spcAft>
              <a:buNone/>
            </a:pPr>
            <a:r>
              <a:rPr lang="en-US" sz="2400">
                <a:solidFill>
                  <a:srgbClr val="022565"/>
                </a:solidFill>
                <a:latin typeface="Calibri"/>
                <a:ea typeface="Calibri"/>
                <a:cs typeface="Calibri"/>
                <a:sym typeface="Calibri"/>
              </a:rPr>
              <a:t>Organizarea produselor în categorii relevante și optimizarea pentru SEO.</a:t>
            </a:r>
            <a:endParaRPr sz="2800">
              <a:solidFill>
                <a:srgbClr val="022565"/>
              </a:solidFill>
              <a:latin typeface="Calibri"/>
              <a:ea typeface="Calibri"/>
              <a:cs typeface="Calibri"/>
              <a:sym typeface="Calibri"/>
            </a:endParaRPr>
          </a:p>
        </p:txBody>
      </p:sp>
      <p:sp>
        <p:nvSpPr>
          <p:cNvPr id="354" name="Google Shape;354;p32"/>
          <p:cNvSpPr/>
          <p:nvPr/>
        </p:nvSpPr>
        <p:spPr>
          <a:xfrm>
            <a:off x="1036938" y="165373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400" u="none" cap="none" strike="noStrike">
                <a:solidFill>
                  <a:schemeClr val="lt1"/>
                </a:solidFill>
                <a:latin typeface="Arial"/>
                <a:ea typeface="Arial"/>
                <a:cs typeface="Arial"/>
                <a:sym typeface="Arial"/>
              </a:rPr>
              <a:t>1</a:t>
            </a:r>
            <a:endParaRPr b="1" i="0" sz="2400" u="none" cap="none" strike="noStrike">
              <a:solidFill>
                <a:schemeClr val="lt1"/>
              </a:solidFill>
              <a:latin typeface="Arial"/>
              <a:ea typeface="Arial"/>
              <a:cs typeface="Arial"/>
              <a:sym typeface="Arial"/>
            </a:endParaRPr>
          </a:p>
        </p:txBody>
      </p:sp>
      <p:pic>
        <p:nvPicPr>
          <p:cNvPr id="355" name="Google Shape;355;p32"/>
          <p:cNvPicPr preferRelativeResize="0"/>
          <p:nvPr/>
        </p:nvPicPr>
        <p:blipFill>
          <a:blip r:embed="rId3">
            <a:alphaModFix/>
          </a:blip>
          <a:stretch>
            <a:fillRect/>
          </a:stretch>
        </p:blipFill>
        <p:spPr>
          <a:xfrm>
            <a:off x="7169675" y="1528463"/>
            <a:ext cx="3810000" cy="2857500"/>
          </a:xfrm>
          <a:prstGeom prst="rect">
            <a:avLst/>
          </a:prstGeom>
          <a:noFill/>
          <a:ln>
            <a:noFill/>
          </a:ln>
        </p:spPr>
      </p:pic>
      <p:grpSp>
        <p:nvGrpSpPr>
          <p:cNvPr id="356" name="Google Shape;356;p32"/>
          <p:cNvGrpSpPr/>
          <p:nvPr/>
        </p:nvGrpSpPr>
        <p:grpSpPr>
          <a:xfrm>
            <a:off x="7118812" y="1528462"/>
            <a:ext cx="4036238" cy="3801079"/>
            <a:chOff x="0" y="0"/>
            <a:chExt cx="7467600" cy="6002020"/>
          </a:xfrm>
        </p:grpSpPr>
        <p:sp>
          <p:nvSpPr>
            <p:cNvPr id="357" name="Google Shape;357;p32"/>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2"/>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2"/>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3"/>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65" name="Google Shape;365;p33"/>
          <p:cNvSpPr txBox="1"/>
          <p:nvPr/>
        </p:nvSpPr>
        <p:spPr>
          <a:xfrm>
            <a:off x="1698725" y="1469088"/>
            <a:ext cx="4971600" cy="391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Lansarea campaniei de marketing</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None/>
            </a:pPr>
            <a:r>
              <a:rPr lang="en-US" sz="2400">
                <a:solidFill>
                  <a:srgbClr val="022565"/>
                </a:solidFill>
                <a:latin typeface="Calibri"/>
                <a:ea typeface="Calibri"/>
                <a:cs typeface="Calibri"/>
                <a:sym typeface="Calibri"/>
              </a:rPr>
              <a:t>Crearea unui cont de publicitate pe Facebook Ads pentru promovarea produselor pe social media.</a:t>
            </a:r>
            <a:endParaRPr sz="2400">
              <a:solidFill>
                <a:srgbClr val="022565"/>
              </a:solidFill>
              <a:latin typeface="Calibri"/>
              <a:ea typeface="Calibri"/>
              <a:cs typeface="Calibri"/>
              <a:sym typeface="Calibri"/>
            </a:endParaRPr>
          </a:p>
          <a:p>
            <a:pPr indent="0" lvl="0" marL="0" rtl="0" algn="l">
              <a:spcBef>
                <a:spcPts val="1000"/>
              </a:spcBef>
              <a:spcAft>
                <a:spcPts val="1000"/>
              </a:spcAft>
              <a:buNone/>
            </a:pPr>
            <a:r>
              <a:rPr lang="en-US" sz="2400">
                <a:solidFill>
                  <a:srgbClr val="022565"/>
                </a:solidFill>
                <a:latin typeface="Calibri"/>
                <a:ea typeface="Calibri"/>
                <a:cs typeface="Calibri"/>
                <a:sym typeface="Calibri"/>
              </a:rPr>
              <a:t>Configurarea unei campanii de remarketing pentru utilizatorii care au vizitat site-ul dar nu au finalizat comanda.</a:t>
            </a:r>
            <a:endParaRPr sz="2400">
              <a:solidFill>
                <a:srgbClr val="022565"/>
              </a:solidFill>
              <a:latin typeface="Calibri"/>
              <a:ea typeface="Calibri"/>
              <a:cs typeface="Calibri"/>
              <a:sym typeface="Calibri"/>
            </a:endParaRPr>
          </a:p>
        </p:txBody>
      </p:sp>
      <p:sp>
        <p:nvSpPr>
          <p:cNvPr id="366" name="Google Shape;366;p33"/>
          <p:cNvSpPr/>
          <p:nvPr/>
        </p:nvSpPr>
        <p:spPr>
          <a:xfrm>
            <a:off x="990688" y="146908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2</a:t>
            </a:r>
            <a:endParaRPr b="1" i="0" sz="2400" u="none" cap="none" strike="noStrike">
              <a:solidFill>
                <a:schemeClr val="lt1"/>
              </a:solidFill>
              <a:latin typeface="Arial"/>
              <a:ea typeface="Arial"/>
              <a:cs typeface="Arial"/>
              <a:sym typeface="Arial"/>
            </a:endParaRPr>
          </a:p>
        </p:txBody>
      </p:sp>
      <p:grpSp>
        <p:nvGrpSpPr>
          <p:cNvPr id="367" name="Google Shape;367;p33"/>
          <p:cNvGrpSpPr/>
          <p:nvPr/>
        </p:nvGrpSpPr>
        <p:grpSpPr>
          <a:xfrm>
            <a:off x="6956925" y="1597187"/>
            <a:ext cx="4036238" cy="3663633"/>
            <a:chOff x="0" y="0"/>
            <a:chExt cx="7467600" cy="6002020"/>
          </a:xfrm>
        </p:grpSpPr>
        <p:sp>
          <p:nvSpPr>
            <p:cNvPr id="368" name="Google Shape;368;p33"/>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33"/>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3"/>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71" name="Google Shape;371;p33"/>
          <p:cNvPicPr preferRelativeResize="0"/>
          <p:nvPr/>
        </p:nvPicPr>
        <p:blipFill rotWithShape="1">
          <a:blip r:embed="rId3">
            <a:alphaModFix/>
          </a:blip>
          <a:srcRect b="28232" l="27080" r="28298" t="34735"/>
          <a:stretch/>
        </p:blipFill>
        <p:spPr>
          <a:xfrm>
            <a:off x="7126375" y="1816913"/>
            <a:ext cx="3697350" cy="23014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34"/>
          <p:cNvPicPr preferRelativeResize="0"/>
          <p:nvPr/>
        </p:nvPicPr>
        <p:blipFill>
          <a:blip r:embed="rId3">
            <a:alphaModFix/>
          </a:blip>
          <a:stretch>
            <a:fillRect/>
          </a:stretch>
        </p:blipFill>
        <p:spPr>
          <a:xfrm>
            <a:off x="6776475" y="1062038"/>
            <a:ext cx="4733925" cy="4733925"/>
          </a:xfrm>
          <a:prstGeom prst="rect">
            <a:avLst/>
          </a:prstGeom>
          <a:noFill/>
          <a:ln>
            <a:noFill/>
          </a:ln>
        </p:spPr>
      </p:pic>
      <p:sp>
        <p:nvSpPr>
          <p:cNvPr id="377" name="Google Shape;377;p34"/>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78" name="Google Shape;378;p34"/>
          <p:cNvSpPr txBox="1"/>
          <p:nvPr/>
        </p:nvSpPr>
        <p:spPr>
          <a:xfrm>
            <a:off x="2010975" y="2084713"/>
            <a:ext cx="4971600" cy="268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Optimizarea logisticii</a:t>
            </a:r>
            <a:endParaRPr sz="2800">
              <a:solidFill>
                <a:srgbClr val="022565"/>
              </a:solidFill>
              <a:latin typeface="Calibri"/>
              <a:ea typeface="Calibri"/>
              <a:cs typeface="Calibri"/>
              <a:sym typeface="Calibri"/>
            </a:endParaRPr>
          </a:p>
          <a:p>
            <a:pPr indent="0" lvl="0" marL="0" rtl="0" algn="l">
              <a:spcBef>
                <a:spcPts val="1000"/>
              </a:spcBef>
              <a:spcAft>
                <a:spcPts val="0"/>
              </a:spcAft>
              <a:buNone/>
            </a:pPr>
            <a:r>
              <a:rPr lang="en-US" sz="2400">
                <a:solidFill>
                  <a:srgbClr val="022565"/>
                </a:solidFill>
                <a:latin typeface="Calibri"/>
                <a:ea typeface="Calibri"/>
                <a:cs typeface="Calibri"/>
                <a:sym typeface="Calibri"/>
              </a:rPr>
              <a:t>Colaborarea cu un centru de fulfilment care oferă livrare în 24-48 de ore.</a:t>
            </a:r>
            <a:endParaRPr sz="2400">
              <a:solidFill>
                <a:srgbClr val="022565"/>
              </a:solidFill>
              <a:latin typeface="Calibri"/>
              <a:ea typeface="Calibri"/>
              <a:cs typeface="Calibri"/>
              <a:sym typeface="Calibri"/>
            </a:endParaRPr>
          </a:p>
          <a:p>
            <a:pPr indent="0" lvl="0" marL="0" rtl="0" algn="l">
              <a:spcBef>
                <a:spcPts val="1000"/>
              </a:spcBef>
              <a:spcAft>
                <a:spcPts val="1000"/>
              </a:spcAft>
              <a:buNone/>
            </a:pPr>
            <a:r>
              <a:rPr lang="en-US" sz="2400">
                <a:solidFill>
                  <a:srgbClr val="022565"/>
                </a:solidFill>
                <a:latin typeface="Calibri"/>
                <a:ea typeface="Calibri"/>
                <a:cs typeface="Calibri"/>
                <a:sym typeface="Calibri"/>
              </a:rPr>
              <a:t>Automatizarea proceselor de ambalare și livrare prin integrarea API-urilor furnizorilor de curierat.</a:t>
            </a:r>
            <a:endParaRPr sz="2400">
              <a:solidFill>
                <a:srgbClr val="022565"/>
              </a:solidFill>
              <a:latin typeface="Calibri"/>
              <a:ea typeface="Calibri"/>
              <a:cs typeface="Calibri"/>
              <a:sym typeface="Calibri"/>
            </a:endParaRPr>
          </a:p>
        </p:txBody>
      </p:sp>
      <p:sp>
        <p:nvSpPr>
          <p:cNvPr id="379" name="Google Shape;379;p34"/>
          <p:cNvSpPr/>
          <p:nvPr/>
        </p:nvSpPr>
        <p:spPr>
          <a:xfrm>
            <a:off x="1302938" y="2084713"/>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3</a:t>
            </a:r>
            <a:endParaRPr b="1" i="0" sz="2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5"/>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85" name="Google Shape;385;p35"/>
          <p:cNvSpPr txBox="1"/>
          <p:nvPr/>
        </p:nvSpPr>
        <p:spPr>
          <a:xfrm>
            <a:off x="1489675" y="1900063"/>
            <a:ext cx="4971600" cy="305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Monitorizarea performanței</a:t>
            </a:r>
            <a:endParaRPr sz="2800">
              <a:solidFill>
                <a:srgbClr val="022565"/>
              </a:solidFill>
              <a:latin typeface="Calibri"/>
              <a:ea typeface="Calibri"/>
              <a:cs typeface="Calibri"/>
              <a:sym typeface="Calibri"/>
            </a:endParaRPr>
          </a:p>
          <a:p>
            <a:pPr indent="0" lvl="0" marL="0" rtl="0" algn="l">
              <a:spcBef>
                <a:spcPts val="1000"/>
              </a:spcBef>
              <a:spcAft>
                <a:spcPts val="0"/>
              </a:spcAft>
              <a:buNone/>
            </a:pPr>
            <a:r>
              <a:rPr lang="en-US" sz="2400">
                <a:solidFill>
                  <a:srgbClr val="022565"/>
                </a:solidFill>
                <a:latin typeface="Calibri"/>
                <a:ea typeface="Calibri"/>
                <a:cs typeface="Calibri"/>
                <a:sym typeface="Calibri"/>
              </a:rPr>
              <a:t>Utilizarea Google Analytics pentru a evalua traficul și comportamentul utilizatorilor pe site.</a:t>
            </a:r>
            <a:endParaRPr sz="2400">
              <a:solidFill>
                <a:srgbClr val="022565"/>
              </a:solidFill>
              <a:latin typeface="Calibri"/>
              <a:ea typeface="Calibri"/>
              <a:cs typeface="Calibri"/>
              <a:sym typeface="Calibri"/>
            </a:endParaRPr>
          </a:p>
          <a:p>
            <a:pPr indent="0" lvl="0" marL="0" rtl="0" algn="l">
              <a:spcBef>
                <a:spcPts val="1000"/>
              </a:spcBef>
              <a:spcAft>
                <a:spcPts val="1000"/>
              </a:spcAft>
              <a:buNone/>
            </a:pPr>
            <a:r>
              <a:rPr lang="en-US" sz="2400">
                <a:solidFill>
                  <a:srgbClr val="022565"/>
                </a:solidFill>
                <a:latin typeface="Calibri"/>
                <a:ea typeface="Calibri"/>
                <a:cs typeface="Calibri"/>
                <a:sym typeface="Calibri"/>
              </a:rPr>
              <a:t>Colectarea feedback-ului clienților pentru îmbunătățirea procesului de suport.</a:t>
            </a:r>
            <a:endParaRPr sz="2400">
              <a:solidFill>
                <a:srgbClr val="022565"/>
              </a:solidFill>
              <a:latin typeface="Calibri"/>
              <a:ea typeface="Calibri"/>
              <a:cs typeface="Calibri"/>
              <a:sym typeface="Calibri"/>
            </a:endParaRPr>
          </a:p>
        </p:txBody>
      </p:sp>
      <p:sp>
        <p:nvSpPr>
          <p:cNvPr id="386" name="Google Shape;386;p35"/>
          <p:cNvSpPr/>
          <p:nvPr/>
        </p:nvSpPr>
        <p:spPr>
          <a:xfrm>
            <a:off x="781638" y="1900063"/>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4</a:t>
            </a:r>
            <a:endParaRPr b="1" i="0" sz="2400" u="none" cap="none" strike="noStrike">
              <a:solidFill>
                <a:schemeClr val="lt1"/>
              </a:solidFill>
              <a:latin typeface="Arial"/>
              <a:ea typeface="Arial"/>
              <a:cs typeface="Arial"/>
              <a:sym typeface="Arial"/>
            </a:endParaRPr>
          </a:p>
        </p:txBody>
      </p:sp>
      <p:grpSp>
        <p:nvGrpSpPr>
          <p:cNvPr id="387" name="Google Shape;387;p35"/>
          <p:cNvGrpSpPr/>
          <p:nvPr/>
        </p:nvGrpSpPr>
        <p:grpSpPr>
          <a:xfrm>
            <a:off x="6838688" y="1597188"/>
            <a:ext cx="4571665" cy="3663633"/>
            <a:chOff x="0" y="0"/>
            <a:chExt cx="7467600" cy="6002020"/>
          </a:xfrm>
        </p:grpSpPr>
        <p:sp>
          <p:nvSpPr>
            <p:cNvPr id="388" name="Google Shape;388;p35"/>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35"/>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35"/>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91" name="Google Shape;391;p35"/>
          <p:cNvPicPr preferRelativeResize="0"/>
          <p:nvPr/>
        </p:nvPicPr>
        <p:blipFill>
          <a:blip r:embed="rId3">
            <a:alphaModFix/>
          </a:blip>
          <a:stretch>
            <a:fillRect/>
          </a:stretch>
        </p:blipFill>
        <p:spPr>
          <a:xfrm>
            <a:off x="6977475" y="1759050"/>
            <a:ext cx="4294100" cy="2440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6"/>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97" name="Google Shape;397;p36"/>
          <p:cNvSpPr txBox="1"/>
          <p:nvPr/>
        </p:nvSpPr>
        <p:spPr>
          <a:xfrm>
            <a:off x="1570563" y="2023175"/>
            <a:ext cx="4971600" cy="281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Îmbunătățirea continuă a proceselor</a:t>
            </a:r>
            <a:endParaRPr b="1" sz="3200">
              <a:solidFill>
                <a:srgbClr val="EFBC15"/>
              </a:solidFill>
              <a:latin typeface="Calibri"/>
              <a:ea typeface="Calibri"/>
              <a:cs typeface="Calibri"/>
              <a:sym typeface="Calibri"/>
            </a:endParaRPr>
          </a:p>
          <a:p>
            <a:pPr indent="0" lvl="0" marL="0" rtl="0" algn="l">
              <a:spcBef>
                <a:spcPts val="1000"/>
              </a:spcBef>
              <a:spcAft>
                <a:spcPts val="0"/>
              </a:spcAft>
              <a:buNone/>
            </a:pPr>
            <a:r>
              <a:rPr lang="en-US" sz="2400">
                <a:solidFill>
                  <a:srgbClr val="022565"/>
                </a:solidFill>
                <a:latin typeface="Calibri"/>
                <a:ea typeface="Calibri"/>
                <a:cs typeface="Calibri"/>
                <a:sym typeface="Calibri"/>
              </a:rPr>
              <a:t>Analizarea datelor pentru a identifica zonele care necesită optimizare</a:t>
            </a:r>
            <a:r>
              <a:rPr lang="en-US" sz="2400">
                <a:solidFill>
                  <a:srgbClr val="022565"/>
                </a:solidFill>
                <a:latin typeface="Calibri"/>
                <a:ea typeface="Calibri"/>
                <a:cs typeface="Calibri"/>
                <a:sym typeface="Calibri"/>
              </a:rPr>
              <a:t>.</a:t>
            </a:r>
            <a:endParaRPr sz="2400">
              <a:solidFill>
                <a:srgbClr val="022565"/>
              </a:solidFill>
              <a:latin typeface="Calibri"/>
              <a:ea typeface="Calibri"/>
              <a:cs typeface="Calibri"/>
              <a:sym typeface="Calibri"/>
            </a:endParaRPr>
          </a:p>
          <a:p>
            <a:pPr indent="0" lvl="0" marL="0" rtl="0" algn="l">
              <a:spcBef>
                <a:spcPts val="1000"/>
              </a:spcBef>
              <a:spcAft>
                <a:spcPts val="1000"/>
              </a:spcAft>
              <a:buNone/>
            </a:pPr>
            <a:r>
              <a:rPr lang="en-US" sz="2400">
                <a:solidFill>
                  <a:srgbClr val="022565"/>
                </a:solidFill>
                <a:latin typeface="Calibri"/>
                <a:ea typeface="Calibri"/>
                <a:cs typeface="Calibri"/>
                <a:sym typeface="Calibri"/>
              </a:rPr>
              <a:t>Testarea și ajustarea strategiilor de marketing pe baza performanțelor.</a:t>
            </a:r>
            <a:endParaRPr sz="2400">
              <a:solidFill>
                <a:srgbClr val="022565"/>
              </a:solidFill>
              <a:latin typeface="Calibri"/>
              <a:ea typeface="Calibri"/>
              <a:cs typeface="Calibri"/>
              <a:sym typeface="Calibri"/>
            </a:endParaRPr>
          </a:p>
        </p:txBody>
      </p:sp>
      <p:sp>
        <p:nvSpPr>
          <p:cNvPr id="398" name="Google Shape;398;p36"/>
          <p:cNvSpPr/>
          <p:nvPr/>
        </p:nvSpPr>
        <p:spPr>
          <a:xfrm>
            <a:off x="862525" y="2023175"/>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5</a:t>
            </a:r>
            <a:endParaRPr b="1" i="0" sz="2400" u="none" cap="none" strike="noStrike">
              <a:solidFill>
                <a:schemeClr val="lt1"/>
              </a:solidFill>
              <a:latin typeface="Arial"/>
              <a:ea typeface="Arial"/>
              <a:cs typeface="Arial"/>
              <a:sym typeface="Arial"/>
            </a:endParaRPr>
          </a:p>
        </p:txBody>
      </p:sp>
      <p:pic>
        <p:nvPicPr>
          <p:cNvPr id="399" name="Google Shape;399;p36"/>
          <p:cNvPicPr preferRelativeResize="0"/>
          <p:nvPr/>
        </p:nvPicPr>
        <p:blipFill rotWithShape="1">
          <a:blip r:embed="rId3">
            <a:alphaModFix/>
          </a:blip>
          <a:srcRect b="0" l="37911" r="0" t="0"/>
          <a:stretch/>
        </p:blipFill>
        <p:spPr>
          <a:xfrm>
            <a:off x="6832038" y="1746925"/>
            <a:ext cx="4497417" cy="33641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05" name="Google Shape;405;p3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06" name="Google Shape;406;p3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07" name="Google Shape;407;p3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08" name="Google Shape;408;p37"/>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OPTIMIZAREA PROCESELOR OPERAȚIONALE</a:t>
            </a:r>
            <a:endParaRPr b="1" sz="3600">
              <a:solidFill>
                <a:srgbClr val="F5F7F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14" name="Google Shape;414;p3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15" name="Google Shape;415;p3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16" name="Google Shape;416;p3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17" name="Google Shape;417;p38"/>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18" name="Google Shape;418;p38"/>
          <p:cNvSpPr txBox="1"/>
          <p:nvPr/>
        </p:nvSpPr>
        <p:spPr>
          <a:xfrm>
            <a:off x="2687100" y="2356925"/>
            <a:ext cx="6817800" cy="3175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O afacere e-comerț bine organizată și optimizată este capabilă să se adapteze rapid la schimbările pieței și să ofere o experiență superioară clienților, garantând astfel un avantaj competitiv pe termen lung.</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b="1" lang="en-US" sz="2400">
                <a:solidFill>
                  <a:srgbClr val="022565"/>
                </a:solidFill>
                <a:latin typeface="Calibri"/>
                <a:ea typeface="Calibri"/>
                <a:cs typeface="Calibri"/>
                <a:sym typeface="Calibri"/>
              </a:rPr>
              <a:t>Optimizarea proceselor operaționale </a:t>
            </a:r>
            <a:r>
              <a:rPr lang="en-US" sz="2400">
                <a:solidFill>
                  <a:srgbClr val="022565"/>
                </a:solidFill>
                <a:latin typeface="Calibri"/>
                <a:ea typeface="Calibri"/>
                <a:cs typeface="Calibri"/>
                <a:sym typeface="Calibri"/>
              </a:rPr>
              <a:t>într-o afacere de e-comerț este esențială pentru a îmbunătăți eficiența, a reduce costurile și a oferi o experiență superioară clienților. </a:t>
            </a:r>
            <a:endParaRPr sz="2400">
              <a:solidFill>
                <a:srgbClr val="022565"/>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3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24" name="Google Shape;424;p3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25" name="Google Shape;425;p3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26" name="Google Shape;426;p3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27" name="Google Shape;427;p39"/>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28" name="Google Shape;428;p39"/>
          <p:cNvSpPr txBox="1"/>
          <p:nvPr/>
        </p:nvSpPr>
        <p:spPr>
          <a:xfrm>
            <a:off x="1510176" y="2453425"/>
            <a:ext cx="4236900" cy="246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Automatizarea proceselor</a:t>
            </a:r>
            <a:endParaRPr b="1" sz="26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Automatizarea ajută la reducerea erorilor umane, economisește timp și crește eficiența în aproape toate domeniile operaționale.</a:t>
            </a:r>
            <a:endParaRPr sz="2400">
              <a:solidFill>
                <a:srgbClr val="022565"/>
              </a:solidFill>
              <a:latin typeface="Calibri"/>
              <a:ea typeface="Calibri"/>
              <a:cs typeface="Calibri"/>
              <a:sym typeface="Calibri"/>
            </a:endParaRPr>
          </a:p>
        </p:txBody>
      </p:sp>
      <p:pic>
        <p:nvPicPr>
          <p:cNvPr id="429" name="Google Shape;429;p39"/>
          <p:cNvPicPr preferRelativeResize="0"/>
          <p:nvPr/>
        </p:nvPicPr>
        <p:blipFill>
          <a:blip r:embed="rId5">
            <a:alphaModFix/>
          </a:blip>
          <a:stretch>
            <a:fillRect/>
          </a:stretch>
        </p:blipFill>
        <p:spPr>
          <a:xfrm>
            <a:off x="5651976" y="3001275"/>
            <a:ext cx="6140125" cy="385672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35" name="Google Shape;435;p4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36" name="Google Shape;436;p4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37" name="Google Shape;437;p4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38" name="Google Shape;438;p40"/>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39" name="Google Shape;439;p40"/>
          <p:cNvSpPr txBox="1"/>
          <p:nvPr/>
        </p:nvSpPr>
        <p:spPr>
          <a:xfrm>
            <a:off x="2352550" y="26635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Sisteme ERP</a:t>
            </a:r>
            <a:endParaRPr sz="2400">
              <a:solidFill>
                <a:srgbClr val="022565"/>
              </a:solidFill>
              <a:latin typeface="Calibri"/>
              <a:ea typeface="Calibri"/>
              <a:cs typeface="Calibri"/>
              <a:sym typeface="Calibri"/>
            </a:endParaRPr>
          </a:p>
        </p:txBody>
      </p:sp>
      <p:sp>
        <p:nvSpPr>
          <p:cNvPr id="440" name="Google Shape;440;p40"/>
          <p:cNvSpPr txBox="1"/>
          <p:nvPr/>
        </p:nvSpPr>
        <p:spPr>
          <a:xfrm>
            <a:off x="2352561" y="366769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Chatbot-uri</a:t>
            </a:r>
            <a:endParaRPr sz="2400">
              <a:solidFill>
                <a:srgbClr val="022565"/>
              </a:solidFill>
              <a:latin typeface="Calibri"/>
              <a:ea typeface="Calibri"/>
              <a:cs typeface="Calibri"/>
              <a:sym typeface="Calibri"/>
            </a:endParaRPr>
          </a:p>
        </p:txBody>
      </p:sp>
      <p:sp>
        <p:nvSpPr>
          <p:cNvPr id="441" name="Google Shape;441;p40"/>
          <p:cNvSpPr txBox="1"/>
          <p:nvPr/>
        </p:nvSpPr>
        <p:spPr>
          <a:xfrm>
            <a:off x="2352563" y="467190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E-mailuri automatizate</a:t>
            </a:r>
            <a:endParaRPr sz="2400">
              <a:solidFill>
                <a:srgbClr val="022565"/>
              </a:solidFill>
              <a:latin typeface="Calibri"/>
              <a:ea typeface="Calibri"/>
              <a:cs typeface="Calibri"/>
              <a:sym typeface="Calibri"/>
            </a:endParaRPr>
          </a:p>
        </p:txBody>
      </p:sp>
      <p:sp>
        <p:nvSpPr>
          <p:cNvPr id="442" name="Google Shape;442;p40"/>
          <p:cNvSpPr/>
          <p:nvPr/>
        </p:nvSpPr>
        <p:spPr>
          <a:xfrm>
            <a:off x="1682688" y="465344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443" name="Google Shape;443;p40"/>
          <p:cNvSpPr/>
          <p:nvPr/>
        </p:nvSpPr>
        <p:spPr>
          <a:xfrm>
            <a:off x="1682688" y="36492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44" name="Google Shape;444;p40"/>
          <p:cNvSpPr/>
          <p:nvPr/>
        </p:nvSpPr>
        <p:spPr>
          <a:xfrm>
            <a:off x="1682688" y="2645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pic>
        <p:nvPicPr>
          <p:cNvPr id="445" name="Google Shape;445;p40"/>
          <p:cNvPicPr preferRelativeResize="0"/>
          <p:nvPr/>
        </p:nvPicPr>
        <p:blipFill>
          <a:blip r:embed="rId5">
            <a:alphaModFix/>
          </a:blip>
          <a:stretch>
            <a:fillRect/>
          </a:stretch>
        </p:blipFill>
        <p:spPr>
          <a:xfrm>
            <a:off x="6285848" y="1827000"/>
            <a:ext cx="4235499" cy="4235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4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51" name="Google Shape;451;p4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52" name="Google Shape;452;p4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53" name="Google Shape;453;p4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54" name="Google Shape;454;p41"/>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55" name="Google Shape;455;p41"/>
          <p:cNvSpPr txBox="1"/>
          <p:nvPr/>
        </p:nvSpPr>
        <p:spPr>
          <a:xfrm>
            <a:off x="1510176" y="2453425"/>
            <a:ext cx="4236900" cy="2098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Monitorizarea performanței</a:t>
            </a:r>
            <a:endParaRPr b="1" sz="26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Monitorizarea constantă a performanței ajută la identificarea problemelor și la ajustarea strategiilor.</a:t>
            </a:r>
            <a:endParaRPr sz="2400">
              <a:solidFill>
                <a:srgbClr val="022565"/>
              </a:solidFill>
              <a:latin typeface="Calibri"/>
              <a:ea typeface="Calibri"/>
              <a:cs typeface="Calibri"/>
              <a:sym typeface="Calibri"/>
            </a:endParaRPr>
          </a:p>
        </p:txBody>
      </p:sp>
      <p:pic>
        <p:nvPicPr>
          <p:cNvPr id="456" name="Google Shape;456;p41"/>
          <p:cNvPicPr preferRelativeResize="0"/>
          <p:nvPr/>
        </p:nvPicPr>
        <p:blipFill>
          <a:blip r:embed="rId5">
            <a:alphaModFix/>
          </a:blip>
          <a:stretch>
            <a:fillRect/>
          </a:stretch>
        </p:blipFill>
        <p:spPr>
          <a:xfrm>
            <a:off x="7060200" y="2453425"/>
            <a:ext cx="3192575" cy="3192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12" name="Google Shape;112;p1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13" name="Google Shape;113;p1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14" name="Google Shape;114;p1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15" name="Google Shape;115;p15"/>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ORGANIZAREA PROCESELOR OPERAȚIONALE</a:t>
            </a:r>
            <a:endParaRPr b="1" sz="3600">
              <a:solidFill>
                <a:srgbClr val="F5F7F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4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62" name="Google Shape;462;p4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63" name="Google Shape;463;p4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64" name="Google Shape;464;p4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65" name="Google Shape;465;p42"/>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66" name="Google Shape;466;p42"/>
          <p:cNvSpPr txBox="1"/>
          <p:nvPr/>
        </p:nvSpPr>
        <p:spPr>
          <a:xfrm>
            <a:off x="1562925" y="2749200"/>
            <a:ext cx="5070900" cy="1359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Integrarea tehnologiilor avansate</a:t>
            </a:r>
            <a:endParaRPr b="1" sz="26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Tehnologia joacă un rol central în optimizarea proceselor operaționale.</a:t>
            </a:r>
            <a:endParaRPr sz="2400">
              <a:solidFill>
                <a:srgbClr val="022565"/>
              </a:solidFill>
              <a:latin typeface="Calibri"/>
              <a:ea typeface="Calibri"/>
              <a:cs typeface="Calibri"/>
              <a:sym typeface="Calibri"/>
            </a:endParaRPr>
          </a:p>
        </p:txBody>
      </p:sp>
      <p:pic>
        <p:nvPicPr>
          <p:cNvPr id="467" name="Google Shape;467;p42"/>
          <p:cNvPicPr preferRelativeResize="0"/>
          <p:nvPr/>
        </p:nvPicPr>
        <p:blipFill>
          <a:blip r:embed="rId5">
            <a:alphaModFix/>
          </a:blip>
          <a:stretch>
            <a:fillRect/>
          </a:stretch>
        </p:blipFill>
        <p:spPr>
          <a:xfrm>
            <a:off x="6633826" y="2453425"/>
            <a:ext cx="3619500" cy="3619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4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73" name="Google Shape;473;p4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74" name="Google Shape;474;p4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75" name="Google Shape;475;p4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76" name="Google Shape;476;p43"/>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77" name="Google Shape;477;p43"/>
          <p:cNvSpPr txBox="1"/>
          <p:nvPr/>
        </p:nvSpPr>
        <p:spPr>
          <a:xfrm>
            <a:off x="1206162" y="2612300"/>
            <a:ext cx="5070900" cy="2098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Colaborarea între departamente</a:t>
            </a:r>
            <a:endParaRPr b="1" sz="26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Integrarea departamentelor (IT, logistică, marketing, suport clienți)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este esențială pentru optimizarea proceselor.</a:t>
            </a:r>
            <a:endParaRPr sz="2400">
              <a:solidFill>
                <a:srgbClr val="022565"/>
              </a:solidFill>
              <a:latin typeface="Calibri"/>
              <a:ea typeface="Calibri"/>
              <a:cs typeface="Calibri"/>
              <a:sym typeface="Calibri"/>
            </a:endParaRPr>
          </a:p>
        </p:txBody>
      </p:sp>
      <p:pic>
        <p:nvPicPr>
          <p:cNvPr id="478" name="Google Shape;478;p43"/>
          <p:cNvPicPr preferRelativeResize="0"/>
          <p:nvPr/>
        </p:nvPicPr>
        <p:blipFill>
          <a:blip r:embed="rId5">
            <a:alphaModFix/>
          </a:blip>
          <a:stretch>
            <a:fillRect/>
          </a:stretch>
        </p:blipFill>
        <p:spPr>
          <a:xfrm>
            <a:off x="5732462" y="2237425"/>
            <a:ext cx="5253376" cy="334902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44"/>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84" name="Google Shape;484;p4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85" name="Google Shape;485;p4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86" name="Google Shape;486;p44"/>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87" name="Google Shape;487;p44"/>
          <p:cNvSpPr txBox="1"/>
          <p:nvPr/>
        </p:nvSpPr>
        <p:spPr>
          <a:xfrm>
            <a:off x="2017650" y="3105750"/>
            <a:ext cx="81567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INSTRUMENTE DE ORGANIZARE </a:t>
            </a:r>
            <a:endParaRPr b="1" sz="3600">
              <a:solidFill>
                <a:srgbClr val="F5F7F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93" name="Google Shape;493;p4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94" name="Google Shape;494;p4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95" name="Google Shape;495;p4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96" name="Google Shape;496;p45"/>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497" name="Google Shape;497;p45"/>
          <p:cNvSpPr txBox="1"/>
          <p:nvPr/>
        </p:nvSpPr>
        <p:spPr>
          <a:xfrm>
            <a:off x="1717775" y="25390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Sisteme ERP </a:t>
            </a:r>
            <a:endParaRPr sz="2400">
              <a:solidFill>
                <a:srgbClr val="022565"/>
              </a:solidFill>
              <a:latin typeface="Calibri"/>
              <a:ea typeface="Calibri"/>
              <a:cs typeface="Calibri"/>
              <a:sym typeface="Calibri"/>
            </a:endParaRPr>
          </a:p>
        </p:txBody>
      </p:sp>
      <p:sp>
        <p:nvSpPr>
          <p:cNvPr id="498" name="Google Shape;498;p45"/>
          <p:cNvSpPr txBox="1"/>
          <p:nvPr/>
        </p:nvSpPr>
        <p:spPr>
          <a:xfrm>
            <a:off x="1717786" y="354324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Sisteme CRM </a:t>
            </a:r>
            <a:endParaRPr sz="2400">
              <a:solidFill>
                <a:srgbClr val="022565"/>
              </a:solidFill>
              <a:latin typeface="Calibri"/>
              <a:ea typeface="Calibri"/>
              <a:cs typeface="Calibri"/>
              <a:sym typeface="Calibri"/>
            </a:endParaRPr>
          </a:p>
        </p:txBody>
      </p:sp>
      <p:sp>
        <p:nvSpPr>
          <p:cNvPr id="499" name="Google Shape;499;p45"/>
          <p:cNvSpPr txBox="1"/>
          <p:nvPr/>
        </p:nvSpPr>
        <p:spPr>
          <a:xfrm>
            <a:off x="1717788" y="45474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Automatizare marketing</a:t>
            </a:r>
            <a:endParaRPr sz="2400">
              <a:solidFill>
                <a:srgbClr val="022565"/>
              </a:solidFill>
              <a:latin typeface="Calibri"/>
              <a:ea typeface="Calibri"/>
              <a:cs typeface="Calibri"/>
              <a:sym typeface="Calibri"/>
            </a:endParaRPr>
          </a:p>
        </p:txBody>
      </p:sp>
      <p:sp>
        <p:nvSpPr>
          <p:cNvPr id="500" name="Google Shape;500;p45"/>
          <p:cNvSpPr/>
          <p:nvPr/>
        </p:nvSpPr>
        <p:spPr>
          <a:xfrm>
            <a:off x="1047913" y="45289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501" name="Google Shape;501;p45"/>
          <p:cNvSpPr/>
          <p:nvPr/>
        </p:nvSpPr>
        <p:spPr>
          <a:xfrm>
            <a:off x="1047913" y="35248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502" name="Google Shape;502;p45"/>
          <p:cNvSpPr/>
          <p:nvPr/>
        </p:nvSpPr>
        <p:spPr>
          <a:xfrm>
            <a:off x="1047913" y="25206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503" name="Google Shape;503;p45"/>
          <p:cNvSpPr txBox="1"/>
          <p:nvPr/>
        </p:nvSpPr>
        <p:spPr>
          <a:xfrm>
            <a:off x="7164575" y="25390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Software pentru logistică</a:t>
            </a:r>
            <a:endParaRPr sz="2400">
              <a:solidFill>
                <a:srgbClr val="022565"/>
              </a:solidFill>
              <a:latin typeface="Calibri"/>
              <a:ea typeface="Calibri"/>
              <a:cs typeface="Calibri"/>
              <a:sym typeface="Calibri"/>
            </a:endParaRPr>
          </a:p>
        </p:txBody>
      </p:sp>
      <p:sp>
        <p:nvSpPr>
          <p:cNvPr id="504" name="Google Shape;504;p45"/>
          <p:cNvSpPr txBox="1"/>
          <p:nvPr/>
        </p:nvSpPr>
        <p:spPr>
          <a:xfrm>
            <a:off x="7164586" y="35432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Analiza datelor</a:t>
            </a:r>
            <a:endParaRPr sz="2400">
              <a:solidFill>
                <a:srgbClr val="022565"/>
              </a:solidFill>
              <a:latin typeface="Calibri"/>
              <a:ea typeface="Calibri"/>
              <a:cs typeface="Calibri"/>
              <a:sym typeface="Calibri"/>
            </a:endParaRPr>
          </a:p>
        </p:txBody>
      </p:sp>
      <p:sp>
        <p:nvSpPr>
          <p:cNvPr id="505" name="Google Shape;505;p45"/>
          <p:cNvSpPr/>
          <p:nvPr/>
        </p:nvSpPr>
        <p:spPr>
          <a:xfrm>
            <a:off x="6494713" y="35248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506" name="Google Shape;506;p45"/>
          <p:cNvSpPr/>
          <p:nvPr/>
        </p:nvSpPr>
        <p:spPr>
          <a:xfrm>
            <a:off x="6494713" y="25206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507" name="Google Shape;507;p45"/>
          <p:cNvSpPr txBox="1"/>
          <p:nvPr/>
        </p:nvSpPr>
        <p:spPr>
          <a:xfrm>
            <a:off x="7164586" y="4547456"/>
            <a:ext cx="3979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Managementul proiectelor și colaborarea în echipă</a:t>
            </a:r>
            <a:endParaRPr sz="2400">
              <a:solidFill>
                <a:srgbClr val="022565"/>
              </a:solidFill>
              <a:latin typeface="Calibri"/>
              <a:ea typeface="Calibri"/>
              <a:cs typeface="Calibri"/>
              <a:sym typeface="Calibri"/>
            </a:endParaRPr>
          </a:p>
        </p:txBody>
      </p:sp>
      <p:sp>
        <p:nvSpPr>
          <p:cNvPr id="508" name="Google Shape;508;p45"/>
          <p:cNvSpPr/>
          <p:nvPr/>
        </p:nvSpPr>
        <p:spPr>
          <a:xfrm>
            <a:off x="6494713" y="45290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4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14" name="Google Shape;514;p4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15" name="Google Shape;515;p4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16" name="Google Shape;516;p4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17" name="Google Shape;517;p46"/>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pic>
        <p:nvPicPr>
          <p:cNvPr id="518" name="Google Shape;518;p46"/>
          <p:cNvPicPr preferRelativeResize="0"/>
          <p:nvPr/>
        </p:nvPicPr>
        <p:blipFill rotWithShape="1">
          <a:blip r:embed="rId5">
            <a:alphaModFix/>
          </a:blip>
          <a:srcRect b="-9" l="0" r="0" t="8207"/>
          <a:stretch/>
        </p:blipFill>
        <p:spPr>
          <a:xfrm>
            <a:off x="6017463" y="2533888"/>
            <a:ext cx="5039400" cy="2891400"/>
          </a:xfrm>
          <a:prstGeom prst="roundRect">
            <a:avLst>
              <a:gd fmla="val 4549" name="adj"/>
            </a:avLst>
          </a:prstGeom>
          <a:noFill/>
          <a:ln>
            <a:noFill/>
          </a:ln>
          <a:effectLst>
            <a:outerShdw blurRad="57150" rotWithShape="0" algn="bl" dir="5400000" dist="19050">
              <a:srgbClr val="000000">
                <a:alpha val="30000"/>
              </a:srgbClr>
            </a:outerShdw>
          </a:effectLst>
        </p:spPr>
      </p:pic>
      <p:pic>
        <p:nvPicPr>
          <p:cNvPr id="519" name="Google Shape;519;p46"/>
          <p:cNvPicPr preferRelativeResize="0"/>
          <p:nvPr/>
        </p:nvPicPr>
        <p:blipFill>
          <a:blip r:embed="rId6">
            <a:alphaModFix/>
          </a:blip>
          <a:stretch>
            <a:fillRect/>
          </a:stretch>
        </p:blipFill>
        <p:spPr>
          <a:xfrm>
            <a:off x="1421313" y="2417325"/>
            <a:ext cx="3124550" cy="31245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4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25" name="Google Shape;525;p4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26" name="Google Shape;526;p47"/>
          <p:cNvPicPr preferRelativeResize="0"/>
          <p:nvPr/>
        </p:nvPicPr>
        <p:blipFill rotWithShape="1">
          <a:blip r:embed="rId3">
            <a:alphaModFix/>
          </a:blip>
          <a:srcRect b="8034" l="0" r="0" t="7126"/>
          <a:stretch/>
        </p:blipFill>
        <p:spPr>
          <a:xfrm>
            <a:off x="1914600" y="1251975"/>
            <a:ext cx="8362800" cy="3990600"/>
          </a:xfrm>
          <a:prstGeom prst="roundRect">
            <a:avLst>
              <a:gd fmla="val 1098" name="adj"/>
            </a:avLst>
          </a:prstGeom>
          <a:noFill/>
          <a:ln>
            <a:noFill/>
          </a:ln>
          <a:effectLst>
            <a:outerShdw blurRad="871538" rotWithShape="0" algn="bl" dir="3420000" dist="142875">
              <a:srgbClr val="000000">
                <a:alpha val="55000"/>
              </a:srgbClr>
            </a:outerShdw>
          </a:effectLst>
        </p:spPr>
      </p:pic>
      <p:pic>
        <p:nvPicPr>
          <p:cNvPr id="527" name="Google Shape;527;p47"/>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sp>
        <p:nvSpPr>
          <p:cNvPr id="528" name="Google Shape;528;p47"/>
          <p:cNvSpPr txBox="1"/>
          <p:nvPr/>
        </p:nvSpPr>
        <p:spPr>
          <a:xfrm>
            <a:off x="3950388" y="5375150"/>
            <a:ext cx="4291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en-US" sz="2400" u="sng">
                <a:solidFill>
                  <a:srgbClr val="F5F7F9"/>
                </a:solidFill>
                <a:latin typeface="Calibri"/>
                <a:ea typeface="Calibri"/>
                <a:cs typeface="Calibri"/>
                <a:sym typeface="Calibri"/>
                <a:hlinkClick r:id="rId5">
                  <a:extLst>
                    <a:ext uri="{A12FA001-AC4F-418D-AE19-62706E023703}">
                      <ahyp:hlinkClr val="tx"/>
                    </a:ext>
                  </a:extLst>
                </a:hlinkClick>
              </a:rPr>
              <a:t>https://www.notion.com/</a:t>
            </a:r>
            <a:r>
              <a:rPr lang="en-US" sz="2400">
                <a:solidFill>
                  <a:srgbClr val="F5F7F9"/>
                </a:solidFill>
                <a:latin typeface="Calibri"/>
                <a:ea typeface="Calibri"/>
                <a:cs typeface="Calibri"/>
                <a:sym typeface="Calibri"/>
              </a:rPr>
              <a:t> </a:t>
            </a:r>
            <a:endParaRPr sz="2400">
              <a:solidFill>
                <a:srgbClr val="F5F7F9"/>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48"/>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34" name="Google Shape;534;p4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35" name="Google Shape;535;p4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36" name="Google Shape;536;p48"/>
          <p:cNvPicPr preferRelativeResize="0"/>
          <p:nvPr/>
        </p:nvPicPr>
        <p:blipFill rotWithShape="1">
          <a:blip r:embed="rId4">
            <a:alphaModFix/>
          </a:blip>
          <a:srcRect b="7851" l="0" r="0" t="7724"/>
          <a:stretch/>
        </p:blipFill>
        <p:spPr>
          <a:xfrm>
            <a:off x="1670700" y="1382250"/>
            <a:ext cx="8850600" cy="4203000"/>
          </a:xfrm>
          <a:prstGeom prst="roundRect">
            <a:avLst>
              <a:gd fmla="val 2479"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42" name="Google Shape;542;p4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43" name="Google Shape;543;p4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44" name="Google Shape;544;p49"/>
          <p:cNvPicPr preferRelativeResize="0"/>
          <p:nvPr/>
        </p:nvPicPr>
        <p:blipFill rotWithShape="1">
          <a:blip r:embed="rId4">
            <a:alphaModFix/>
          </a:blip>
          <a:srcRect b="7808" l="0" r="0" t="7495"/>
          <a:stretch/>
        </p:blipFill>
        <p:spPr>
          <a:xfrm>
            <a:off x="1658850" y="1369950"/>
            <a:ext cx="8874300" cy="4227600"/>
          </a:xfrm>
          <a:prstGeom prst="roundRect">
            <a:avLst>
              <a:gd fmla="val 2362"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50"/>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50" name="Google Shape;550;p50"/>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51" name="Google Shape;551;p5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52" name="Google Shape;552;p50"/>
          <p:cNvPicPr preferRelativeResize="0"/>
          <p:nvPr/>
        </p:nvPicPr>
        <p:blipFill rotWithShape="1">
          <a:blip r:embed="rId4">
            <a:alphaModFix/>
          </a:blip>
          <a:srcRect b="7608" l="0" r="0" t="7379"/>
          <a:stretch/>
        </p:blipFill>
        <p:spPr>
          <a:xfrm>
            <a:off x="1316700" y="1198200"/>
            <a:ext cx="9558600" cy="4571100"/>
          </a:xfrm>
          <a:prstGeom prst="roundRect">
            <a:avLst>
              <a:gd fmla="val 2834"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5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58" name="Google Shape;558;p5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59" name="Google Shape;559;p5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60" name="Google Shape;560;p51"/>
          <p:cNvPicPr preferRelativeResize="0"/>
          <p:nvPr/>
        </p:nvPicPr>
        <p:blipFill rotWithShape="1">
          <a:blip r:embed="rId4">
            <a:alphaModFix/>
          </a:blip>
          <a:srcRect b="7942" l="0" r="0" t="7647"/>
          <a:stretch/>
        </p:blipFill>
        <p:spPr>
          <a:xfrm>
            <a:off x="1516351" y="1309200"/>
            <a:ext cx="9159300" cy="4349100"/>
          </a:xfrm>
          <a:prstGeom prst="roundRect">
            <a:avLst>
              <a:gd fmla="val 2400"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16"/>
          <p:cNvPicPr preferRelativeResize="0"/>
          <p:nvPr/>
        </p:nvPicPr>
        <p:blipFill>
          <a:blip r:embed="rId3">
            <a:alphaModFix/>
          </a:blip>
          <a:stretch>
            <a:fillRect/>
          </a:stretch>
        </p:blipFill>
        <p:spPr>
          <a:xfrm>
            <a:off x="6846275" y="2528325"/>
            <a:ext cx="5217926" cy="3913451"/>
          </a:xfrm>
          <a:prstGeom prst="rect">
            <a:avLst/>
          </a:prstGeom>
          <a:noFill/>
          <a:ln>
            <a:noFill/>
          </a:ln>
        </p:spPr>
      </p:pic>
      <p:sp>
        <p:nvSpPr>
          <p:cNvPr id="121" name="Google Shape;121;p1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2" name="Google Shape;122;p16"/>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123" name="Google Shape;123;p16"/>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124" name="Google Shape;124;p1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25" name="Google Shape;125;p16"/>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126" name="Google Shape;126;p16"/>
          <p:cNvSpPr txBox="1"/>
          <p:nvPr/>
        </p:nvSpPr>
        <p:spPr>
          <a:xfrm>
            <a:off x="1518570" y="2649700"/>
            <a:ext cx="2773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Pregătirea ofertei</a:t>
            </a:r>
            <a:endParaRPr sz="2400">
              <a:solidFill>
                <a:srgbClr val="022565"/>
              </a:solidFill>
              <a:latin typeface="Calibri"/>
              <a:ea typeface="Calibri"/>
              <a:cs typeface="Calibri"/>
              <a:sym typeface="Calibri"/>
            </a:endParaRPr>
          </a:p>
        </p:txBody>
      </p:sp>
      <p:sp>
        <p:nvSpPr>
          <p:cNvPr id="127" name="Google Shape;127;p16"/>
          <p:cNvSpPr txBox="1"/>
          <p:nvPr/>
        </p:nvSpPr>
        <p:spPr>
          <a:xfrm>
            <a:off x="1518577" y="3663850"/>
            <a:ext cx="2773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Marketing</a:t>
            </a:r>
            <a:endParaRPr sz="2400">
              <a:solidFill>
                <a:srgbClr val="022565"/>
              </a:solidFill>
              <a:latin typeface="Calibri"/>
              <a:ea typeface="Calibri"/>
              <a:cs typeface="Calibri"/>
              <a:sym typeface="Calibri"/>
            </a:endParaRPr>
          </a:p>
        </p:txBody>
      </p:sp>
      <p:sp>
        <p:nvSpPr>
          <p:cNvPr id="128" name="Google Shape;128;p16"/>
          <p:cNvSpPr txBox="1"/>
          <p:nvPr/>
        </p:nvSpPr>
        <p:spPr>
          <a:xfrm>
            <a:off x="1518577" y="4678000"/>
            <a:ext cx="2773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Logistică</a:t>
            </a:r>
            <a:endParaRPr sz="2400">
              <a:solidFill>
                <a:srgbClr val="022565"/>
              </a:solidFill>
              <a:latin typeface="Calibri"/>
              <a:ea typeface="Calibri"/>
              <a:cs typeface="Calibri"/>
              <a:sym typeface="Calibri"/>
            </a:endParaRPr>
          </a:p>
        </p:txBody>
      </p:sp>
      <p:sp>
        <p:nvSpPr>
          <p:cNvPr id="129" name="Google Shape;129;p16"/>
          <p:cNvSpPr/>
          <p:nvPr/>
        </p:nvSpPr>
        <p:spPr>
          <a:xfrm>
            <a:off x="848713" y="46595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30" name="Google Shape;130;p16"/>
          <p:cNvSpPr/>
          <p:nvPr/>
        </p:nvSpPr>
        <p:spPr>
          <a:xfrm>
            <a:off x="848713" y="36454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31" name="Google Shape;131;p16"/>
          <p:cNvSpPr/>
          <p:nvPr/>
        </p:nvSpPr>
        <p:spPr>
          <a:xfrm>
            <a:off x="848713" y="26312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32" name="Google Shape;132;p16"/>
          <p:cNvSpPr txBox="1"/>
          <p:nvPr/>
        </p:nvSpPr>
        <p:spPr>
          <a:xfrm>
            <a:off x="5098469" y="2649700"/>
            <a:ext cx="2773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Plăți</a:t>
            </a:r>
            <a:endParaRPr sz="2400">
              <a:solidFill>
                <a:srgbClr val="022565"/>
              </a:solidFill>
              <a:latin typeface="Calibri"/>
              <a:ea typeface="Calibri"/>
              <a:cs typeface="Calibri"/>
              <a:sym typeface="Calibri"/>
            </a:endParaRPr>
          </a:p>
        </p:txBody>
      </p:sp>
      <p:sp>
        <p:nvSpPr>
          <p:cNvPr id="133" name="Google Shape;133;p16"/>
          <p:cNvSpPr/>
          <p:nvPr/>
        </p:nvSpPr>
        <p:spPr>
          <a:xfrm>
            <a:off x="4428613" y="26312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134" name="Google Shape;134;p16"/>
          <p:cNvSpPr txBox="1"/>
          <p:nvPr/>
        </p:nvSpPr>
        <p:spPr>
          <a:xfrm>
            <a:off x="5098469" y="3663850"/>
            <a:ext cx="2773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Relațiile cu clienții</a:t>
            </a:r>
            <a:endParaRPr sz="2400">
              <a:solidFill>
                <a:srgbClr val="022565"/>
              </a:solidFill>
              <a:latin typeface="Calibri"/>
              <a:ea typeface="Calibri"/>
              <a:cs typeface="Calibri"/>
              <a:sym typeface="Calibri"/>
            </a:endParaRPr>
          </a:p>
        </p:txBody>
      </p:sp>
      <p:sp>
        <p:nvSpPr>
          <p:cNvPr id="135" name="Google Shape;135;p16"/>
          <p:cNvSpPr/>
          <p:nvPr/>
        </p:nvSpPr>
        <p:spPr>
          <a:xfrm>
            <a:off x="4428613" y="36454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52"/>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66" name="Google Shape;566;p52"/>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67" name="Google Shape;567;p5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68" name="Google Shape;568;p52"/>
          <p:cNvPicPr preferRelativeResize="0"/>
          <p:nvPr/>
        </p:nvPicPr>
        <p:blipFill rotWithShape="1">
          <a:blip r:embed="rId4">
            <a:alphaModFix/>
          </a:blip>
          <a:srcRect b="7853" l="0" r="0" t="7054"/>
          <a:stretch/>
        </p:blipFill>
        <p:spPr>
          <a:xfrm>
            <a:off x="1325286" y="1200249"/>
            <a:ext cx="9541500" cy="4566900"/>
          </a:xfrm>
          <a:prstGeom prst="roundRect">
            <a:avLst>
              <a:gd fmla="val 3514"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53"/>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74" name="Google Shape;574;p53"/>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75" name="Google Shape;575;p5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76" name="Google Shape;576;p53"/>
          <p:cNvPicPr preferRelativeResize="0"/>
          <p:nvPr/>
        </p:nvPicPr>
        <p:blipFill rotWithShape="1">
          <a:blip r:embed="rId4">
            <a:alphaModFix/>
          </a:blip>
          <a:srcRect b="7794" l="0" r="0" t="7113"/>
          <a:stretch/>
        </p:blipFill>
        <p:spPr>
          <a:xfrm>
            <a:off x="1469275" y="1269162"/>
            <a:ext cx="9253500" cy="4429200"/>
          </a:xfrm>
          <a:prstGeom prst="roundRect">
            <a:avLst>
              <a:gd fmla="val 3704"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54"/>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82" name="Google Shape;582;p54"/>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83" name="Google Shape;583;p5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84" name="Google Shape;584;p54"/>
          <p:cNvPicPr preferRelativeResize="0"/>
          <p:nvPr/>
        </p:nvPicPr>
        <p:blipFill rotWithShape="1">
          <a:blip r:embed="rId4">
            <a:alphaModFix/>
          </a:blip>
          <a:srcRect b="7794" l="0" r="0" t="7113"/>
          <a:stretch/>
        </p:blipFill>
        <p:spPr>
          <a:xfrm>
            <a:off x="1469275" y="1269162"/>
            <a:ext cx="9253500" cy="4429200"/>
          </a:xfrm>
          <a:prstGeom prst="roundRect">
            <a:avLst>
              <a:gd fmla="val 3704"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90" name="Google Shape;590;p5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91" name="Google Shape;591;p5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92" name="Google Shape;592;p55"/>
          <p:cNvPicPr preferRelativeResize="0"/>
          <p:nvPr/>
        </p:nvPicPr>
        <p:blipFill rotWithShape="1">
          <a:blip r:embed="rId4">
            <a:alphaModFix/>
          </a:blip>
          <a:srcRect b="7943" l="0" r="0" t="7554"/>
          <a:stretch/>
        </p:blipFill>
        <p:spPr>
          <a:xfrm>
            <a:off x="1317450" y="1212300"/>
            <a:ext cx="9557100" cy="4542900"/>
          </a:xfrm>
          <a:prstGeom prst="roundRect">
            <a:avLst>
              <a:gd fmla="val 3565"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6"/>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598" name="Google Shape;598;p56"/>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599" name="Google Shape;599;p5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00" name="Google Shape;600;p56"/>
          <p:cNvPicPr preferRelativeResize="0"/>
          <p:nvPr/>
        </p:nvPicPr>
        <p:blipFill rotWithShape="1">
          <a:blip r:embed="rId4">
            <a:alphaModFix/>
          </a:blip>
          <a:srcRect b="8135" l="0" r="0" t="7554"/>
          <a:stretch/>
        </p:blipFill>
        <p:spPr>
          <a:xfrm>
            <a:off x="1364700" y="1239900"/>
            <a:ext cx="9462600" cy="4487700"/>
          </a:xfrm>
          <a:prstGeom prst="roundRect">
            <a:avLst>
              <a:gd fmla="val 3573"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5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606" name="Google Shape;606;p5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607" name="Google Shape;607;p5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08" name="Google Shape;608;p57"/>
          <p:cNvPicPr preferRelativeResize="0"/>
          <p:nvPr/>
        </p:nvPicPr>
        <p:blipFill rotWithShape="1">
          <a:blip r:embed="rId4">
            <a:alphaModFix/>
          </a:blip>
          <a:srcRect b="7869" l="0" r="0" t="7233"/>
          <a:stretch/>
        </p:blipFill>
        <p:spPr>
          <a:xfrm>
            <a:off x="1687200" y="1378200"/>
            <a:ext cx="8817600" cy="4211100"/>
          </a:xfrm>
          <a:prstGeom prst="roundRect">
            <a:avLst>
              <a:gd fmla="val 2399"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8"/>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614" name="Google Shape;614;p5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615" name="Google Shape;615;p5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16" name="Google Shape;616;p58"/>
          <p:cNvPicPr preferRelativeResize="0"/>
          <p:nvPr/>
        </p:nvPicPr>
        <p:blipFill rotWithShape="1">
          <a:blip r:embed="rId4">
            <a:alphaModFix/>
          </a:blip>
          <a:srcRect b="0" l="7861" r="6308" t="0"/>
          <a:stretch/>
        </p:blipFill>
        <p:spPr>
          <a:xfrm>
            <a:off x="2994300" y="1035500"/>
            <a:ext cx="6203400" cy="4065900"/>
          </a:xfrm>
          <a:prstGeom prst="roundRect">
            <a:avLst>
              <a:gd fmla="val 2543" name="adj"/>
            </a:avLst>
          </a:prstGeom>
          <a:noFill/>
          <a:ln>
            <a:noFill/>
          </a:ln>
          <a:effectLst>
            <a:outerShdw blurRad="1300163" rotWithShape="0" algn="bl" dir="3900000" dist="371475">
              <a:srgbClr val="000000">
                <a:alpha val="50000"/>
              </a:srgbClr>
            </a:outerShdw>
          </a:effectLst>
        </p:spPr>
      </p:pic>
      <p:sp>
        <p:nvSpPr>
          <p:cNvPr id="617" name="Google Shape;617;p58"/>
          <p:cNvSpPr txBox="1"/>
          <p:nvPr/>
        </p:nvSpPr>
        <p:spPr>
          <a:xfrm>
            <a:off x="2391309" y="5268400"/>
            <a:ext cx="7409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en-US" sz="2400" u="sng">
                <a:solidFill>
                  <a:srgbClr val="F5F7F9"/>
                </a:solidFill>
                <a:latin typeface="Calibri"/>
                <a:ea typeface="Calibri"/>
                <a:cs typeface="Calibri"/>
                <a:sym typeface="Calibri"/>
                <a:hlinkClick r:id="rId5">
                  <a:extLst>
                    <a:ext uri="{A12FA001-AC4F-418D-AE19-62706E023703}">
                      <ahyp:hlinkClr val="tx"/>
                    </a:ext>
                  </a:extLst>
                </a:hlinkClick>
              </a:rPr>
              <a:t>https://youtu.be/j3xfEpKZB6E?si=nZfsowYTFYn6MRPn</a:t>
            </a:r>
            <a:r>
              <a:rPr lang="en-US" sz="2400">
                <a:solidFill>
                  <a:srgbClr val="F5F7F9"/>
                </a:solidFill>
                <a:latin typeface="Calibri"/>
                <a:ea typeface="Calibri"/>
                <a:cs typeface="Calibri"/>
                <a:sym typeface="Calibri"/>
              </a:rPr>
              <a:t> </a:t>
            </a:r>
            <a:endParaRPr sz="2400">
              <a:solidFill>
                <a:srgbClr val="F5F7F9"/>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5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623" name="Google Shape;623;p5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624" name="Google Shape;624;p5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625" name="Google Shape;625;p59"/>
          <p:cNvSpPr txBox="1"/>
          <p:nvPr/>
        </p:nvSpPr>
        <p:spPr>
          <a:xfrm>
            <a:off x="2391309" y="5396325"/>
            <a:ext cx="7409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en-US" sz="2400" u="sng">
                <a:solidFill>
                  <a:schemeClr val="lt1"/>
                </a:solidFill>
                <a:latin typeface="Calibri"/>
                <a:ea typeface="Calibri"/>
                <a:cs typeface="Calibri"/>
                <a:sym typeface="Calibri"/>
                <a:hlinkClick r:id="rId4">
                  <a:extLst>
                    <a:ext uri="{A12FA001-AC4F-418D-AE19-62706E023703}">
                      <ahyp:hlinkClr val="tx"/>
                    </a:ext>
                  </a:extLst>
                </a:hlinkClick>
              </a:rPr>
              <a:t>https://www.notion.com/help/guides</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pic>
        <p:nvPicPr>
          <p:cNvPr id="626" name="Google Shape;626;p59"/>
          <p:cNvPicPr preferRelativeResize="0"/>
          <p:nvPr/>
        </p:nvPicPr>
        <p:blipFill rotWithShape="1">
          <a:blip r:embed="rId5">
            <a:alphaModFix/>
          </a:blip>
          <a:srcRect b="4223" l="5108" r="5430" t="0"/>
          <a:stretch/>
        </p:blipFill>
        <p:spPr>
          <a:xfrm>
            <a:off x="2560350" y="1017075"/>
            <a:ext cx="7071300" cy="4258500"/>
          </a:xfrm>
          <a:prstGeom prst="roundRect">
            <a:avLst>
              <a:gd fmla="val 3065" name="adj"/>
            </a:avLst>
          </a:prstGeom>
          <a:noFill/>
          <a:ln>
            <a:noFill/>
          </a:ln>
          <a:effectLst>
            <a:outerShdw blurRad="1300163" rotWithShape="0" algn="bl" dir="3900000" dist="371475">
              <a:srgbClr val="000000">
                <a:alpha val="50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60"/>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632" name="Google Shape;632;p60"/>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633" name="Google Shape;633;p60"/>
          <p:cNvSpPr txBox="1"/>
          <p:nvPr/>
        </p:nvSpPr>
        <p:spPr>
          <a:xfrm>
            <a:off x="5485125" y="1243013"/>
            <a:ext cx="6119700" cy="19395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Integrarea eficientă a proceselor operaționale, incluzând platforma de vânzări, marketingul digital, logistica și relațiile cu clienții, este esențială pentru succesul în comerțul electronic.</a:t>
            </a:r>
            <a:endParaRPr sz="2400">
              <a:solidFill>
                <a:srgbClr val="022565"/>
              </a:solidFill>
            </a:endParaRPr>
          </a:p>
        </p:txBody>
      </p:sp>
      <p:pic>
        <p:nvPicPr>
          <p:cNvPr id="634" name="Google Shape;634;p60"/>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635" name="Google Shape;635;p60"/>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636" name="Google Shape;636;p60"/>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37" name="Google Shape;637;p60"/>
          <p:cNvSpPr txBox="1"/>
          <p:nvPr/>
        </p:nvSpPr>
        <p:spPr>
          <a:xfrm>
            <a:off x="5485125" y="3469963"/>
            <a:ext cx="6119700" cy="19395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Automatizarea și utilizarea tehnologiilor avansate sprijină optimizarea proceselor, reducerea costurilor și îmbunătățirea experienței utilizatorilor, ceea ce contribuie la loialitatea clienților.</a:t>
            </a:r>
            <a:endParaRPr sz="2400">
              <a:solidFill>
                <a:srgbClr val="02256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41" name="Google Shape;141;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42" name="Google Shape;142;p1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43" name="Google Shape;143;p1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44" name="Google Shape;144;p17"/>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145" name="Google Shape;145;p17"/>
          <p:cNvSpPr txBox="1"/>
          <p:nvPr/>
        </p:nvSpPr>
        <p:spPr>
          <a:xfrm>
            <a:off x="1304201" y="2453425"/>
            <a:ext cx="4236900" cy="283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Pregătirea ofertei</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alegerea produselor sau serviciilor care vor fi disponibile spre vânzare, stabilirea prețurilor, crearea descrierilor și prezentarea acestora pe platforma online.</a:t>
            </a:r>
            <a:endParaRPr sz="2400">
              <a:solidFill>
                <a:srgbClr val="022565"/>
              </a:solidFill>
              <a:latin typeface="Calibri"/>
              <a:ea typeface="Calibri"/>
              <a:cs typeface="Calibri"/>
              <a:sym typeface="Calibri"/>
            </a:endParaRPr>
          </a:p>
        </p:txBody>
      </p:sp>
      <p:pic>
        <p:nvPicPr>
          <p:cNvPr id="146" name="Google Shape;146;p17"/>
          <p:cNvPicPr preferRelativeResize="0"/>
          <p:nvPr/>
        </p:nvPicPr>
        <p:blipFill>
          <a:blip r:embed="rId5">
            <a:alphaModFix/>
          </a:blip>
          <a:stretch>
            <a:fillRect/>
          </a:stretch>
        </p:blipFill>
        <p:spPr>
          <a:xfrm>
            <a:off x="5959650" y="2255950"/>
            <a:ext cx="4928153" cy="3490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2" name="Google Shape;152;p1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53" name="Google Shape;153;p1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54" name="Google Shape;154;p1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55" name="Google Shape;155;p18"/>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156" name="Google Shape;156;p18"/>
          <p:cNvSpPr txBox="1"/>
          <p:nvPr/>
        </p:nvSpPr>
        <p:spPr>
          <a:xfrm>
            <a:off x="1948800" y="2678975"/>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Cercetarea pieței</a:t>
            </a:r>
            <a:endParaRPr sz="2400">
              <a:solidFill>
                <a:srgbClr val="022565"/>
              </a:solidFill>
              <a:latin typeface="Calibri"/>
              <a:ea typeface="Calibri"/>
              <a:cs typeface="Calibri"/>
              <a:sym typeface="Calibri"/>
            </a:endParaRPr>
          </a:p>
        </p:txBody>
      </p:sp>
      <p:sp>
        <p:nvSpPr>
          <p:cNvPr id="157" name="Google Shape;157;p18"/>
          <p:cNvSpPr txBox="1"/>
          <p:nvPr/>
        </p:nvSpPr>
        <p:spPr>
          <a:xfrm>
            <a:off x="1948811" y="3682475"/>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Selecția produselor/serviciilor</a:t>
            </a:r>
            <a:endParaRPr sz="2400">
              <a:solidFill>
                <a:srgbClr val="022565"/>
              </a:solidFill>
              <a:latin typeface="Calibri"/>
              <a:ea typeface="Calibri"/>
              <a:cs typeface="Calibri"/>
              <a:sym typeface="Calibri"/>
            </a:endParaRPr>
          </a:p>
        </p:txBody>
      </p:sp>
      <p:sp>
        <p:nvSpPr>
          <p:cNvPr id="158" name="Google Shape;158;p18"/>
          <p:cNvSpPr txBox="1"/>
          <p:nvPr/>
        </p:nvSpPr>
        <p:spPr>
          <a:xfrm>
            <a:off x="1948810" y="4685975"/>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Crearea descrierilor</a:t>
            </a:r>
            <a:endParaRPr sz="2400">
              <a:solidFill>
                <a:srgbClr val="022565"/>
              </a:solidFill>
              <a:latin typeface="Calibri"/>
              <a:ea typeface="Calibri"/>
              <a:cs typeface="Calibri"/>
              <a:sym typeface="Calibri"/>
            </a:endParaRPr>
          </a:p>
        </p:txBody>
      </p:sp>
      <p:sp>
        <p:nvSpPr>
          <p:cNvPr id="159" name="Google Shape;159;p18"/>
          <p:cNvSpPr/>
          <p:nvPr/>
        </p:nvSpPr>
        <p:spPr>
          <a:xfrm>
            <a:off x="1278938" y="4667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60" name="Google Shape;160;p18"/>
          <p:cNvSpPr/>
          <p:nvPr/>
        </p:nvSpPr>
        <p:spPr>
          <a:xfrm>
            <a:off x="1278938" y="36640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61" name="Google Shape;161;p18"/>
          <p:cNvSpPr/>
          <p:nvPr/>
        </p:nvSpPr>
        <p:spPr>
          <a:xfrm>
            <a:off x="1278938" y="2660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62" name="Google Shape;162;p18"/>
          <p:cNvSpPr txBox="1"/>
          <p:nvPr/>
        </p:nvSpPr>
        <p:spPr>
          <a:xfrm>
            <a:off x="7378052" y="2678975"/>
            <a:ext cx="3383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Stabilirea prețurilor</a:t>
            </a:r>
            <a:endParaRPr sz="2400">
              <a:solidFill>
                <a:srgbClr val="022565"/>
              </a:solidFill>
              <a:latin typeface="Calibri"/>
              <a:ea typeface="Calibri"/>
              <a:cs typeface="Calibri"/>
              <a:sym typeface="Calibri"/>
            </a:endParaRPr>
          </a:p>
        </p:txBody>
      </p:sp>
      <p:sp>
        <p:nvSpPr>
          <p:cNvPr id="163" name="Google Shape;163;p18"/>
          <p:cNvSpPr/>
          <p:nvPr/>
        </p:nvSpPr>
        <p:spPr>
          <a:xfrm>
            <a:off x="6708188" y="2660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164" name="Google Shape;164;p18"/>
          <p:cNvSpPr txBox="1"/>
          <p:nvPr/>
        </p:nvSpPr>
        <p:spPr>
          <a:xfrm>
            <a:off x="7378052" y="3682475"/>
            <a:ext cx="3383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Gestionarea stocurilor</a:t>
            </a:r>
            <a:endParaRPr sz="2400">
              <a:solidFill>
                <a:srgbClr val="022565"/>
              </a:solidFill>
              <a:latin typeface="Calibri"/>
              <a:ea typeface="Calibri"/>
              <a:cs typeface="Calibri"/>
              <a:sym typeface="Calibri"/>
            </a:endParaRPr>
          </a:p>
        </p:txBody>
      </p:sp>
      <p:sp>
        <p:nvSpPr>
          <p:cNvPr id="165" name="Google Shape;165;p18"/>
          <p:cNvSpPr/>
          <p:nvPr/>
        </p:nvSpPr>
        <p:spPr>
          <a:xfrm>
            <a:off x="6708188" y="36640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166" name="Google Shape;166;p18"/>
          <p:cNvSpPr txBox="1"/>
          <p:nvPr/>
        </p:nvSpPr>
        <p:spPr>
          <a:xfrm>
            <a:off x="7378052" y="4685975"/>
            <a:ext cx="3383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Actualizare constantă</a:t>
            </a:r>
            <a:endParaRPr sz="2400">
              <a:solidFill>
                <a:srgbClr val="022565"/>
              </a:solidFill>
              <a:latin typeface="Calibri"/>
              <a:ea typeface="Calibri"/>
              <a:cs typeface="Calibri"/>
              <a:sym typeface="Calibri"/>
            </a:endParaRPr>
          </a:p>
        </p:txBody>
      </p:sp>
      <p:sp>
        <p:nvSpPr>
          <p:cNvPr id="167" name="Google Shape;167;p18"/>
          <p:cNvSpPr/>
          <p:nvPr/>
        </p:nvSpPr>
        <p:spPr>
          <a:xfrm>
            <a:off x="6708188" y="4667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73" name="Google Shape;173;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74" name="Google Shape;174;p1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75" name="Google Shape;175;p1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76" name="Google Shape;176;p19"/>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177" name="Google Shape;177;p19"/>
          <p:cNvSpPr txBox="1"/>
          <p:nvPr/>
        </p:nvSpPr>
        <p:spPr>
          <a:xfrm>
            <a:off x="1510176" y="2453425"/>
            <a:ext cx="42369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Marketing</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Promovarea produselor și crearea de campanii pentru atragerea clienților.</a:t>
            </a:r>
            <a:endParaRPr sz="2400">
              <a:solidFill>
                <a:srgbClr val="022565"/>
              </a:solidFill>
              <a:latin typeface="Calibri"/>
              <a:ea typeface="Calibri"/>
              <a:cs typeface="Calibri"/>
              <a:sym typeface="Calibri"/>
            </a:endParaRPr>
          </a:p>
        </p:txBody>
      </p:sp>
      <p:pic>
        <p:nvPicPr>
          <p:cNvPr id="178" name="Google Shape;178;p19"/>
          <p:cNvPicPr preferRelativeResize="0"/>
          <p:nvPr/>
        </p:nvPicPr>
        <p:blipFill>
          <a:blip r:embed="rId5">
            <a:alphaModFix/>
          </a:blip>
          <a:stretch>
            <a:fillRect/>
          </a:stretch>
        </p:blipFill>
        <p:spPr>
          <a:xfrm>
            <a:off x="5423875" y="1901450"/>
            <a:ext cx="5666250" cy="42496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20"/>
          <p:cNvPicPr preferRelativeResize="0"/>
          <p:nvPr/>
        </p:nvPicPr>
        <p:blipFill>
          <a:blip r:embed="rId3">
            <a:alphaModFix/>
          </a:blip>
          <a:stretch>
            <a:fillRect/>
          </a:stretch>
        </p:blipFill>
        <p:spPr>
          <a:xfrm>
            <a:off x="5211850" y="1861400"/>
            <a:ext cx="6295776" cy="4721832"/>
          </a:xfrm>
          <a:prstGeom prst="rect">
            <a:avLst/>
          </a:prstGeom>
          <a:noFill/>
          <a:ln>
            <a:noFill/>
          </a:ln>
        </p:spPr>
      </p:pic>
      <p:sp>
        <p:nvSpPr>
          <p:cNvPr id="184" name="Google Shape;184;p2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85" name="Google Shape;185;p20"/>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186" name="Google Shape;186;p20"/>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187" name="Google Shape;187;p2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88" name="Google Shape;188;p20"/>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ORGANIZAREA PROCESELOR</a:t>
            </a:r>
            <a:endParaRPr b="1" sz="3400">
              <a:solidFill>
                <a:schemeClr val="lt1"/>
              </a:solidFill>
            </a:endParaRPr>
          </a:p>
        </p:txBody>
      </p:sp>
      <p:sp>
        <p:nvSpPr>
          <p:cNvPr id="189" name="Google Shape;189;p20"/>
          <p:cNvSpPr txBox="1"/>
          <p:nvPr/>
        </p:nvSpPr>
        <p:spPr>
          <a:xfrm>
            <a:off x="2247975" y="2683375"/>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Strategia de marketing</a:t>
            </a:r>
            <a:endParaRPr sz="2400">
              <a:solidFill>
                <a:srgbClr val="022565"/>
              </a:solidFill>
              <a:latin typeface="Calibri"/>
              <a:ea typeface="Calibri"/>
              <a:cs typeface="Calibri"/>
              <a:sym typeface="Calibri"/>
            </a:endParaRPr>
          </a:p>
        </p:txBody>
      </p:sp>
      <p:sp>
        <p:nvSpPr>
          <p:cNvPr id="190" name="Google Shape;190;p20"/>
          <p:cNvSpPr txBox="1"/>
          <p:nvPr/>
        </p:nvSpPr>
        <p:spPr>
          <a:xfrm>
            <a:off x="2247986" y="3687581"/>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Crearea conținutului</a:t>
            </a:r>
            <a:endParaRPr sz="2400">
              <a:solidFill>
                <a:srgbClr val="022565"/>
              </a:solidFill>
              <a:latin typeface="Calibri"/>
              <a:ea typeface="Calibri"/>
              <a:cs typeface="Calibri"/>
              <a:sym typeface="Calibri"/>
            </a:endParaRPr>
          </a:p>
        </p:txBody>
      </p:sp>
      <p:sp>
        <p:nvSpPr>
          <p:cNvPr id="191" name="Google Shape;191;p20"/>
          <p:cNvSpPr txBox="1"/>
          <p:nvPr/>
        </p:nvSpPr>
        <p:spPr>
          <a:xfrm>
            <a:off x="2247985" y="4691769"/>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Promovarea digitală</a:t>
            </a:r>
            <a:endParaRPr sz="2400">
              <a:solidFill>
                <a:srgbClr val="022565"/>
              </a:solidFill>
              <a:latin typeface="Calibri"/>
              <a:ea typeface="Calibri"/>
              <a:cs typeface="Calibri"/>
              <a:sym typeface="Calibri"/>
            </a:endParaRPr>
          </a:p>
        </p:txBody>
      </p:sp>
      <p:sp>
        <p:nvSpPr>
          <p:cNvPr id="192" name="Google Shape;192;p20"/>
          <p:cNvSpPr/>
          <p:nvPr/>
        </p:nvSpPr>
        <p:spPr>
          <a:xfrm>
            <a:off x="1578113" y="4673319"/>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93" name="Google Shape;193;p20"/>
          <p:cNvSpPr/>
          <p:nvPr/>
        </p:nvSpPr>
        <p:spPr>
          <a:xfrm>
            <a:off x="1578113" y="3669131"/>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94" name="Google Shape;194;p20"/>
          <p:cNvSpPr/>
          <p:nvPr/>
        </p:nvSpPr>
        <p:spPr>
          <a:xfrm>
            <a:off x="1578113" y="26649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00" name="Google Shape;200;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01" name="Google Shape;201;p2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02" name="Google Shape;202;p21"/>
          <p:cNvPicPr preferRelativeResize="0"/>
          <p:nvPr/>
        </p:nvPicPr>
        <p:blipFill rotWithShape="1">
          <a:blip r:embed="rId4">
            <a:alphaModFix/>
          </a:blip>
          <a:srcRect b="0" l="0" r="0" t="6120"/>
          <a:stretch/>
        </p:blipFill>
        <p:spPr>
          <a:xfrm>
            <a:off x="3082575" y="1132700"/>
            <a:ext cx="6025126" cy="4242450"/>
          </a:xfrm>
          <a:prstGeom prst="rect">
            <a:avLst/>
          </a:prstGeom>
          <a:noFill/>
          <a:ln>
            <a:noFill/>
          </a:ln>
        </p:spPr>
      </p:pic>
      <p:grpSp>
        <p:nvGrpSpPr>
          <p:cNvPr id="203" name="Google Shape;203;p21"/>
          <p:cNvGrpSpPr/>
          <p:nvPr/>
        </p:nvGrpSpPr>
        <p:grpSpPr>
          <a:xfrm>
            <a:off x="2107350" y="908613"/>
            <a:ext cx="7975564" cy="4854425"/>
            <a:chOff x="0" y="0"/>
            <a:chExt cx="7981950" cy="4578350"/>
          </a:xfrm>
        </p:grpSpPr>
        <p:sp>
          <p:nvSpPr>
            <p:cNvPr id="204" name="Google Shape;204;p21"/>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1"/>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1"/>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1"/>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