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CenturyGothic-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CenturyGothic-italic.fntdata"/><Relationship Id="rId21" Type="http://schemas.openxmlformats.org/officeDocument/2006/relationships/slide" Target="slides/slide17.xml"/><Relationship Id="rId43" Type="http://schemas.openxmlformats.org/officeDocument/2006/relationships/font" Target="fonts/CenturyGothic-bold.fntdata"/><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1715ffc4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În </a:t>
            </a:r>
            <a:r>
              <a:rPr lang="en-US"/>
              <a:t>continuare</a:t>
            </a:r>
            <a:r>
              <a:rPr lang="en-US"/>
              <a:t> vom studia cum </a:t>
            </a:r>
            <a:r>
              <a:rPr lang="en-US"/>
              <a:t>funcționează o afacere în comerțul electronic</a:t>
            </a:r>
            <a:endParaRPr/>
          </a:p>
        </p:txBody>
      </p:sp>
      <p:sp>
        <p:nvSpPr>
          <p:cNvPr id="82" name="Google Shape;82;g31715ffc4b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166c120d8c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Platforma gestionează întreaga experiență a utilizatorului, de la explorarea produselor până la finalizarea unei comenzi. Aceasta trebuie să includă: </a:t>
            </a:r>
            <a:endParaRPr>
              <a:solidFill>
                <a:schemeClr val="dk1"/>
              </a:solidFill>
            </a:endParaRPr>
          </a:p>
          <a:p>
            <a:pPr indent="0" lvl="0" marL="0" rtl="0" algn="l">
              <a:spcBef>
                <a:spcPts val="0"/>
              </a:spcBef>
              <a:spcAft>
                <a:spcPts val="0"/>
              </a:spcAft>
              <a:buSzPts val="1100"/>
              <a:buNone/>
            </a:pPr>
            <a:r>
              <a:rPr lang="en-US">
                <a:solidFill>
                  <a:schemeClr val="dk1"/>
                </a:solidFill>
              </a:rPr>
              <a:t>Catalogul de produse sau servicii, care conține toate informațiile despre produse și servicii. </a:t>
            </a:r>
            <a:endParaRPr>
              <a:solidFill>
                <a:schemeClr val="dk1"/>
              </a:solidFill>
            </a:endParaRPr>
          </a:p>
          <a:p>
            <a:pPr indent="0" lvl="0" marL="0" rtl="0" algn="l">
              <a:spcBef>
                <a:spcPts val="0"/>
              </a:spcBef>
              <a:spcAft>
                <a:spcPts val="0"/>
              </a:spcAft>
              <a:buSzPts val="1100"/>
              <a:buNone/>
            </a:pPr>
            <a:r>
              <a:rPr lang="en-US">
                <a:solidFill>
                  <a:schemeClr val="dk1"/>
                </a:solidFill>
              </a:rPr>
              <a:t>Titluri și descrieri optimizate pentru motoarele de căutare, care jută produsele să fie mai vizibile în rezultatele Google și să atragă mai mult trafic organic.</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Căutarea și filtrarea, care ajută clienții să găsească rapid produsele sau serviciile dorite.</a:t>
            </a:r>
            <a:endParaRPr>
              <a:solidFill>
                <a:schemeClr val="dk1"/>
              </a:solidFill>
            </a:endParaRPr>
          </a:p>
          <a:p>
            <a:pPr indent="0" lvl="0" marL="0" rtl="0" algn="l">
              <a:spcBef>
                <a:spcPts val="0"/>
              </a:spcBef>
              <a:spcAft>
                <a:spcPts val="0"/>
              </a:spcAft>
              <a:buSzPts val="1100"/>
              <a:buNone/>
            </a:pPr>
            <a:r>
              <a:rPr lang="en-US">
                <a:solidFill>
                  <a:schemeClr val="dk1"/>
                </a:solidFill>
              </a:rPr>
              <a:t>Coșul de cumpărături și pagina de plată unde clienții își finalizează achizițiile.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182" name="Google Shape;182;g3166c120d8c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85dd82847_0_8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Pentru a finaliza o tranzacție online, afacerile e-comerț au nevoie de un sistem de plăți integrat și sigur, care ar asigura o experiență de cumpărare fluidă pentru clienți. </a:t>
            </a:r>
            <a:r>
              <a:rPr lang="en-US">
                <a:solidFill>
                  <a:schemeClr val="dk1"/>
                </a:solidFill>
              </a:rPr>
              <a:t>Este important ca afacerile să ofere opțiuni variate de plată pentru a se adapta preferințelor diverse ale clienților.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
        <p:nvSpPr>
          <p:cNvPr id="198" name="Google Shape;198;g3185dd82847_0_8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85dd82847_0_8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Cele mai comune metode de plată includ:</a:t>
            </a:r>
            <a:endParaRPr/>
          </a:p>
          <a:p>
            <a:pPr indent="0" lvl="0" marL="0" rtl="0" algn="l">
              <a:spcBef>
                <a:spcPts val="0"/>
              </a:spcBef>
              <a:spcAft>
                <a:spcPts val="0"/>
              </a:spcAft>
              <a:buSzPts val="1100"/>
              <a:buNone/>
            </a:pPr>
            <a:r>
              <a:rPr lang="en-US"/>
              <a:t>Cardurile de credit sau debit</a:t>
            </a:r>
            <a:endParaRPr/>
          </a:p>
          <a:p>
            <a:pPr indent="0" lvl="0" marL="0" rtl="0" algn="l">
              <a:spcBef>
                <a:spcPts val="0"/>
              </a:spcBef>
              <a:spcAft>
                <a:spcPts val="0"/>
              </a:spcAft>
              <a:buSzPts val="1100"/>
              <a:buNone/>
            </a:pPr>
            <a:r>
              <a:rPr lang="en-US"/>
              <a:t>Portofelele</a:t>
            </a:r>
            <a:r>
              <a:rPr lang="en-US"/>
              <a:t> digitale precum Apple Pay, Google Pay</a:t>
            </a:r>
            <a:endParaRPr/>
          </a:p>
          <a:p>
            <a:pPr indent="0" lvl="0" marL="0" rtl="0" algn="l">
              <a:spcBef>
                <a:spcPts val="0"/>
              </a:spcBef>
              <a:spcAft>
                <a:spcPts val="0"/>
              </a:spcAft>
              <a:buSzPts val="1100"/>
              <a:buNone/>
            </a:pPr>
            <a:r>
              <a:rPr lang="en-US"/>
              <a:t>Plățile prin transfer bancar</a:t>
            </a:r>
            <a:endParaRPr/>
          </a:p>
          <a:p>
            <a:pPr indent="0" lvl="0" marL="0" rtl="0" algn="l">
              <a:spcBef>
                <a:spcPts val="0"/>
              </a:spcBef>
              <a:spcAft>
                <a:spcPts val="0"/>
              </a:spcAft>
              <a:buClr>
                <a:srgbClr val="000000"/>
              </a:buClr>
              <a:buSzPts val="1100"/>
              <a:buFont typeface="Arial"/>
              <a:buNone/>
            </a:pPr>
            <a:r>
              <a:rPr lang="en-US"/>
              <a:t>Opțiunile Buy now, Pay later </a:t>
            </a:r>
            <a:endParaRPr/>
          </a:p>
        </p:txBody>
      </p:sp>
      <p:sp>
        <p:nvSpPr>
          <p:cNvPr id="209" name="Google Shape;209;g3185dd82847_0_8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185dd82847_0_8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O componentă cheie în comerțul electronic este capacitatea de a livra produsele la timp și în siguranță.</a:t>
            </a:r>
            <a:endParaRPr/>
          </a:p>
        </p:txBody>
      </p:sp>
      <p:sp>
        <p:nvSpPr>
          <p:cNvPr id="227" name="Google Shape;227;g3185dd82847_0_8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185dd82847_0_8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Acest proces implică: </a:t>
            </a:r>
            <a:endParaRPr/>
          </a:p>
          <a:p>
            <a:pPr indent="0" lvl="0" marL="0" rtl="0" algn="l">
              <a:spcBef>
                <a:spcPts val="0"/>
              </a:spcBef>
              <a:spcAft>
                <a:spcPts val="0"/>
              </a:spcAft>
              <a:buSzPts val="1100"/>
              <a:buNone/>
            </a:pPr>
            <a:r>
              <a:rPr lang="en-US"/>
              <a:t>Gestionarea stocurilor și menținerea unui echilibru între disponibilitatea produselor și cerere. </a:t>
            </a:r>
            <a:endParaRPr/>
          </a:p>
          <a:p>
            <a:pPr indent="0" lvl="0" marL="0" rtl="0" algn="l">
              <a:spcBef>
                <a:spcPts val="0"/>
              </a:spcBef>
              <a:spcAft>
                <a:spcPts val="0"/>
              </a:spcAft>
              <a:buSzPts val="1100"/>
              <a:buNone/>
            </a:pPr>
            <a:r>
              <a:rPr lang="en-US"/>
              <a:t>Depozitarea produselor pregătite pentru expediere.</a:t>
            </a:r>
            <a:endParaRPr/>
          </a:p>
          <a:p>
            <a:pPr indent="0" lvl="0" marL="0" rtl="0" algn="l">
              <a:spcBef>
                <a:spcPts val="0"/>
              </a:spcBef>
              <a:spcAft>
                <a:spcPts val="0"/>
              </a:spcAft>
              <a:buSzPts val="1100"/>
              <a:buNone/>
            </a:pPr>
            <a:r>
              <a:rPr lang="en-US"/>
              <a:t>Livrarea finală prin transportul produselor până la clientul final, prin parteneri logistici precum DHL, FedEx, sau prin serviciul propriu al companiei.</a:t>
            </a:r>
            <a:endParaRPr/>
          </a:p>
          <a:p>
            <a:pPr indent="0" lvl="0" marL="0" rtl="0" algn="l">
              <a:spcBef>
                <a:spcPts val="0"/>
              </a:spcBef>
              <a:spcAft>
                <a:spcPts val="0"/>
              </a:spcAft>
              <a:buSzPts val="1100"/>
              <a:buNone/>
            </a:pPr>
            <a:r>
              <a:rPr lang="en-US"/>
              <a:t>Retururi și schimburi prin sisteme bine puse la punct pentru gestionarea retururilor și schimburilor.</a:t>
            </a:r>
            <a:endParaRPr/>
          </a:p>
          <a:p>
            <a:pPr indent="0" lvl="0" marL="0" rtl="0" algn="l">
              <a:spcBef>
                <a:spcPts val="0"/>
              </a:spcBef>
              <a:spcAft>
                <a:spcPts val="0"/>
              </a:spcAft>
              <a:buSzPts val="1100"/>
              <a:buNone/>
            </a:pPr>
            <a:r>
              <a:t/>
            </a:r>
            <a:endParaRPr/>
          </a:p>
        </p:txBody>
      </p:sp>
      <p:sp>
        <p:nvSpPr>
          <p:cNvPr id="238" name="Google Shape;238;g3185dd82847_0_8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66c120d8c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Amazon Prime se remarcă pe piața comerțului electronic prin opțiunea de livrare rapidă pentru membrii săi, o caracteristică apreciată de clienți.</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
        <p:nvSpPr>
          <p:cNvPr id="256" name="Google Shape;256;g3166c120d8c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185dd82847_0_8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1400"/>
              </a:spcBef>
              <a:spcAft>
                <a:spcPts val="0"/>
              </a:spcAft>
              <a:buSzPts val="1100"/>
              <a:buNone/>
            </a:pPr>
            <a:r>
              <a:rPr lang="en-US" sz="1200">
                <a:solidFill>
                  <a:schemeClr val="dk1"/>
                </a:solidFill>
              </a:rPr>
              <a:t>Marketingul digital este esențial pentru atragerea clienților, creșterea vizibilității și generarea de vânzări.</a:t>
            </a:r>
            <a:endParaRPr sz="1200">
              <a:solidFill>
                <a:schemeClr val="dk1"/>
              </a:solidFill>
            </a:endParaRPr>
          </a:p>
          <a:p>
            <a:pPr indent="0" lvl="0" marL="0" rtl="0" algn="just">
              <a:spcBef>
                <a:spcPts val="1400"/>
              </a:spcBef>
              <a:spcAft>
                <a:spcPts val="0"/>
              </a:spcAft>
              <a:buSzPts val="1100"/>
              <a:buNone/>
            </a:pPr>
            <a:r>
              <a:t/>
            </a:r>
            <a:endParaRPr sz="1200">
              <a:solidFill>
                <a:schemeClr val="dk1"/>
              </a:solidFill>
            </a:endParaRPr>
          </a:p>
          <a:p>
            <a:pPr indent="0" lvl="0" marL="0" rtl="0" algn="just">
              <a:spcBef>
                <a:spcPts val="1400"/>
              </a:spcBef>
              <a:spcAft>
                <a:spcPts val="1400"/>
              </a:spcAft>
              <a:buClr>
                <a:schemeClr val="dk1"/>
              </a:buClr>
              <a:buSzPts val="1100"/>
              <a:buFont typeface="Arial"/>
              <a:buNone/>
            </a:pPr>
            <a:r>
              <a:t/>
            </a:r>
            <a:endParaRPr sz="1200">
              <a:solidFill>
                <a:schemeClr val="dk1"/>
              </a:solidFill>
            </a:endParaRPr>
          </a:p>
        </p:txBody>
      </p:sp>
      <p:sp>
        <p:nvSpPr>
          <p:cNvPr id="269" name="Google Shape;269;g3185dd82847_0_8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18700f505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Astfel, </a:t>
            </a:r>
            <a:r>
              <a:rPr lang="en-US"/>
              <a:t>afacerile de comerț electronic investesc în marketing online utilizând diverse strategii cum ar fi:</a:t>
            </a:r>
            <a:endParaRPr/>
          </a:p>
          <a:p>
            <a:pPr indent="0" lvl="0" marL="0" rtl="0" algn="l">
              <a:spcBef>
                <a:spcPts val="0"/>
              </a:spcBef>
              <a:spcAft>
                <a:spcPts val="0"/>
              </a:spcAft>
              <a:buNone/>
            </a:pPr>
            <a:r>
              <a:rPr lang="en-US"/>
              <a:t>Publicitatea plătită prin servicii precum Google Ads, Facebook Ads sau alte platforme permit promovarea produselor către audiențe specifice, cu rezultate măsurabile.</a:t>
            </a:r>
            <a:endParaRPr/>
          </a:p>
          <a:p>
            <a:pPr indent="0" lvl="0" marL="0" rtl="0" algn="l">
              <a:spcBef>
                <a:spcPts val="0"/>
              </a:spcBef>
              <a:spcAft>
                <a:spcPts val="0"/>
              </a:spcAft>
              <a:buNone/>
            </a:pPr>
            <a:r>
              <a:rPr lang="en-US"/>
              <a:t>Trimiterea de buletine informative și oferte personalizate care ajută la fidelizarea clienților și la creșterea vânzărilor.</a:t>
            </a:r>
            <a:endParaRPr/>
          </a:p>
          <a:p>
            <a:pPr indent="0" lvl="0" marL="0" rtl="0" algn="l">
              <a:spcBef>
                <a:spcPts val="0"/>
              </a:spcBef>
              <a:spcAft>
                <a:spcPts val="0"/>
              </a:spcAft>
              <a:buNone/>
            </a:pPr>
            <a:r>
              <a:rPr lang="en-US"/>
              <a:t>Utilizarea platformelor sociale pentru </a:t>
            </a:r>
            <a:r>
              <a:rPr lang="en-US"/>
              <a:t>promovarea</a:t>
            </a:r>
            <a:r>
              <a:rPr lang="en-US"/>
              <a:t> vizuală a produselor și interacțiunea directă cu clienții.</a:t>
            </a:r>
            <a:endParaRPr/>
          </a:p>
          <a:p>
            <a:pPr indent="0" lvl="0" marL="0" rtl="0" algn="l">
              <a:spcBef>
                <a:spcPts val="0"/>
              </a:spcBef>
              <a:spcAft>
                <a:spcPts val="0"/>
              </a:spcAft>
              <a:buNone/>
            </a:pPr>
            <a:r>
              <a:rPr lang="en-US"/>
              <a:t>Îmbunătățirea</a:t>
            </a:r>
            <a:r>
              <a:rPr lang="en-US"/>
              <a:t> clasamentului website-ului în rezultatele de căutare prin cuvinte cheie relevante, conținut de calitate și structură tehnică bine optimizată.</a:t>
            </a:r>
            <a:endParaRPr/>
          </a:p>
          <a:p>
            <a:pPr indent="0" lvl="0" marL="0" rtl="0" algn="l">
              <a:spcBef>
                <a:spcPts val="0"/>
              </a:spcBef>
              <a:spcAft>
                <a:spcPts val="0"/>
              </a:spcAft>
              <a:buSzPts val="1100"/>
              <a:buNone/>
            </a:pPr>
            <a:r>
              <a:t/>
            </a:r>
            <a:endParaRPr/>
          </a:p>
        </p:txBody>
      </p:sp>
      <p:sp>
        <p:nvSpPr>
          <p:cNvPr id="280" name="Google Shape;280;g318700f505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18700f5054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1400"/>
              </a:spcBef>
              <a:spcAft>
                <a:spcPts val="1400"/>
              </a:spcAft>
              <a:buSzPts val="1100"/>
              <a:buNone/>
            </a:pPr>
            <a:r>
              <a:rPr lang="en-US" sz="1200">
                <a:solidFill>
                  <a:schemeClr val="dk1"/>
                </a:solidFill>
              </a:rPr>
              <a:t>Serviciul de relații cu clienți este o parte esențială a comerțului electronic, implicând răspunsuri rapide la întrebări, soluționarea problemelor și gestionarea retururilor.</a:t>
            </a:r>
            <a:endParaRPr sz="1200">
              <a:solidFill>
                <a:schemeClr val="dk1"/>
              </a:solidFill>
            </a:endParaRPr>
          </a:p>
        </p:txBody>
      </p:sp>
      <p:sp>
        <p:nvSpPr>
          <p:cNvPr id="289" name="Google Shape;289;g318700f5054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18700f5054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Acesta implică:</a:t>
            </a:r>
            <a:endParaRPr/>
          </a:p>
          <a:p>
            <a:pPr indent="0" lvl="0" marL="0" rtl="0" algn="l">
              <a:spcBef>
                <a:spcPts val="0"/>
              </a:spcBef>
              <a:spcAft>
                <a:spcPts val="0"/>
              </a:spcAft>
              <a:buClr>
                <a:srgbClr val="000000"/>
              </a:buClr>
              <a:buSzPts val="1100"/>
              <a:buFont typeface="Arial"/>
              <a:buNone/>
            </a:pPr>
            <a:r>
              <a:rPr lang="en-US"/>
              <a:t>Asistența prin chat live, telefon sau e-mail.</a:t>
            </a:r>
            <a:endParaRPr/>
          </a:p>
          <a:p>
            <a:pPr indent="0" lvl="0" marL="0" rtl="0" algn="l">
              <a:spcBef>
                <a:spcPts val="0"/>
              </a:spcBef>
              <a:spcAft>
                <a:spcPts val="0"/>
              </a:spcAft>
              <a:buClr>
                <a:srgbClr val="000000"/>
              </a:buClr>
              <a:buSzPts val="1100"/>
              <a:buFont typeface="Arial"/>
              <a:buNone/>
            </a:pPr>
            <a:r>
              <a:rPr lang="en-US"/>
              <a:t>Automatizări cu chatbot-uri pentru răspunsuri rapide la întrebări frecvente.</a:t>
            </a:r>
            <a:endParaRPr/>
          </a:p>
          <a:p>
            <a:pPr indent="0" lvl="0" marL="0" rtl="0" algn="l">
              <a:spcBef>
                <a:spcPts val="0"/>
              </a:spcBef>
              <a:spcAft>
                <a:spcPts val="0"/>
              </a:spcAft>
              <a:buClr>
                <a:srgbClr val="000000"/>
              </a:buClr>
              <a:buSzPts val="1100"/>
              <a:buFont typeface="Arial"/>
              <a:buNone/>
            </a:pPr>
            <a:r>
              <a:rPr lang="en-US"/>
              <a:t>Sistemul de feedback prin recenzii și evaluări ale produselor.</a:t>
            </a:r>
            <a:endParaRPr/>
          </a:p>
        </p:txBody>
      </p:sp>
      <p:sp>
        <p:nvSpPr>
          <p:cNvPr id="300" name="Google Shape;300;g318700f5054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a:t>
            </a:r>
            <a:r>
              <a:rPr lang="en-US"/>
              <a:t>om efectua o </a:t>
            </a:r>
            <a:r>
              <a:rPr lang="en-US"/>
              <a:t>analiză</a:t>
            </a:r>
            <a:r>
              <a:rPr lang="en-US"/>
              <a:t> a proceselor și infrastructurii implicate în operarea unei afaceri de </a:t>
            </a:r>
            <a:r>
              <a:rPr lang="en-US">
                <a:solidFill>
                  <a:schemeClr val="dk1"/>
                </a:solidFill>
              </a:rPr>
              <a:t>comerț electronic.</a:t>
            </a:r>
            <a:br>
              <a:rPr lang="en-US">
                <a:solidFill>
                  <a:schemeClr val="dk1"/>
                </a:solidFill>
              </a:rPr>
            </a:br>
            <a:r>
              <a:rPr lang="en-US">
                <a:solidFill>
                  <a:schemeClr val="dk1"/>
                </a:solidFill>
              </a:rPr>
              <a:t>Vom studia cum diferite modele de comerț electronic operează în practică.</a:t>
            </a:r>
            <a:br>
              <a:rPr lang="en-US">
                <a:solidFill>
                  <a:schemeClr val="dk1"/>
                </a:solidFill>
              </a:rPr>
            </a:br>
            <a:r>
              <a:rPr lang="en-US">
                <a:solidFill>
                  <a:schemeClr val="dk1"/>
                </a:solidFill>
              </a:rPr>
              <a:t>Adițional: Vom înțelege modul în care diferitele departamente și sisteme (de exemplu, IT, logistică, marketing, suport clienți) contribuie la funcționarea unei afaceri online.</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18700f5054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1400"/>
              </a:spcBef>
              <a:spcAft>
                <a:spcPts val="1400"/>
              </a:spcAft>
              <a:buSzPts val="1100"/>
              <a:buNone/>
            </a:pPr>
            <a:r>
              <a:rPr lang="en-US" sz="1200">
                <a:solidFill>
                  <a:schemeClr val="dk1"/>
                </a:solidFill>
              </a:rPr>
              <a:t>Infrastructura tehnologică reprezintă baza care susține funcționarea platformelor online și facilitează toate procesele asociate, de la gestionarea stocurilor până la livrarea produselor. </a:t>
            </a:r>
            <a:endParaRPr sz="1200">
              <a:solidFill>
                <a:schemeClr val="dk1"/>
              </a:solidFill>
            </a:endParaRPr>
          </a:p>
        </p:txBody>
      </p:sp>
      <p:sp>
        <p:nvSpPr>
          <p:cNvPr id="316" name="Google Shape;316;g318700f5054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97b96d86b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Principalele componente ale infrastructurii tehnologice includ:</a:t>
            </a:r>
            <a:endParaRPr/>
          </a:p>
          <a:p>
            <a:pPr indent="-298450" lvl="0" marL="457200" rtl="0" algn="l">
              <a:spcBef>
                <a:spcPts val="0"/>
              </a:spcBef>
              <a:spcAft>
                <a:spcPts val="0"/>
              </a:spcAft>
              <a:buSzPts val="1100"/>
              <a:buChar char="-"/>
            </a:pPr>
            <a:r>
              <a:rPr lang="en-US"/>
              <a:t>Platforma de comerț </a:t>
            </a:r>
            <a:endParaRPr/>
          </a:p>
          <a:p>
            <a:pPr indent="-298450" lvl="0" marL="457200" rtl="0" algn="l">
              <a:spcBef>
                <a:spcPts val="0"/>
              </a:spcBef>
              <a:spcAft>
                <a:spcPts val="0"/>
              </a:spcAft>
              <a:buSzPts val="1100"/>
              <a:buChar char="-"/>
            </a:pPr>
            <a:r>
              <a:rPr lang="en-US"/>
              <a:t>Găzduirea platformei și resurselor asociate pe servere</a:t>
            </a:r>
            <a:endParaRPr/>
          </a:p>
          <a:p>
            <a:pPr indent="-298450" lvl="0" marL="457200" rtl="0" algn="l">
              <a:spcBef>
                <a:spcPts val="0"/>
              </a:spcBef>
              <a:spcAft>
                <a:spcPts val="0"/>
              </a:spcAft>
              <a:buSzPts val="1100"/>
              <a:buChar char="-"/>
            </a:pPr>
            <a:r>
              <a:rPr lang="en-US"/>
              <a:t>Sistemele de gestionare a datelor care organizează și optimizează informațiile despre produse și clienți.</a:t>
            </a:r>
            <a:endParaRPr/>
          </a:p>
          <a:p>
            <a:pPr indent="-298450" lvl="0" marL="457200" rtl="0" algn="l">
              <a:spcBef>
                <a:spcPts val="0"/>
              </a:spcBef>
              <a:spcAft>
                <a:spcPts val="0"/>
              </a:spcAft>
              <a:buSzPts val="1100"/>
              <a:buChar char="-"/>
            </a:pPr>
            <a:r>
              <a:rPr lang="en-US"/>
              <a:t>Sistemele pentru lanțul de aprovizionare care gestionează stocurile și urmărește comenzile, facilitând coordonarea eficientă a livrărilor.</a:t>
            </a:r>
            <a:endParaRPr/>
          </a:p>
          <a:p>
            <a:pPr indent="-298450" lvl="0" marL="457200" rtl="0" algn="l">
              <a:spcBef>
                <a:spcPts val="0"/>
              </a:spcBef>
              <a:spcAft>
                <a:spcPts val="0"/>
              </a:spcAft>
              <a:buSzPts val="1100"/>
              <a:buChar char="-"/>
            </a:pPr>
            <a:r>
              <a:rPr lang="en-US"/>
              <a:t>Instrumentele de analiză și raportare precum Google Analytics sau Tableau care sunt utilizate pentru a analiza performanța website-ului, comportamentul utilizatorilor și rezultatele campaniilor.</a:t>
            </a:r>
            <a:endParaRPr/>
          </a:p>
          <a:p>
            <a:pPr indent="-298450" lvl="0" marL="457200" rtl="0" algn="l">
              <a:spcBef>
                <a:spcPts val="0"/>
              </a:spcBef>
              <a:spcAft>
                <a:spcPts val="0"/>
              </a:spcAft>
              <a:buSzPts val="1100"/>
              <a:buChar char="-"/>
            </a:pPr>
            <a:r>
              <a:rPr lang="en-US"/>
              <a:t>Măsurile de securitate care includ certificatul SSL, care protejează datele utilizatorilor, și conformitatea cu standardul PCI-DSS, esențial pentru procesarea sigură a plăților online.</a:t>
            </a:r>
            <a:endParaRPr/>
          </a:p>
        </p:txBody>
      </p:sp>
      <p:sp>
        <p:nvSpPr>
          <p:cNvPr id="327" name="Google Shape;327;g3197b96d86b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197b96d86b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Să analizăm un exemplu de flux în cadrul unei afaceri de comerț elcetronic</a:t>
            </a:r>
            <a:endParaRPr/>
          </a:p>
          <a:p>
            <a:pPr indent="0" lvl="0" marL="0" rtl="0" algn="l">
              <a:spcBef>
                <a:spcPts val="0"/>
              </a:spcBef>
              <a:spcAft>
                <a:spcPts val="0"/>
              </a:spcAft>
              <a:buNone/>
            </a:pPr>
            <a:r>
              <a:rPr lang="en-US"/>
              <a:t>Primul pas: </a:t>
            </a:r>
            <a:r>
              <a:rPr lang="en-US"/>
              <a:t>Clientul vizitează website-ul și explorează catalogul.</a:t>
            </a:r>
            <a:endParaRPr/>
          </a:p>
          <a:p>
            <a:pPr indent="0" lvl="0" marL="0" rtl="0" algn="l">
              <a:spcBef>
                <a:spcPts val="0"/>
              </a:spcBef>
              <a:spcAft>
                <a:spcPts val="0"/>
              </a:spcAft>
              <a:buNone/>
            </a:pPr>
            <a:r>
              <a:rPr lang="en-US"/>
              <a:t>Procese: Navigarea și căutarea produselor în catalogul online.</a:t>
            </a:r>
            <a:endParaRPr/>
          </a:p>
          <a:p>
            <a:pPr indent="0" lvl="0" marL="0" rtl="0" algn="l">
              <a:spcBef>
                <a:spcPts val="0"/>
              </a:spcBef>
              <a:spcAft>
                <a:spcPts val="0"/>
              </a:spcAft>
              <a:buNone/>
            </a:pPr>
            <a:r>
              <a:rPr lang="en-US"/>
              <a:t>Această activitate este susținută de infrastructura tehnologică, care include platforma de comerț pentru afișarea și organizarea produselor, sistemele de gestionare a datelor pentru actualizarea informațiilor și serverele de găzduire, care asigură prezența online a websiteului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8" name="Google Shape;338;g3197b96d86b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97b96d86b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În continuare c</a:t>
            </a:r>
            <a:r>
              <a:rPr lang="en-US"/>
              <a:t>lientul adaugă produsele dorite în coșul de cumpărături și trece la plata comenzii.</a:t>
            </a:r>
            <a:endParaRPr/>
          </a:p>
          <a:p>
            <a:pPr indent="0" lvl="0" marL="0" rtl="0" algn="l">
              <a:spcBef>
                <a:spcPts val="0"/>
              </a:spcBef>
              <a:spcAft>
                <a:spcPts val="0"/>
              </a:spcAft>
              <a:buNone/>
            </a:pPr>
            <a:r>
              <a:rPr lang="en-US"/>
              <a:t>Procese: Navigarea și căutarea produselor în catalogul online, utilizând filtre, categorii și funcții de căutare pentru a găsi produsele dorite.</a:t>
            </a:r>
            <a:endParaRPr/>
          </a:p>
          <a:p>
            <a:pPr indent="0" lvl="0" marL="0" rtl="0" algn="l">
              <a:spcBef>
                <a:spcPts val="0"/>
              </a:spcBef>
              <a:spcAft>
                <a:spcPts val="0"/>
              </a:spcAft>
              <a:buNone/>
            </a:pPr>
            <a:r>
              <a:rPr lang="en-US"/>
              <a:t>Infrastructura tehnologică: </a:t>
            </a:r>
            <a:endParaRPr/>
          </a:p>
          <a:p>
            <a:pPr indent="0" lvl="0" marL="0" rtl="0" algn="l">
              <a:spcBef>
                <a:spcPts val="0"/>
              </a:spcBef>
              <a:spcAft>
                <a:spcPts val="0"/>
              </a:spcAft>
              <a:buNone/>
            </a:pPr>
            <a:r>
              <a:rPr lang="en-US"/>
              <a:t>Platforma de comerț electronic gestionează coșul și procesul de finalizare a comenzii.</a:t>
            </a:r>
            <a:endParaRPr/>
          </a:p>
          <a:p>
            <a:pPr indent="0" lvl="0" marL="0" rtl="0" algn="l">
              <a:spcBef>
                <a:spcPts val="0"/>
              </a:spcBef>
              <a:spcAft>
                <a:spcPts val="0"/>
              </a:spcAft>
              <a:buNone/>
            </a:pPr>
            <a:r>
              <a:rPr lang="en-US"/>
              <a:t>Sistemele de procesare a plăților facilitează tranzacțiile financiare.</a:t>
            </a:r>
            <a:endParaRPr/>
          </a:p>
          <a:p>
            <a:pPr indent="0" lvl="0" marL="0" rtl="0" algn="l">
              <a:spcBef>
                <a:spcPts val="0"/>
              </a:spcBef>
              <a:spcAft>
                <a:spcPts val="0"/>
              </a:spcAft>
              <a:buNone/>
            </a:pPr>
            <a:r>
              <a:rPr lang="en-US"/>
              <a:t>Măsurile de securitate protejează informațiile personale și plățile.</a:t>
            </a:r>
            <a:endParaRPr/>
          </a:p>
          <a:p>
            <a:pPr indent="0" lvl="0" marL="0" rtl="0" algn="l">
              <a:spcBef>
                <a:spcPts val="0"/>
              </a:spcBef>
              <a:spcAft>
                <a:spcPts val="0"/>
              </a:spcAft>
              <a:buNone/>
            </a:pPr>
            <a:r>
              <a:t/>
            </a:r>
            <a:endParaRPr/>
          </a:p>
        </p:txBody>
      </p:sp>
      <p:sp>
        <p:nvSpPr>
          <p:cNvPr id="348" name="Google Shape;348;g3197b96d86b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197b96d86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În continuare, p</a:t>
            </a:r>
            <a:r>
              <a:rPr lang="en-US"/>
              <a:t>rocesul de plată se desfășoară printr-un sistem sigur, cum ar fi PayPal.</a:t>
            </a:r>
            <a:endParaRPr/>
          </a:p>
          <a:p>
            <a:pPr indent="0" lvl="0" marL="0" rtl="0" algn="l">
              <a:spcBef>
                <a:spcPts val="0"/>
              </a:spcBef>
              <a:spcAft>
                <a:spcPts val="0"/>
              </a:spcAft>
              <a:buNone/>
            </a:pPr>
            <a:r>
              <a:rPr lang="en-US"/>
              <a:t>Clientul selectează metoda de plată dorită.</a:t>
            </a:r>
            <a:endParaRPr/>
          </a:p>
          <a:p>
            <a:pPr indent="0" lvl="0" marL="0" rtl="0" algn="l">
              <a:spcBef>
                <a:spcPts val="0"/>
              </a:spcBef>
              <a:spcAft>
                <a:spcPts val="0"/>
              </a:spcAft>
              <a:buNone/>
            </a:pPr>
            <a:r>
              <a:rPr lang="en-US"/>
              <a:t>Sistemul de plată autorizează tranzacția și transferă fondurile către comerciant.</a:t>
            </a:r>
            <a:endParaRPr/>
          </a:p>
          <a:p>
            <a:pPr indent="0" lvl="0" marL="0" rtl="0" algn="l">
              <a:spcBef>
                <a:spcPts val="0"/>
              </a:spcBef>
              <a:spcAft>
                <a:spcPts val="0"/>
              </a:spcAft>
              <a:buNone/>
            </a:pPr>
            <a:r>
              <a:rPr lang="en-US"/>
              <a:t>Clientul primește confirmarea plății și a comenzii.</a:t>
            </a:r>
            <a:endParaRPr/>
          </a:p>
          <a:p>
            <a:pPr indent="0" lvl="0" marL="0" rtl="0" algn="l">
              <a:spcBef>
                <a:spcPts val="0"/>
              </a:spcBef>
              <a:spcAft>
                <a:spcPts val="0"/>
              </a:spcAft>
              <a:buNone/>
            </a:pPr>
            <a:r>
              <a:rPr lang="en-US"/>
              <a:t>Sistemul de procesare a plăților asigură autorizarea și securitatea tranzacțiilor.</a:t>
            </a:r>
            <a:endParaRPr/>
          </a:p>
          <a:p>
            <a:pPr indent="0" lvl="0" marL="0" rtl="0" algn="l">
              <a:spcBef>
                <a:spcPts val="0"/>
              </a:spcBef>
              <a:spcAft>
                <a:spcPts val="0"/>
              </a:spcAft>
              <a:buNone/>
            </a:pPr>
            <a:r>
              <a:rPr lang="en-US"/>
              <a:t>Măsurile de securitate, precum certificatul SSL, protejează datele financiare și personale ale utilizatorilor.</a:t>
            </a:r>
            <a:endParaRPr/>
          </a:p>
        </p:txBody>
      </p:sp>
      <p:sp>
        <p:nvSpPr>
          <p:cNvPr id="358" name="Google Shape;358;g3197b96d86b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197b96d86b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În continuare, c</a:t>
            </a:r>
            <a:r>
              <a:rPr lang="en-US"/>
              <a:t>omanda este transmisă către depozit.</a:t>
            </a:r>
            <a:endParaRPr/>
          </a:p>
          <a:p>
            <a:pPr indent="0" lvl="0" marL="0" rtl="0" algn="l">
              <a:spcBef>
                <a:spcPts val="0"/>
              </a:spcBef>
              <a:spcAft>
                <a:spcPts val="0"/>
              </a:spcAft>
              <a:buNone/>
            </a:pPr>
            <a:r>
              <a:rPr lang="en-US"/>
              <a:t>Produsele sunt selectate, ambalate și pregătite pentru expediere.</a:t>
            </a:r>
            <a:endParaRPr/>
          </a:p>
          <a:p>
            <a:pPr indent="0" lvl="0" marL="0" rtl="0" algn="l">
              <a:spcBef>
                <a:spcPts val="0"/>
              </a:spcBef>
              <a:spcAft>
                <a:spcPts val="0"/>
              </a:spcAft>
              <a:buNone/>
            </a:pPr>
            <a:r>
              <a:rPr lang="en-US"/>
              <a:t>Livrarea este organizată și expediată către client.</a:t>
            </a:r>
            <a:endParaRPr/>
          </a:p>
          <a:p>
            <a:pPr indent="0" lvl="0" marL="0" rtl="0" algn="l">
              <a:spcBef>
                <a:spcPts val="0"/>
              </a:spcBef>
              <a:spcAft>
                <a:spcPts val="0"/>
              </a:spcAft>
              <a:buClr>
                <a:schemeClr val="dk1"/>
              </a:buClr>
              <a:buSzPts val="1100"/>
              <a:buFont typeface="Arial"/>
              <a:buNone/>
            </a:pPr>
            <a:r>
              <a:rPr lang="en-US"/>
              <a:t>Sistemele de gestionare a stocurilor asigură actualizarea în timp real a produselor disponibile.</a:t>
            </a:r>
            <a:endParaRPr/>
          </a:p>
          <a:p>
            <a:pPr indent="0" lvl="0" marL="0" rtl="0" algn="l">
              <a:spcBef>
                <a:spcPts val="0"/>
              </a:spcBef>
              <a:spcAft>
                <a:spcPts val="0"/>
              </a:spcAft>
              <a:buClr>
                <a:schemeClr val="dk1"/>
              </a:buClr>
              <a:buSzPts val="1100"/>
              <a:buFont typeface="Arial"/>
              <a:buNone/>
            </a:pPr>
            <a:r>
              <a:rPr lang="en-US"/>
              <a:t>Software-ul pentru urmărirea comenzilor facilitează coordonarea între depozit și livrare.</a:t>
            </a:r>
            <a:endParaRPr/>
          </a:p>
          <a:p>
            <a:pPr indent="0" lvl="0" marL="0" rtl="0" algn="l">
              <a:spcBef>
                <a:spcPts val="0"/>
              </a:spcBef>
              <a:spcAft>
                <a:spcPts val="0"/>
              </a:spcAft>
              <a:buClr>
                <a:schemeClr val="dk1"/>
              </a:buClr>
              <a:buSzPts val="1100"/>
              <a:buFont typeface="Arial"/>
              <a:buNone/>
            </a:pPr>
            <a:r>
              <a:rPr lang="en-US"/>
              <a:t>Platforma logistică gestionează procesul de ambalare și expediere.</a:t>
            </a:r>
            <a:endParaRPr/>
          </a:p>
          <a:p>
            <a:pPr indent="0" lvl="0" marL="0" rtl="0" algn="l">
              <a:spcBef>
                <a:spcPts val="0"/>
              </a:spcBef>
              <a:spcAft>
                <a:spcPts val="0"/>
              </a:spcAft>
              <a:buNone/>
            </a:pPr>
            <a:r>
              <a:t/>
            </a:r>
            <a:endParaRPr/>
          </a:p>
        </p:txBody>
      </p:sp>
      <p:sp>
        <p:nvSpPr>
          <p:cNvPr id="370" name="Google Shape;370;g3197b96d86b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197b96d86b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În continuare, </a:t>
            </a:r>
            <a:r>
              <a:rPr lang="en-US"/>
              <a:t>Produsul ajunge la client conform detaliilor de livrare.</a:t>
            </a:r>
            <a:endParaRPr/>
          </a:p>
          <a:p>
            <a:pPr indent="0" lvl="0" marL="0" rtl="0" algn="l">
              <a:spcBef>
                <a:spcPts val="0"/>
              </a:spcBef>
              <a:spcAft>
                <a:spcPts val="0"/>
              </a:spcAft>
              <a:buNone/>
            </a:pPr>
            <a:r>
              <a:rPr lang="en-US"/>
              <a:t>Clientul primește o notificare sau un mesaj prin care este invitat să lase feedback despre experiența de cumpărare.</a:t>
            </a:r>
            <a:endParaRPr/>
          </a:p>
          <a:p>
            <a:pPr indent="0" lvl="0" marL="0" rtl="0" algn="l">
              <a:spcBef>
                <a:spcPts val="0"/>
              </a:spcBef>
              <a:spcAft>
                <a:spcPts val="0"/>
              </a:spcAft>
              <a:buNone/>
            </a:pPr>
            <a:r>
              <a:rPr lang="en-US"/>
              <a:t>Feedback-ul este colectat printr-un formular online, platformă de recenzii sau alte canale.</a:t>
            </a:r>
            <a:endParaRPr/>
          </a:p>
          <a:p>
            <a:pPr indent="0" lvl="0" marL="0" rtl="0" algn="l">
              <a:spcBef>
                <a:spcPts val="0"/>
              </a:spcBef>
              <a:spcAft>
                <a:spcPts val="0"/>
              </a:spcAft>
              <a:buNone/>
            </a:pPr>
            <a:r>
              <a:rPr lang="en-US"/>
              <a:t>Sistemele de livrare și urmărire a comenzilor asigură confirmarea că produsul a fost recepționat de client.</a:t>
            </a:r>
            <a:endParaRPr/>
          </a:p>
          <a:p>
            <a:pPr indent="0" lvl="0" marL="0" rtl="0" algn="l">
              <a:spcBef>
                <a:spcPts val="0"/>
              </a:spcBef>
              <a:spcAft>
                <a:spcPts val="0"/>
              </a:spcAft>
              <a:buNone/>
            </a:pPr>
            <a:r>
              <a:rPr lang="en-US"/>
              <a:t>Platforma de notificări gestionează trimiterea invitațiilor pentru feedback (emailuri, SMS-uri sau notificări push).</a:t>
            </a:r>
            <a:endParaRPr/>
          </a:p>
          <a:p>
            <a:pPr indent="0" lvl="0" marL="0" rtl="0" algn="l">
              <a:spcBef>
                <a:spcPts val="0"/>
              </a:spcBef>
              <a:spcAft>
                <a:spcPts val="0"/>
              </a:spcAft>
              <a:buNone/>
            </a:pPr>
            <a:r>
              <a:rPr lang="en-US"/>
              <a:t>Sistemele de colectare a feedback-ului permit clienților să lase recenzii și să evalueze experiența, integrându-le în platforma de comerț pentru analiză ulterioară.</a:t>
            </a:r>
            <a:endParaRPr/>
          </a:p>
        </p:txBody>
      </p:sp>
      <p:sp>
        <p:nvSpPr>
          <p:cNvPr id="378" name="Google Shape;378;g3197b96d86b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9fe3d11a8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Studii de caz</a:t>
            </a:r>
            <a:endParaRPr>
              <a:solidFill>
                <a:schemeClr val="dk1"/>
              </a:solidFill>
            </a:endParaRPr>
          </a:p>
        </p:txBody>
      </p:sp>
      <p:sp>
        <p:nvSpPr>
          <p:cNvPr id="386" name="Google Shape;386;g319fe3d11a8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19fe3d11a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Everlane este un brand de modă american cunoscut pentru practicile sale de transparență și pentru promovarea unei mode durabile.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Everlane își desfășoară activitatea principală prin propriul site web, unde își listează produsele (haine, accesorii) cu detalii clare despre proveniența materialelor și condițiile de producție.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95" name="Google Shape;395;g319fe3d11a8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19fe3d11a8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Everlane folosește marketingul de conținut și storytelling-ul pentru a educa publicul despre transparența în modă.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Brandul postează pe blogul său informații despre fabrici, condițiile de lucru și materiale, atrăgând astfel clienți care apreciază etica și durabilitatea.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07" name="Google Shape;407;g319fe3d11a8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14dbeb73cc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O afacere de e-comerț implică mai multe procese și componente care colaborează pentru a facilita vânzarea de produse și servicii online. Înțelegerea modului în care acestea interacționează este esențială pentru gestionarea eficientă a unei afaceri de e-comerț. </a:t>
            </a:r>
            <a:endParaRPr>
              <a:solidFill>
                <a:schemeClr val="dk1"/>
              </a:solidFill>
            </a:endParaRPr>
          </a:p>
        </p:txBody>
      </p:sp>
      <p:sp>
        <p:nvSpPr>
          <p:cNvPr id="107" name="Google Shape;107;g314dbeb73c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19fe3d11a8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Beneficii: Branding puternic și loialitatea clienților datorită valorilor etice promovate. </a:t>
            </a:r>
            <a:endParaRPr/>
          </a:p>
          <a:p>
            <a:pPr indent="0" lvl="0" marL="0" rtl="0" algn="l">
              <a:spcBef>
                <a:spcPts val="0"/>
              </a:spcBef>
              <a:spcAft>
                <a:spcPts val="0"/>
              </a:spcAft>
              <a:buNone/>
            </a:pPr>
            <a:r>
              <a:rPr lang="en-US"/>
              <a:t>Everlane atrage un public fidel prin crearea unei conexiuni directe și autentice cu clienții.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18" name="Google Shape;418;g319fe3d11a8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19fe3d11a8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Anker este un brand popular pentru accesorii electronice și își desfășoară o mare parte din activitate prin Amazon. Compania se folosește și de serviciul, care permite stocarea și livrarea produselor direct din depozitele Amazon.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29" name="Google Shape;429;g319fe3d11a8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9fe3d11a8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Anker investește în publicitate pe Amazon și se concentrează pe obținerea unor recenzii pozitive pentru a atrage clienți și a construi încredere. Recenziile bune ajută la creșterea poziției produselor în căutările Amazon.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41" name="Google Shape;441;g319fe3d11a8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19fe3d11a8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Beneficii: Acces instantaneu la un public larg și reducerea problemelor logistice datorită serviciului FBA.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52" name="Google Shape;452;g319fe3d11a8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19fe3d11a8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Glossier este un brand de cosmetice și skincare care s-a lansat și a câștigat popularitate prin intermediul social media, în special pe Instagram. Glossier utilizează Instagram pentru a-și promova produsele prin postări, povești și conținut generat de utilizatori.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63" name="Google Shape;463;g319fe3d11a8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19fe3d11a8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Glossier colaborează cu influenceri și se bazează pe conținut generat de utilizatori pentru a crea o comunitate activă. Folosește postări atrăgătoare și tutoriale video pentru a promova produse precum iluminatoare și balsamuri de buze.â</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72" name="Google Shape;472;g319fe3d11a8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19fe3d11a8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Beneficii: Costuri reduse de marketing și implicarea activă a comunității. Conținutul generat de utilizatori sporește încrederea și atrage alți clienți interesați de produse de skincare.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80" name="Google Shape;480;g319fe3d11a8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14a07303e8_0_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Funcționarea unei afaceri de comerț electronic necesită o integrare eficientă a mai multor componente esențiale, cum ar fi platforma de e-comerț, sistemele de plăți, logistica, marketingul digital, relațiile cu clienții și infrastructura tehnologică.</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Marketingul digital, fie prin publicitate plătită, campanii pe rețele sociale sau email marketing, joacă un rol crucial în atragerea și fidelizarea clienților, cu un accent deosebit pe utilizarea conținutului autentic și relevant.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Infrastructura tehnologică de încredere, inclusiv hosting-ul de calitate, măsurile de securitate și instrumentele de analiză, reprezintă pilonii care susțin operațiunile și facilitează creșterea afacerii.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488" name="Google Shape;488;g314a07303e8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185dd82847_0_7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Iată principalele componente și procese implicate într-o afacere de e-comerț:</a:t>
            </a:r>
            <a:endParaRPr/>
          </a:p>
          <a:p>
            <a:pPr indent="0" lvl="0" marL="0" rtl="0" algn="l">
              <a:spcBef>
                <a:spcPts val="0"/>
              </a:spcBef>
              <a:spcAft>
                <a:spcPts val="0"/>
              </a:spcAft>
              <a:buSzPts val="1100"/>
              <a:buNone/>
            </a:pPr>
            <a:r>
              <a:rPr lang="en-US"/>
              <a:t>platforma de comerț electronic</a:t>
            </a:r>
            <a:endParaRPr/>
          </a:p>
          <a:p>
            <a:pPr indent="0" lvl="0" marL="0" rtl="0" algn="l">
              <a:spcBef>
                <a:spcPts val="0"/>
              </a:spcBef>
              <a:spcAft>
                <a:spcPts val="0"/>
              </a:spcAft>
              <a:buSzPts val="1100"/>
              <a:buNone/>
            </a:pPr>
            <a:r>
              <a:rPr lang="en-US"/>
              <a:t>sistemul de procesarea plăților</a:t>
            </a:r>
            <a:endParaRPr/>
          </a:p>
          <a:p>
            <a:pPr indent="0" lvl="0" marL="0" rtl="0" algn="l">
              <a:spcBef>
                <a:spcPts val="0"/>
              </a:spcBef>
              <a:spcAft>
                <a:spcPts val="0"/>
              </a:spcAft>
              <a:buSzPts val="1100"/>
              <a:buNone/>
            </a:pPr>
            <a:r>
              <a:rPr lang="en-US"/>
              <a:t>logistica și livrarea</a:t>
            </a:r>
            <a:endParaRPr/>
          </a:p>
          <a:p>
            <a:pPr indent="0" lvl="0" marL="0" rtl="0" algn="l">
              <a:spcBef>
                <a:spcPts val="0"/>
              </a:spcBef>
              <a:spcAft>
                <a:spcPts val="0"/>
              </a:spcAft>
              <a:buSzPts val="1100"/>
              <a:buNone/>
            </a:pPr>
            <a:r>
              <a:rPr lang="en-US"/>
              <a:t>marketingul digital</a:t>
            </a:r>
            <a:endParaRPr/>
          </a:p>
          <a:p>
            <a:pPr indent="0" lvl="0" marL="0" rtl="0" algn="l">
              <a:spcBef>
                <a:spcPts val="0"/>
              </a:spcBef>
              <a:spcAft>
                <a:spcPts val="0"/>
              </a:spcAft>
              <a:buSzPts val="1100"/>
              <a:buNone/>
            </a:pPr>
            <a:r>
              <a:rPr lang="en-US"/>
              <a:t>serviciul de relații cu clienții</a:t>
            </a:r>
            <a:endParaRPr/>
          </a:p>
          <a:p>
            <a:pPr indent="0" lvl="0" marL="0" rtl="0" algn="l">
              <a:spcBef>
                <a:spcPts val="0"/>
              </a:spcBef>
              <a:spcAft>
                <a:spcPts val="0"/>
              </a:spcAft>
              <a:buSzPts val="1100"/>
              <a:buNone/>
            </a:pPr>
            <a:r>
              <a:rPr lang="en-US"/>
              <a:t>infrastructura tehnologică</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
        <p:nvSpPr>
          <p:cNvPr id="116" name="Google Shape;116;g3185dd82847_0_7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185dd82847_0_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Platforma de comerț electronic reprezintă „locul” virtual în care clienții interacționează cu produsele și serviciile unei afaceri. Fiecare afacere de e-comerț necesită o platformă online unde să fie listate produsele sau serviciile sale.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p:txBody>
      </p:sp>
      <p:sp>
        <p:nvSpPr>
          <p:cNvPr id="131" name="Google Shape;131;g3185dd82847_0_7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15d820382a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Aceasta poate fi </a:t>
            </a:r>
            <a:r>
              <a:rPr lang="en-US"/>
              <a:t>un website de comerț electronic (de exemplu cun este Shopify, Magento, WooCommerce),</a:t>
            </a:r>
            <a:endParaRPr/>
          </a:p>
          <a:p>
            <a:pPr indent="0" lvl="0" marL="0" rtl="0" algn="l">
              <a:spcBef>
                <a:spcPts val="0"/>
              </a:spcBef>
              <a:spcAft>
                <a:spcPts val="0"/>
              </a:spcAft>
              <a:buSzPts val="1100"/>
              <a:buNone/>
            </a:pPr>
            <a:r>
              <a:t/>
            </a:r>
            <a:endParaRPr/>
          </a:p>
        </p:txBody>
      </p:sp>
      <p:sp>
        <p:nvSpPr>
          <p:cNvPr id="142" name="Google Shape;142;g315d820382a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185dd82847_0_7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Poate fi un marketplace cum este Amazon, eBay sau etsy</a:t>
            </a:r>
            <a:endParaRPr/>
          </a:p>
          <a:p>
            <a:pPr indent="0" lvl="0" marL="0" rtl="0" algn="l">
              <a:spcBef>
                <a:spcPts val="0"/>
              </a:spcBef>
              <a:spcAft>
                <a:spcPts val="0"/>
              </a:spcAft>
              <a:buSzPts val="1100"/>
              <a:buNone/>
            </a:pPr>
            <a:r>
              <a:t/>
            </a:r>
            <a:endParaRPr/>
          </a:p>
        </p:txBody>
      </p:sp>
      <p:sp>
        <p:nvSpPr>
          <p:cNvPr id="152" name="Google Shape;152;g3185dd82847_0_7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85dd82847_0_7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Poate fi o pagină pe o platformă de social media cum este Facebook, Instagram sau TikTok</a:t>
            </a:r>
            <a:endParaRPr/>
          </a:p>
          <a:p>
            <a:pPr indent="0" lvl="0" marL="0" rtl="0" algn="l">
              <a:spcBef>
                <a:spcPts val="0"/>
              </a:spcBef>
              <a:spcAft>
                <a:spcPts val="0"/>
              </a:spcAft>
              <a:buSzPts val="1100"/>
              <a:buNone/>
            </a:pPr>
            <a:r>
              <a:t/>
            </a:r>
            <a:endParaRPr/>
          </a:p>
        </p:txBody>
      </p:sp>
      <p:sp>
        <p:nvSpPr>
          <p:cNvPr id="162" name="Google Shape;162;g3185dd82847_0_7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85dd82847_0_7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sau poate fi o aplicație mobilă dedicată</a:t>
            </a:r>
            <a:endParaRPr/>
          </a:p>
          <a:p>
            <a:pPr indent="0" lvl="0" marL="0" rtl="0" algn="l">
              <a:spcBef>
                <a:spcPts val="0"/>
              </a:spcBef>
              <a:spcAft>
                <a:spcPts val="0"/>
              </a:spcAft>
              <a:buSzPts val="1100"/>
              <a:buNone/>
            </a:pPr>
            <a:r>
              <a:t/>
            </a:r>
            <a:endParaRPr/>
          </a:p>
        </p:txBody>
      </p:sp>
      <p:sp>
        <p:nvSpPr>
          <p:cNvPr id="172" name="Google Shape;172;g3185dd82847_0_7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gif"/><Relationship Id="rId4" Type="http://schemas.openxmlformats.org/officeDocument/2006/relationships/image" Target="../media/image1.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gif"/><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gif"/><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gi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gif"/><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gif"/><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gif"/><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5887107" y="-77176"/>
            <a:ext cx="6343874" cy="5318074"/>
          </a:xfrm>
          <a:prstGeom prst="rect">
            <a:avLst/>
          </a:prstGeom>
          <a:noFill/>
          <a:ln>
            <a:noFill/>
          </a:ln>
        </p:spPr>
      </p:pic>
      <p:sp>
        <p:nvSpPr>
          <p:cNvPr id="85" name="Google Shape;85;p13"/>
          <p:cNvSpPr/>
          <p:nvPr/>
        </p:nvSpPr>
        <p:spPr>
          <a:xfrm>
            <a:off x="0" y="5293325"/>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86" name="Google Shape;86;p13"/>
          <p:cNvSpPr/>
          <p:nvPr/>
        </p:nvSpPr>
        <p:spPr>
          <a:xfrm>
            <a:off x="10217739" y="5735636"/>
            <a:ext cx="1969541" cy="1088209"/>
          </a:xfrm>
          <a:custGeom>
            <a:rect b="b" l="l" r="r" t="t"/>
            <a:pathLst>
              <a:path extrusionOk="0" h="1088209" w="1969541">
                <a:moveTo>
                  <a:pt x="1767" y="0"/>
                </a:moveTo>
                <a:cubicBezTo>
                  <a:pt x="5637" y="1757196"/>
                  <a:pt x="-7092" y="378763"/>
                  <a:pt x="6303" y="1088209"/>
                </a:cubicBezTo>
                <a:lnTo>
                  <a:pt x="1962783" y="1076098"/>
                </a:lnTo>
                <a:cubicBezTo>
                  <a:pt x="1965036" y="720786"/>
                  <a:pt x="1967288" y="365473"/>
                  <a:pt x="1969541" y="10161"/>
                </a:cubicBezTo>
                <a:lnTo>
                  <a:pt x="1767" y="0"/>
                </a:lnTo>
                <a:close/>
              </a:path>
            </a:pathLst>
          </a:custGeom>
          <a:solidFill>
            <a:srgbClr val="0225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3"/>
          <p:cNvSpPr txBox="1"/>
          <p:nvPr/>
        </p:nvSpPr>
        <p:spPr>
          <a:xfrm>
            <a:off x="975800" y="1739075"/>
            <a:ext cx="4911300" cy="2475000"/>
          </a:xfrm>
          <a:prstGeom prst="rect">
            <a:avLst/>
          </a:prstGeom>
          <a:noFill/>
          <a:ln>
            <a:noFill/>
          </a:ln>
        </p:spPr>
        <p:txBody>
          <a:bodyPr anchorCtr="0" anchor="b" bIns="45700" lIns="91425" spcFirstLastPara="1" rIns="91425" wrap="square" tIns="45700">
            <a:spAutoFit/>
          </a:bodyPr>
          <a:lstStyle/>
          <a:p>
            <a:pPr indent="0" lvl="0" marL="0" marR="0" rtl="0" algn="l">
              <a:lnSpc>
                <a:spcPct val="90000"/>
              </a:lnSpc>
              <a:spcBef>
                <a:spcPts val="0"/>
              </a:spcBef>
              <a:spcAft>
                <a:spcPts val="0"/>
              </a:spcAft>
              <a:buClr>
                <a:srgbClr val="EFBC15"/>
              </a:buClr>
              <a:buSzPts val="4300"/>
              <a:buFont typeface="Century Gothic"/>
              <a:buNone/>
            </a:pPr>
            <a:r>
              <a:rPr b="1" lang="en-US" sz="4300">
                <a:solidFill>
                  <a:srgbClr val="EFBC15"/>
                </a:solidFill>
                <a:latin typeface="Calibri"/>
                <a:ea typeface="Calibri"/>
                <a:cs typeface="Calibri"/>
                <a:sym typeface="Calibri"/>
              </a:rPr>
              <a:t>Funcționarea unei afaceri în comerțul electronic</a:t>
            </a:r>
            <a:endParaRPr b="1" sz="4300">
              <a:solidFill>
                <a:srgbClr val="EFBC15"/>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500"/>
              <a:buFont typeface="Calibri"/>
              <a:buNone/>
            </a:pPr>
            <a:r>
              <a:t/>
            </a:r>
            <a:endParaRPr i="0" sz="1500" u="none" cap="none" strike="noStrike">
              <a:solidFill>
                <a:srgbClr val="022565"/>
              </a:solidFill>
              <a:latin typeface="Calibri"/>
              <a:ea typeface="Calibri"/>
              <a:cs typeface="Calibri"/>
              <a:sym typeface="Calibri"/>
            </a:endParaRPr>
          </a:p>
          <a:p>
            <a:pPr indent="0" lvl="0" marL="0" marR="0" rtl="0" algn="l">
              <a:lnSpc>
                <a:spcPct val="90000"/>
              </a:lnSpc>
              <a:spcBef>
                <a:spcPts val="0"/>
              </a:spcBef>
              <a:spcAft>
                <a:spcPts val="0"/>
              </a:spcAft>
              <a:buClr>
                <a:srgbClr val="022565"/>
              </a:buClr>
              <a:buSzPts val="2800"/>
              <a:buFont typeface="Calibri"/>
              <a:buNone/>
            </a:pPr>
            <a:r>
              <a:rPr i="0" lang="en-US" sz="2800" u="none" cap="none" strike="noStrike">
                <a:solidFill>
                  <a:schemeClr val="lt1"/>
                </a:solidFill>
                <a:latin typeface="Calibri"/>
                <a:ea typeface="Calibri"/>
                <a:cs typeface="Calibri"/>
                <a:sym typeface="Calibri"/>
              </a:rPr>
              <a:t>caracteristici, tendințe</a:t>
            </a:r>
            <a:endParaRPr i="0" sz="8000" u="none" cap="none" strike="noStrike">
              <a:solidFill>
                <a:schemeClr val="lt1"/>
              </a:solidFill>
              <a:latin typeface="Calibri"/>
              <a:ea typeface="Calibri"/>
              <a:cs typeface="Calibri"/>
              <a:sym typeface="Calibri"/>
            </a:endParaRPr>
          </a:p>
        </p:txBody>
      </p:sp>
      <p:sp>
        <p:nvSpPr>
          <p:cNvPr id="88" name="Google Shape;88;p13"/>
          <p:cNvSpPr txBox="1"/>
          <p:nvPr/>
        </p:nvSpPr>
        <p:spPr>
          <a:xfrm>
            <a:off x="10729850" y="5946437"/>
            <a:ext cx="3747000" cy="258600"/>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EFBC15"/>
              </a:buClr>
              <a:buSzPts val="1200"/>
              <a:buFont typeface="Century Gothic"/>
              <a:buNone/>
            </a:pPr>
            <a:r>
              <a:rPr b="0" i="0" lang="en-US" sz="1200" u="none" cap="none" strike="noStrike">
                <a:solidFill>
                  <a:srgbClr val="EFBC15"/>
                </a:solidFill>
                <a:latin typeface="Century Gothic"/>
                <a:ea typeface="Century Gothic"/>
                <a:cs typeface="Century Gothic"/>
                <a:sym typeface="Century Gothic"/>
              </a:rPr>
              <a:t>www.oda.md</a:t>
            </a:r>
            <a:endParaRPr b="0" i="0" sz="1200" u="none" cap="none" strike="noStrike">
              <a:solidFill>
                <a:srgbClr val="EFBC15"/>
              </a:solidFill>
              <a:latin typeface="Century Gothic"/>
              <a:ea typeface="Century Gothic"/>
              <a:cs typeface="Century Gothic"/>
              <a:sym typeface="Century Gothic"/>
            </a:endParaRPr>
          </a:p>
        </p:txBody>
      </p:sp>
      <p:pic>
        <p:nvPicPr>
          <p:cNvPr id="89" name="Google Shape;89;p13"/>
          <p:cNvPicPr preferRelativeResize="0"/>
          <p:nvPr/>
        </p:nvPicPr>
        <p:blipFill rotWithShape="1">
          <a:blip r:embed="rId4">
            <a:alphaModFix/>
          </a:blip>
          <a:srcRect b="0" l="0" r="0" t="0"/>
          <a:stretch/>
        </p:blipFill>
        <p:spPr>
          <a:xfrm>
            <a:off x="8247575" y="5341250"/>
            <a:ext cx="2077650" cy="1468949"/>
          </a:xfrm>
          <a:prstGeom prst="rect">
            <a:avLst/>
          </a:prstGeom>
          <a:noFill/>
          <a:ln>
            <a:noFill/>
          </a:ln>
        </p:spPr>
      </p:pic>
      <p:pic>
        <p:nvPicPr>
          <p:cNvPr id="90" name="Google Shape;90;p13"/>
          <p:cNvPicPr preferRelativeResize="0"/>
          <p:nvPr/>
        </p:nvPicPr>
        <p:blipFill rotWithShape="1">
          <a:blip r:embed="rId5">
            <a:alphaModFix/>
          </a:blip>
          <a:srcRect b="0" l="0" r="0" t="0"/>
          <a:stretch/>
        </p:blipFill>
        <p:spPr>
          <a:xfrm>
            <a:off x="5932200" y="5741235"/>
            <a:ext cx="1993748" cy="669000"/>
          </a:xfrm>
          <a:prstGeom prst="rect">
            <a:avLst/>
          </a:prstGeom>
          <a:noFill/>
          <a:ln>
            <a:noFill/>
          </a:ln>
        </p:spPr>
      </p:pic>
      <p:sp>
        <p:nvSpPr>
          <p:cNvPr id="91" name="Google Shape;91;p13"/>
          <p:cNvSpPr/>
          <p:nvPr/>
        </p:nvSpPr>
        <p:spPr>
          <a:xfrm>
            <a:off x="0" y="5183825"/>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txBox="1"/>
          <p:nvPr/>
        </p:nvSpPr>
        <p:spPr>
          <a:xfrm>
            <a:off x="6402013" y="1334225"/>
            <a:ext cx="469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catalogul de produse sau servicii</a:t>
            </a:r>
            <a:endParaRPr sz="2400">
              <a:solidFill>
                <a:srgbClr val="022565"/>
              </a:solidFill>
              <a:latin typeface="Calibri"/>
              <a:ea typeface="Calibri"/>
              <a:cs typeface="Calibri"/>
              <a:sym typeface="Calibri"/>
            </a:endParaRPr>
          </a:p>
        </p:txBody>
      </p:sp>
      <p:sp>
        <p:nvSpPr>
          <p:cNvPr id="185" name="Google Shape;185;p22"/>
          <p:cNvSpPr txBox="1"/>
          <p:nvPr/>
        </p:nvSpPr>
        <p:spPr>
          <a:xfrm>
            <a:off x="6402013" y="2558742"/>
            <a:ext cx="460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descrieri și titluri optimizate</a:t>
            </a:r>
            <a:endParaRPr sz="2400">
              <a:solidFill>
                <a:srgbClr val="022565"/>
              </a:solidFill>
              <a:latin typeface="Calibri"/>
              <a:ea typeface="Calibri"/>
              <a:cs typeface="Calibri"/>
              <a:sym typeface="Calibri"/>
            </a:endParaRPr>
          </a:p>
        </p:txBody>
      </p:sp>
      <p:sp>
        <p:nvSpPr>
          <p:cNvPr id="186" name="Google Shape;186;p22"/>
          <p:cNvSpPr txBox="1"/>
          <p:nvPr/>
        </p:nvSpPr>
        <p:spPr>
          <a:xfrm>
            <a:off x="6402013" y="3783258"/>
            <a:ext cx="384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căutarea și filtrarea</a:t>
            </a:r>
            <a:endParaRPr sz="2400">
              <a:solidFill>
                <a:srgbClr val="022565"/>
              </a:solidFill>
              <a:latin typeface="Calibri"/>
              <a:ea typeface="Calibri"/>
              <a:cs typeface="Calibri"/>
              <a:sym typeface="Calibri"/>
            </a:endParaRPr>
          </a:p>
        </p:txBody>
      </p:sp>
      <p:sp>
        <p:nvSpPr>
          <p:cNvPr id="187" name="Google Shape;187;p22"/>
          <p:cNvSpPr/>
          <p:nvPr/>
        </p:nvSpPr>
        <p:spPr>
          <a:xfrm>
            <a:off x="5719113" y="3783258"/>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188" name="Google Shape;188;p22"/>
          <p:cNvSpPr/>
          <p:nvPr/>
        </p:nvSpPr>
        <p:spPr>
          <a:xfrm>
            <a:off x="5719113" y="2558742"/>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189" name="Google Shape;189;p22"/>
          <p:cNvSpPr/>
          <p:nvPr/>
        </p:nvSpPr>
        <p:spPr>
          <a:xfrm>
            <a:off x="5719113" y="13342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190" name="Google Shape;190;p22"/>
          <p:cNvSpPr txBox="1"/>
          <p:nvPr/>
        </p:nvSpPr>
        <p:spPr>
          <a:xfrm>
            <a:off x="6402013" y="5007775"/>
            <a:ext cx="526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coșul de cumpărături și pagina de plată</a:t>
            </a:r>
            <a:endParaRPr sz="2400">
              <a:solidFill>
                <a:srgbClr val="022565"/>
              </a:solidFill>
              <a:latin typeface="Calibri"/>
              <a:ea typeface="Calibri"/>
              <a:cs typeface="Calibri"/>
              <a:sym typeface="Calibri"/>
            </a:endParaRPr>
          </a:p>
        </p:txBody>
      </p:sp>
      <p:sp>
        <p:nvSpPr>
          <p:cNvPr id="191" name="Google Shape;191;p22"/>
          <p:cNvSpPr/>
          <p:nvPr/>
        </p:nvSpPr>
        <p:spPr>
          <a:xfrm>
            <a:off x="5719113" y="500777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
        <p:nvSpPr>
          <p:cNvPr id="192" name="Google Shape;192;p22"/>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grpSp>
        <p:nvGrpSpPr>
          <p:cNvPr id="193" name="Google Shape;193;p22"/>
          <p:cNvGrpSpPr/>
          <p:nvPr/>
        </p:nvGrpSpPr>
        <p:grpSpPr>
          <a:xfrm>
            <a:off x="-1054100" y="1613876"/>
            <a:ext cx="6105726" cy="3630250"/>
            <a:chOff x="-1054100" y="1613876"/>
            <a:chExt cx="6105726" cy="3630250"/>
          </a:xfrm>
        </p:grpSpPr>
        <p:pic>
          <p:nvPicPr>
            <p:cNvPr id="194" name="Google Shape;194;p22"/>
            <p:cNvPicPr preferRelativeResize="0"/>
            <p:nvPr/>
          </p:nvPicPr>
          <p:blipFill>
            <a:blip r:embed="rId3">
              <a:alphaModFix/>
            </a:blip>
            <a:stretch>
              <a:fillRect/>
            </a:stretch>
          </p:blipFill>
          <p:spPr>
            <a:xfrm>
              <a:off x="-1054100" y="1613876"/>
              <a:ext cx="6105726" cy="3630250"/>
            </a:xfrm>
            <a:prstGeom prst="rect">
              <a:avLst/>
            </a:prstGeom>
            <a:noFill/>
            <a:ln>
              <a:noFill/>
            </a:ln>
          </p:spPr>
        </p:pic>
        <p:sp>
          <p:nvSpPr>
            <p:cNvPr id="195" name="Google Shape;195;p22"/>
            <p:cNvSpPr/>
            <p:nvPr/>
          </p:nvSpPr>
          <p:spPr>
            <a:xfrm>
              <a:off x="2359225" y="3874300"/>
              <a:ext cx="594000" cy="203100"/>
            </a:xfrm>
            <a:prstGeom prst="rect">
              <a:avLst/>
            </a:prstGeom>
            <a:solidFill>
              <a:srgbClr val="B1B0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01" name="Google Shape;201;p2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02" name="Google Shape;202;p2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03" name="Google Shape;203;p23"/>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04" name="Google Shape;204;p23"/>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205" name="Google Shape;205;p23"/>
          <p:cNvSpPr txBox="1"/>
          <p:nvPr/>
        </p:nvSpPr>
        <p:spPr>
          <a:xfrm>
            <a:off x="5971051" y="2882050"/>
            <a:ext cx="4236900" cy="172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Sistemul de plăți</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reprezintă un element esențial care facilitează tranzacțiile financiare între clienți și afaceri.</a:t>
            </a:r>
            <a:endParaRPr sz="2400">
              <a:solidFill>
                <a:srgbClr val="022565"/>
              </a:solidFill>
              <a:latin typeface="Calibri"/>
              <a:ea typeface="Calibri"/>
              <a:cs typeface="Calibri"/>
              <a:sym typeface="Calibri"/>
            </a:endParaRPr>
          </a:p>
        </p:txBody>
      </p:sp>
      <p:pic>
        <p:nvPicPr>
          <p:cNvPr id="206" name="Google Shape;206;p23"/>
          <p:cNvPicPr preferRelativeResize="0"/>
          <p:nvPr/>
        </p:nvPicPr>
        <p:blipFill>
          <a:blip r:embed="rId5">
            <a:alphaModFix/>
          </a:blip>
          <a:stretch>
            <a:fillRect/>
          </a:stretch>
        </p:blipFill>
        <p:spPr>
          <a:xfrm>
            <a:off x="622300" y="1307050"/>
            <a:ext cx="4878900" cy="4878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12" name="Google Shape;212;p24"/>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13" name="Google Shape;213;p24"/>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14" name="Google Shape;214;p2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15" name="Google Shape;215;p24"/>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pic>
        <p:nvPicPr>
          <p:cNvPr id="216" name="Google Shape;216;p24"/>
          <p:cNvPicPr preferRelativeResize="0"/>
          <p:nvPr/>
        </p:nvPicPr>
        <p:blipFill>
          <a:blip r:embed="rId5">
            <a:alphaModFix/>
          </a:blip>
          <a:stretch>
            <a:fillRect/>
          </a:stretch>
        </p:blipFill>
        <p:spPr>
          <a:xfrm>
            <a:off x="6449025" y="1243550"/>
            <a:ext cx="4878900" cy="4878900"/>
          </a:xfrm>
          <a:prstGeom prst="rect">
            <a:avLst/>
          </a:prstGeom>
          <a:noFill/>
          <a:ln>
            <a:noFill/>
          </a:ln>
        </p:spPr>
      </p:pic>
      <p:sp>
        <p:nvSpPr>
          <p:cNvPr id="217" name="Google Shape;217;p24"/>
          <p:cNvSpPr txBox="1"/>
          <p:nvPr/>
        </p:nvSpPr>
        <p:spPr>
          <a:xfrm>
            <a:off x="1752713" y="2298238"/>
            <a:ext cx="469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carduri de credit sau debit</a:t>
            </a:r>
            <a:endParaRPr sz="2400">
              <a:solidFill>
                <a:srgbClr val="022565"/>
              </a:solidFill>
              <a:latin typeface="Calibri"/>
              <a:ea typeface="Calibri"/>
              <a:cs typeface="Calibri"/>
              <a:sym typeface="Calibri"/>
            </a:endParaRPr>
          </a:p>
        </p:txBody>
      </p:sp>
      <p:sp>
        <p:nvSpPr>
          <p:cNvPr id="218" name="Google Shape;218;p24"/>
          <p:cNvSpPr txBox="1"/>
          <p:nvPr/>
        </p:nvSpPr>
        <p:spPr>
          <a:xfrm>
            <a:off x="1752713" y="3311579"/>
            <a:ext cx="460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portofele digitale</a:t>
            </a:r>
            <a:endParaRPr sz="2400">
              <a:solidFill>
                <a:srgbClr val="022565"/>
              </a:solidFill>
              <a:latin typeface="Calibri"/>
              <a:ea typeface="Calibri"/>
              <a:cs typeface="Calibri"/>
              <a:sym typeface="Calibri"/>
            </a:endParaRPr>
          </a:p>
        </p:txBody>
      </p:sp>
      <p:sp>
        <p:nvSpPr>
          <p:cNvPr id="219" name="Google Shape;219;p24"/>
          <p:cNvSpPr txBox="1"/>
          <p:nvPr/>
        </p:nvSpPr>
        <p:spPr>
          <a:xfrm>
            <a:off x="1752713" y="4324921"/>
            <a:ext cx="384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transfer bancar</a:t>
            </a:r>
            <a:endParaRPr sz="2400">
              <a:solidFill>
                <a:srgbClr val="022565"/>
              </a:solidFill>
              <a:latin typeface="Calibri"/>
              <a:ea typeface="Calibri"/>
              <a:cs typeface="Calibri"/>
              <a:sym typeface="Calibri"/>
            </a:endParaRPr>
          </a:p>
        </p:txBody>
      </p:sp>
      <p:sp>
        <p:nvSpPr>
          <p:cNvPr id="220" name="Google Shape;220;p24"/>
          <p:cNvSpPr/>
          <p:nvPr/>
        </p:nvSpPr>
        <p:spPr>
          <a:xfrm>
            <a:off x="1069813" y="4324921"/>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221" name="Google Shape;221;p24"/>
          <p:cNvSpPr/>
          <p:nvPr/>
        </p:nvSpPr>
        <p:spPr>
          <a:xfrm>
            <a:off x="1069813" y="3311579"/>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222" name="Google Shape;222;p24"/>
          <p:cNvSpPr/>
          <p:nvPr/>
        </p:nvSpPr>
        <p:spPr>
          <a:xfrm>
            <a:off x="1069813" y="2298238"/>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223" name="Google Shape;223;p24"/>
          <p:cNvSpPr txBox="1"/>
          <p:nvPr/>
        </p:nvSpPr>
        <p:spPr>
          <a:xfrm>
            <a:off x="1752713" y="5338263"/>
            <a:ext cx="526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B</a:t>
            </a:r>
            <a:r>
              <a:rPr lang="en-US" sz="2400">
                <a:solidFill>
                  <a:srgbClr val="022565"/>
                </a:solidFill>
                <a:latin typeface="Calibri"/>
                <a:ea typeface="Calibri"/>
                <a:cs typeface="Calibri"/>
                <a:sym typeface="Calibri"/>
              </a:rPr>
              <a:t>uy now, Pay later </a:t>
            </a:r>
            <a:endParaRPr sz="2400">
              <a:solidFill>
                <a:srgbClr val="022565"/>
              </a:solidFill>
              <a:latin typeface="Calibri"/>
              <a:ea typeface="Calibri"/>
              <a:cs typeface="Calibri"/>
              <a:sym typeface="Calibri"/>
            </a:endParaRPr>
          </a:p>
        </p:txBody>
      </p:sp>
      <p:sp>
        <p:nvSpPr>
          <p:cNvPr id="224" name="Google Shape;224;p24"/>
          <p:cNvSpPr/>
          <p:nvPr/>
        </p:nvSpPr>
        <p:spPr>
          <a:xfrm>
            <a:off x="1069813" y="5338263"/>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30" name="Google Shape;230;p2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31" name="Google Shape;231;p2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32" name="Google Shape;232;p2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33" name="Google Shape;233;p25"/>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234" name="Google Shape;234;p25"/>
          <p:cNvSpPr txBox="1"/>
          <p:nvPr/>
        </p:nvSpPr>
        <p:spPr>
          <a:xfrm>
            <a:off x="5971050" y="2882050"/>
            <a:ext cx="4528800" cy="172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Logistica și livrarea</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reprezintă componente care asigură transportul eficient al produselor de la vânzător la client.</a:t>
            </a:r>
            <a:endParaRPr sz="2400">
              <a:solidFill>
                <a:srgbClr val="022565"/>
              </a:solidFill>
              <a:latin typeface="Calibri"/>
              <a:ea typeface="Calibri"/>
              <a:cs typeface="Calibri"/>
              <a:sym typeface="Calibri"/>
            </a:endParaRPr>
          </a:p>
        </p:txBody>
      </p:sp>
      <p:pic>
        <p:nvPicPr>
          <p:cNvPr id="235" name="Google Shape;235;p25"/>
          <p:cNvPicPr preferRelativeResize="0"/>
          <p:nvPr/>
        </p:nvPicPr>
        <p:blipFill>
          <a:blip r:embed="rId5">
            <a:alphaModFix/>
          </a:blip>
          <a:stretch>
            <a:fillRect/>
          </a:stretch>
        </p:blipFill>
        <p:spPr>
          <a:xfrm>
            <a:off x="622300" y="2175000"/>
            <a:ext cx="5055675" cy="3791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41" name="Google Shape;241;p2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42" name="Google Shape;242;p2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43" name="Google Shape;243;p2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44" name="Google Shape;244;p26"/>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245" name="Google Shape;245;p26"/>
          <p:cNvSpPr txBox="1"/>
          <p:nvPr/>
        </p:nvSpPr>
        <p:spPr>
          <a:xfrm>
            <a:off x="2552813" y="2279450"/>
            <a:ext cx="469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gestionarea stocurilor</a:t>
            </a:r>
            <a:endParaRPr sz="2400">
              <a:solidFill>
                <a:srgbClr val="022565"/>
              </a:solidFill>
              <a:latin typeface="Calibri"/>
              <a:ea typeface="Calibri"/>
              <a:cs typeface="Calibri"/>
              <a:sym typeface="Calibri"/>
            </a:endParaRPr>
          </a:p>
        </p:txBody>
      </p:sp>
      <p:sp>
        <p:nvSpPr>
          <p:cNvPr id="246" name="Google Shape;246;p26"/>
          <p:cNvSpPr txBox="1"/>
          <p:nvPr/>
        </p:nvSpPr>
        <p:spPr>
          <a:xfrm>
            <a:off x="2552813" y="3292792"/>
            <a:ext cx="460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depozitare </a:t>
            </a:r>
            <a:endParaRPr sz="2400">
              <a:solidFill>
                <a:srgbClr val="022565"/>
              </a:solidFill>
              <a:latin typeface="Calibri"/>
              <a:ea typeface="Calibri"/>
              <a:cs typeface="Calibri"/>
              <a:sym typeface="Calibri"/>
            </a:endParaRPr>
          </a:p>
        </p:txBody>
      </p:sp>
      <p:sp>
        <p:nvSpPr>
          <p:cNvPr id="247" name="Google Shape;247;p26"/>
          <p:cNvSpPr txBox="1"/>
          <p:nvPr/>
        </p:nvSpPr>
        <p:spPr>
          <a:xfrm>
            <a:off x="2552813" y="4306133"/>
            <a:ext cx="384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livrare</a:t>
            </a:r>
            <a:endParaRPr sz="2400">
              <a:solidFill>
                <a:srgbClr val="022565"/>
              </a:solidFill>
              <a:latin typeface="Calibri"/>
              <a:ea typeface="Calibri"/>
              <a:cs typeface="Calibri"/>
              <a:sym typeface="Calibri"/>
            </a:endParaRPr>
          </a:p>
        </p:txBody>
      </p:sp>
      <p:sp>
        <p:nvSpPr>
          <p:cNvPr id="248" name="Google Shape;248;p26"/>
          <p:cNvSpPr/>
          <p:nvPr/>
        </p:nvSpPr>
        <p:spPr>
          <a:xfrm>
            <a:off x="1869913" y="4306133"/>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249" name="Google Shape;249;p26"/>
          <p:cNvSpPr/>
          <p:nvPr/>
        </p:nvSpPr>
        <p:spPr>
          <a:xfrm>
            <a:off x="1869913" y="3292792"/>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250" name="Google Shape;250;p26"/>
          <p:cNvSpPr/>
          <p:nvPr/>
        </p:nvSpPr>
        <p:spPr>
          <a:xfrm>
            <a:off x="1869913" y="227945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251" name="Google Shape;251;p26"/>
          <p:cNvSpPr txBox="1"/>
          <p:nvPr/>
        </p:nvSpPr>
        <p:spPr>
          <a:xfrm>
            <a:off x="2552813" y="5319475"/>
            <a:ext cx="526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retur sau schimb</a:t>
            </a:r>
            <a:endParaRPr sz="2400">
              <a:solidFill>
                <a:srgbClr val="022565"/>
              </a:solidFill>
              <a:latin typeface="Calibri"/>
              <a:ea typeface="Calibri"/>
              <a:cs typeface="Calibri"/>
              <a:sym typeface="Calibri"/>
            </a:endParaRPr>
          </a:p>
        </p:txBody>
      </p:sp>
      <p:sp>
        <p:nvSpPr>
          <p:cNvPr id="252" name="Google Shape;252;p26"/>
          <p:cNvSpPr/>
          <p:nvPr/>
        </p:nvSpPr>
        <p:spPr>
          <a:xfrm>
            <a:off x="1869913" y="531947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pic>
        <p:nvPicPr>
          <p:cNvPr id="253" name="Google Shape;253;p26"/>
          <p:cNvPicPr preferRelativeResize="0"/>
          <p:nvPr/>
        </p:nvPicPr>
        <p:blipFill>
          <a:blip r:embed="rId5">
            <a:alphaModFix/>
          </a:blip>
          <a:stretch>
            <a:fillRect/>
          </a:stretch>
        </p:blipFill>
        <p:spPr>
          <a:xfrm>
            <a:off x="5590513" y="2175000"/>
            <a:ext cx="4874288" cy="39455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59" name="Google Shape;259;p2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260" name="Google Shape;260;p27"/>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pic>
        <p:nvPicPr>
          <p:cNvPr id="261" name="Google Shape;261;p27"/>
          <p:cNvPicPr preferRelativeResize="0"/>
          <p:nvPr/>
        </p:nvPicPr>
        <p:blipFill>
          <a:blip r:embed="rId4">
            <a:alphaModFix/>
          </a:blip>
          <a:stretch>
            <a:fillRect/>
          </a:stretch>
        </p:blipFill>
        <p:spPr>
          <a:xfrm>
            <a:off x="3033975" y="1251138"/>
            <a:ext cx="6124050" cy="4355725"/>
          </a:xfrm>
          <a:prstGeom prst="rect">
            <a:avLst/>
          </a:prstGeom>
          <a:noFill/>
          <a:ln>
            <a:noFill/>
          </a:ln>
        </p:spPr>
      </p:pic>
      <p:grpSp>
        <p:nvGrpSpPr>
          <p:cNvPr id="262" name="Google Shape;262;p27"/>
          <p:cNvGrpSpPr/>
          <p:nvPr/>
        </p:nvGrpSpPr>
        <p:grpSpPr>
          <a:xfrm>
            <a:off x="2108225" y="921063"/>
            <a:ext cx="7975564" cy="4854425"/>
            <a:chOff x="0" y="0"/>
            <a:chExt cx="7981950" cy="4578350"/>
          </a:xfrm>
        </p:grpSpPr>
        <p:sp>
          <p:nvSpPr>
            <p:cNvPr id="263" name="Google Shape;263;p27"/>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7"/>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8"/>
          <p:cNvPicPr preferRelativeResize="0"/>
          <p:nvPr/>
        </p:nvPicPr>
        <p:blipFill>
          <a:blip r:embed="rId3">
            <a:alphaModFix/>
          </a:blip>
          <a:stretch>
            <a:fillRect/>
          </a:stretch>
        </p:blipFill>
        <p:spPr>
          <a:xfrm>
            <a:off x="672050" y="1974075"/>
            <a:ext cx="5666250" cy="4249688"/>
          </a:xfrm>
          <a:prstGeom prst="rect">
            <a:avLst/>
          </a:prstGeom>
          <a:noFill/>
          <a:ln>
            <a:noFill/>
          </a:ln>
        </p:spPr>
      </p:pic>
      <p:sp>
        <p:nvSpPr>
          <p:cNvPr id="272" name="Google Shape;272;p2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73" name="Google Shape;273;p28"/>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274" name="Google Shape;274;p28"/>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275" name="Google Shape;275;p2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76" name="Google Shape;276;p28"/>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277" name="Google Shape;277;p28"/>
          <p:cNvSpPr txBox="1"/>
          <p:nvPr/>
        </p:nvSpPr>
        <p:spPr>
          <a:xfrm>
            <a:off x="5971050" y="2882050"/>
            <a:ext cx="4528800" cy="172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Marketingul digital</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este esențial pentru atragerea clienților, creșterea vizibilității și generarea de vânzări.</a:t>
            </a:r>
            <a:endParaRPr sz="2400">
              <a:solidFill>
                <a:srgbClr val="02256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9"/>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283" name="Google Shape;283;p29"/>
          <p:cNvSpPr txBox="1"/>
          <p:nvPr/>
        </p:nvSpPr>
        <p:spPr>
          <a:xfrm>
            <a:off x="742425" y="982250"/>
            <a:ext cx="4971600" cy="209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Publicitatea plătită </a:t>
            </a:r>
            <a:endParaRPr b="1" i="0" sz="2600" u="none" cap="none" strike="noStrike">
              <a:solidFill>
                <a:srgbClr val="EFBC1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Campaniile prin Google Ads, Facebook Ads sau alte platforme permit promovarea produselor către audiențe specifice, cu rezultate măsurabile.</a:t>
            </a:r>
            <a:endParaRPr sz="2400">
              <a:solidFill>
                <a:srgbClr val="022565"/>
              </a:solidFill>
              <a:latin typeface="Calibri"/>
              <a:ea typeface="Calibri"/>
              <a:cs typeface="Calibri"/>
              <a:sym typeface="Calibri"/>
            </a:endParaRPr>
          </a:p>
        </p:txBody>
      </p:sp>
      <p:sp>
        <p:nvSpPr>
          <p:cNvPr id="284" name="Google Shape;284;p29"/>
          <p:cNvSpPr txBox="1"/>
          <p:nvPr/>
        </p:nvSpPr>
        <p:spPr>
          <a:xfrm>
            <a:off x="6477975" y="982250"/>
            <a:ext cx="4971600" cy="209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Marketingul pe rețele sociale</a:t>
            </a:r>
            <a:endParaRPr b="1" i="0" sz="2600" u="none" cap="none" strike="noStrike">
              <a:solidFill>
                <a:srgbClr val="EFBC1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Platformele precum Instagram, Facebook, TikTok sunt utilizate pentru promovarea vizuală a produselor și interacțiunea directă cu clienții.</a:t>
            </a:r>
            <a:endParaRPr sz="2400">
              <a:solidFill>
                <a:srgbClr val="022565"/>
              </a:solidFill>
              <a:latin typeface="Calibri"/>
              <a:ea typeface="Calibri"/>
              <a:cs typeface="Calibri"/>
              <a:sym typeface="Calibri"/>
            </a:endParaRPr>
          </a:p>
        </p:txBody>
      </p:sp>
      <p:sp>
        <p:nvSpPr>
          <p:cNvPr id="285" name="Google Shape;285;p29"/>
          <p:cNvSpPr txBox="1"/>
          <p:nvPr/>
        </p:nvSpPr>
        <p:spPr>
          <a:xfrm>
            <a:off x="742425" y="3777250"/>
            <a:ext cx="4971600" cy="209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Email marketing</a:t>
            </a:r>
            <a:endParaRPr b="1" i="0" sz="2600" u="none" cap="none" strike="noStrike">
              <a:solidFill>
                <a:srgbClr val="EFBC1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Trimiterea de newslettere, oferte personalizate și campanii de retargeting ajută la fidelizarea clienților și la creșterea vânzărilor.</a:t>
            </a:r>
            <a:endParaRPr sz="2400">
              <a:solidFill>
                <a:srgbClr val="022565"/>
              </a:solidFill>
              <a:latin typeface="Calibri"/>
              <a:ea typeface="Calibri"/>
              <a:cs typeface="Calibri"/>
              <a:sym typeface="Calibri"/>
            </a:endParaRPr>
          </a:p>
        </p:txBody>
      </p:sp>
      <p:sp>
        <p:nvSpPr>
          <p:cNvPr id="286" name="Google Shape;286;p29"/>
          <p:cNvSpPr txBox="1"/>
          <p:nvPr/>
        </p:nvSpPr>
        <p:spPr>
          <a:xfrm>
            <a:off x="6477975" y="3777250"/>
            <a:ext cx="4971600" cy="209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SEO </a:t>
            </a:r>
            <a:endParaRPr b="1" i="0" sz="2600" u="none" cap="none" strike="noStrike">
              <a:solidFill>
                <a:srgbClr val="EFBC1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Îmbunătățirea</a:t>
            </a:r>
            <a:r>
              <a:rPr lang="en-US" sz="2400">
                <a:solidFill>
                  <a:srgbClr val="022565"/>
                </a:solidFill>
                <a:latin typeface="Calibri"/>
                <a:ea typeface="Calibri"/>
                <a:cs typeface="Calibri"/>
                <a:sym typeface="Calibri"/>
              </a:rPr>
              <a:t> clasamentului site-ului în rezultatele de căutare prin cuvinte cheie relevante, conținut de calitate și structură tehnică bine optimizată.</a:t>
            </a:r>
            <a:endParaRPr sz="2400">
              <a:solidFill>
                <a:srgbClr val="02256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92" name="Google Shape;292;p30"/>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93" name="Google Shape;293;p30"/>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94" name="Google Shape;294;p3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95" name="Google Shape;295;p30"/>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296" name="Google Shape;296;p30"/>
          <p:cNvSpPr txBox="1"/>
          <p:nvPr/>
        </p:nvSpPr>
        <p:spPr>
          <a:xfrm>
            <a:off x="5971050" y="2838075"/>
            <a:ext cx="4825200" cy="209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Serviciul de relații cu clienții</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este o parte esențială a e-comerțului, implicând răspunsuri rapide la întrebări, soluționarea problemelor și gestionarea retururilor.</a:t>
            </a:r>
            <a:endParaRPr sz="2400">
              <a:solidFill>
                <a:srgbClr val="022565"/>
              </a:solidFill>
              <a:latin typeface="Calibri"/>
              <a:ea typeface="Calibri"/>
              <a:cs typeface="Calibri"/>
              <a:sym typeface="Calibri"/>
            </a:endParaRPr>
          </a:p>
        </p:txBody>
      </p:sp>
      <p:pic>
        <p:nvPicPr>
          <p:cNvPr id="297" name="Google Shape;297;p30"/>
          <p:cNvPicPr preferRelativeResize="0"/>
          <p:nvPr/>
        </p:nvPicPr>
        <p:blipFill>
          <a:blip r:embed="rId5">
            <a:alphaModFix/>
          </a:blip>
          <a:stretch>
            <a:fillRect/>
          </a:stretch>
        </p:blipFill>
        <p:spPr>
          <a:xfrm>
            <a:off x="863625" y="2266325"/>
            <a:ext cx="5107426" cy="3830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1"/>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03" name="Google Shape;303;p3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04" name="Google Shape;304;p3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05" name="Google Shape;305;p31"/>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06" name="Google Shape;306;p31"/>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307" name="Google Shape;307;p31"/>
          <p:cNvSpPr txBox="1"/>
          <p:nvPr/>
        </p:nvSpPr>
        <p:spPr>
          <a:xfrm>
            <a:off x="1782013" y="2579313"/>
            <a:ext cx="469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asistență live</a:t>
            </a:r>
            <a:endParaRPr sz="2400">
              <a:solidFill>
                <a:srgbClr val="022565"/>
              </a:solidFill>
              <a:latin typeface="Calibri"/>
              <a:ea typeface="Calibri"/>
              <a:cs typeface="Calibri"/>
              <a:sym typeface="Calibri"/>
            </a:endParaRPr>
          </a:p>
        </p:txBody>
      </p:sp>
      <p:sp>
        <p:nvSpPr>
          <p:cNvPr id="308" name="Google Shape;308;p31"/>
          <p:cNvSpPr txBox="1"/>
          <p:nvPr/>
        </p:nvSpPr>
        <p:spPr>
          <a:xfrm>
            <a:off x="1782013" y="3592654"/>
            <a:ext cx="460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automatizări cu chatboți</a:t>
            </a:r>
            <a:endParaRPr sz="2400">
              <a:solidFill>
                <a:srgbClr val="022565"/>
              </a:solidFill>
              <a:latin typeface="Calibri"/>
              <a:ea typeface="Calibri"/>
              <a:cs typeface="Calibri"/>
              <a:sym typeface="Calibri"/>
            </a:endParaRPr>
          </a:p>
        </p:txBody>
      </p:sp>
      <p:sp>
        <p:nvSpPr>
          <p:cNvPr id="309" name="Google Shape;309;p31"/>
          <p:cNvSpPr txBox="1"/>
          <p:nvPr/>
        </p:nvSpPr>
        <p:spPr>
          <a:xfrm>
            <a:off x="1782013" y="4605996"/>
            <a:ext cx="384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sistem de feedback</a:t>
            </a:r>
            <a:endParaRPr sz="2400">
              <a:solidFill>
                <a:srgbClr val="022565"/>
              </a:solidFill>
              <a:latin typeface="Calibri"/>
              <a:ea typeface="Calibri"/>
              <a:cs typeface="Calibri"/>
              <a:sym typeface="Calibri"/>
            </a:endParaRPr>
          </a:p>
        </p:txBody>
      </p:sp>
      <p:sp>
        <p:nvSpPr>
          <p:cNvPr id="310" name="Google Shape;310;p31"/>
          <p:cNvSpPr/>
          <p:nvPr/>
        </p:nvSpPr>
        <p:spPr>
          <a:xfrm>
            <a:off x="1099113" y="460599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311" name="Google Shape;311;p31"/>
          <p:cNvSpPr/>
          <p:nvPr/>
        </p:nvSpPr>
        <p:spPr>
          <a:xfrm>
            <a:off x="1099113" y="3592654"/>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312" name="Google Shape;312;p31"/>
          <p:cNvSpPr/>
          <p:nvPr/>
        </p:nvSpPr>
        <p:spPr>
          <a:xfrm>
            <a:off x="1099113" y="2579313"/>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pic>
        <p:nvPicPr>
          <p:cNvPr id="313" name="Google Shape;313;p31"/>
          <p:cNvPicPr preferRelativeResize="0"/>
          <p:nvPr/>
        </p:nvPicPr>
        <p:blipFill>
          <a:blip r:embed="rId5">
            <a:alphaModFix/>
          </a:blip>
          <a:stretch>
            <a:fillRect/>
          </a:stretch>
        </p:blipFill>
        <p:spPr>
          <a:xfrm>
            <a:off x="5717825" y="2540125"/>
            <a:ext cx="5439188" cy="26591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97" name="Google Shape;97;p14"/>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rPr>
              <a:t>CONȚINUT</a:t>
            </a:r>
            <a:endParaRPr b="1" sz="3600">
              <a:solidFill>
                <a:schemeClr val="lt1"/>
              </a:solidFill>
            </a:endParaRPr>
          </a:p>
        </p:txBody>
      </p:sp>
      <p:sp>
        <p:nvSpPr>
          <p:cNvPr id="98" name="Google Shape;98;p14"/>
          <p:cNvSpPr txBox="1"/>
          <p:nvPr/>
        </p:nvSpPr>
        <p:spPr>
          <a:xfrm>
            <a:off x="6315325" y="2438563"/>
            <a:ext cx="56067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ANALIZA PROCESELOR ȘI INFRASTRUCTURII</a:t>
            </a:r>
            <a:endParaRPr sz="2600">
              <a:solidFill>
                <a:srgbClr val="022565"/>
              </a:solidFill>
              <a:latin typeface="Calibri"/>
              <a:ea typeface="Calibri"/>
              <a:cs typeface="Calibri"/>
              <a:sym typeface="Calibri"/>
            </a:endParaRPr>
          </a:p>
        </p:txBody>
      </p:sp>
      <p:pic>
        <p:nvPicPr>
          <p:cNvPr id="99" name="Google Shape;99;p14"/>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100" name="Google Shape;100;p14"/>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101" name="Google Shape;101;p14"/>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02" name="Google Shape;102;p14"/>
          <p:cNvSpPr txBox="1"/>
          <p:nvPr/>
        </p:nvSpPr>
        <p:spPr>
          <a:xfrm>
            <a:off x="6315325" y="3926843"/>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STUDII DE CAZ</a:t>
            </a:r>
            <a:endParaRPr b="1" sz="2600">
              <a:solidFill>
                <a:srgbClr val="022565"/>
              </a:solidFill>
              <a:latin typeface="Calibri"/>
              <a:ea typeface="Calibri"/>
              <a:cs typeface="Calibri"/>
              <a:sym typeface="Calibri"/>
            </a:endParaRPr>
          </a:p>
        </p:txBody>
      </p:sp>
      <p:sp>
        <p:nvSpPr>
          <p:cNvPr id="103" name="Google Shape;103;p14"/>
          <p:cNvSpPr txBox="1"/>
          <p:nvPr/>
        </p:nvSpPr>
        <p:spPr>
          <a:xfrm>
            <a:off x="5663725" y="2438559"/>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1</a:t>
            </a:r>
            <a:endParaRPr b="1" i="0" sz="2600" u="none" cap="none" strike="noStrike">
              <a:solidFill>
                <a:srgbClr val="022565"/>
              </a:solidFill>
              <a:latin typeface="Calibri"/>
              <a:ea typeface="Calibri"/>
              <a:cs typeface="Calibri"/>
              <a:sym typeface="Calibri"/>
            </a:endParaRPr>
          </a:p>
        </p:txBody>
      </p:sp>
      <p:sp>
        <p:nvSpPr>
          <p:cNvPr id="104" name="Google Shape;104;p14"/>
          <p:cNvSpPr txBox="1"/>
          <p:nvPr/>
        </p:nvSpPr>
        <p:spPr>
          <a:xfrm>
            <a:off x="5663725" y="3926843"/>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2</a:t>
            </a:r>
            <a:endParaRPr b="1" i="0" sz="2600" u="none" cap="none" strike="noStrike">
              <a:solidFill>
                <a:srgbClr val="02256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2"/>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19" name="Google Shape;319;p3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20" name="Google Shape;320;p3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21" name="Google Shape;321;p32"/>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22" name="Google Shape;322;p32"/>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323" name="Google Shape;323;p32"/>
          <p:cNvSpPr txBox="1"/>
          <p:nvPr/>
        </p:nvSpPr>
        <p:spPr>
          <a:xfrm>
            <a:off x="5971050" y="2590625"/>
            <a:ext cx="48252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Infrastructura tehnologică</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reprezintă baza care susține funcționarea platformelor online și facilitează toate procesele asociate, de la gestionarea stocurilor până la livrarea produselor.</a:t>
            </a:r>
            <a:endParaRPr sz="2400">
              <a:solidFill>
                <a:srgbClr val="022565"/>
              </a:solidFill>
              <a:latin typeface="Calibri"/>
              <a:ea typeface="Calibri"/>
              <a:cs typeface="Calibri"/>
              <a:sym typeface="Calibri"/>
            </a:endParaRPr>
          </a:p>
        </p:txBody>
      </p:sp>
      <p:pic>
        <p:nvPicPr>
          <p:cNvPr id="324" name="Google Shape;324;p32"/>
          <p:cNvPicPr preferRelativeResize="0"/>
          <p:nvPr/>
        </p:nvPicPr>
        <p:blipFill>
          <a:blip r:embed="rId5">
            <a:alphaModFix/>
          </a:blip>
          <a:stretch>
            <a:fillRect/>
          </a:stretch>
        </p:blipFill>
        <p:spPr>
          <a:xfrm>
            <a:off x="564850" y="2056350"/>
            <a:ext cx="5217926" cy="391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3"/>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30" name="Google Shape;330;p33"/>
          <p:cNvSpPr txBox="1"/>
          <p:nvPr/>
        </p:nvSpPr>
        <p:spPr>
          <a:xfrm>
            <a:off x="742425" y="604563"/>
            <a:ext cx="4971600" cy="175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Platforma de e-commerce</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Software-ul utilizat pentru a crea și gestiona magazinul online, cum ar fi Shopify, Magento, WooCommerce sau soluții personalizate, precum aplicațiile mobile dedicate.</a:t>
            </a:r>
            <a:endParaRPr sz="2000">
              <a:solidFill>
                <a:srgbClr val="022565"/>
              </a:solidFill>
              <a:latin typeface="Calibri"/>
              <a:ea typeface="Calibri"/>
              <a:cs typeface="Calibri"/>
              <a:sym typeface="Calibri"/>
            </a:endParaRPr>
          </a:p>
        </p:txBody>
      </p:sp>
      <p:sp>
        <p:nvSpPr>
          <p:cNvPr id="331" name="Google Shape;331;p33"/>
          <p:cNvSpPr txBox="1"/>
          <p:nvPr/>
        </p:nvSpPr>
        <p:spPr>
          <a:xfrm>
            <a:off x="6477975" y="604575"/>
            <a:ext cx="4971600" cy="175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Hosting și servere</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Găzduirea site-ului pe servere fiabile, asigurând viteza de încărcare, securitatea și scalabilitatea necesare pentru a face față traficului variabil.</a:t>
            </a:r>
            <a:endParaRPr sz="2000">
              <a:solidFill>
                <a:srgbClr val="022565"/>
              </a:solidFill>
              <a:latin typeface="Calibri"/>
              <a:ea typeface="Calibri"/>
              <a:cs typeface="Calibri"/>
              <a:sym typeface="Calibri"/>
            </a:endParaRPr>
          </a:p>
        </p:txBody>
      </p:sp>
      <p:sp>
        <p:nvSpPr>
          <p:cNvPr id="332" name="Google Shape;332;p33"/>
          <p:cNvSpPr txBox="1"/>
          <p:nvPr/>
        </p:nvSpPr>
        <p:spPr>
          <a:xfrm>
            <a:off x="742425" y="2538363"/>
            <a:ext cx="4971600" cy="175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Sisteme de gestionare a datelor</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Un CMS organizează conținutul site-ului, în timp ce un CRM centralizează datele despre clienți, îmbunătățind relațiile și personalizarea ofertelor.</a:t>
            </a:r>
            <a:endParaRPr sz="2000">
              <a:solidFill>
                <a:srgbClr val="022565"/>
              </a:solidFill>
              <a:latin typeface="Calibri"/>
              <a:ea typeface="Calibri"/>
              <a:cs typeface="Calibri"/>
              <a:sym typeface="Calibri"/>
            </a:endParaRPr>
          </a:p>
        </p:txBody>
      </p:sp>
      <p:sp>
        <p:nvSpPr>
          <p:cNvPr id="333" name="Google Shape;333;p33"/>
          <p:cNvSpPr txBox="1"/>
          <p:nvPr/>
        </p:nvSpPr>
        <p:spPr>
          <a:xfrm>
            <a:off x="6477975" y="2538375"/>
            <a:ext cx="4971600" cy="175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Sistemele pentru lanțul de aprovizionare</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Sisteme de gestionare a lanțului de aprovizionare (SCM) și software de urmărire a comenzilor care asigură coordonarea eficientă a stocurilor și livrărilor</a:t>
            </a:r>
            <a:endParaRPr sz="2000">
              <a:solidFill>
                <a:srgbClr val="022565"/>
              </a:solidFill>
              <a:latin typeface="Calibri"/>
              <a:ea typeface="Calibri"/>
              <a:cs typeface="Calibri"/>
              <a:sym typeface="Calibri"/>
            </a:endParaRPr>
          </a:p>
        </p:txBody>
      </p:sp>
      <p:sp>
        <p:nvSpPr>
          <p:cNvPr id="334" name="Google Shape;334;p33"/>
          <p:cNvSpPr txBox="1"/>
          <p:nvPr/>
        </p:nvSpPr>
        <p:spPr>
          <a:xfrm>
            <a:off x="6477975" y="4472163"/>
            <a:ext cx="4971600" cy="145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Măsuri de securitate</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Utilizarea certificatelor SSL, criptării și a standardelor PCI DSS pentru a proteja datele clienților și tranzacțiile.</a:t>
            </a:r>
            <a:endParaRPr sz="2000">
              <a:solidFill>
                <a:srgbClr val="022565"/>
              </a:solidFill>
              <a:latin typeface="Calibri"/>
              <a:ea typeface="Calibri"/>
              <a:cs typeface="Calibri"/>
              <a:sym typeface="Calibri"/>
            </a:endParaRPr>
          </a:p>
        </p:txBody>
      </p:sp>
      <p:sp>
        <p:nvSpPr>
          <p:cNvPr id="335" name="Google Shape;335;p33"/>
          <p:cNvSpPr txBox="1"/>
          <p:nvPr/>
        </p:nvSpPr>
        <p:spPr>
          <a:xfrm>
            <a:off x="742425" y="4472163"/>
            <a:ext cx="4971600" cy="175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1" lang="en-US" sz="2000">
                <a:solidFill>
                  <a:srgbClr val="022565"/>
                </a:solidFill>
                <a:latin typeface="Calibri"/>
                <a:ea typeface="Calibri"/>
                <a:cs typeface="Calibri"/>
                <a:sym typeface="Calibri"/>
              </a:rPr>
              <a:t>Instrumente de analiză și raportare</a:t>
            </a:r>
            <a:endParaRPr b="1" i="0" sz="2000" u="none" cap="none" strike="noStrike">
              <a:solidFill>
                <a:srgbClr val="022565"/>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600"/>
              <a:buFont typeface="Arial"/>
              <a:buNone/>
            </a:pPr>
            <a:r>
              <a:rPr lang="en-US" sz="2000">
                <a:solidFill>
                  <a:srgbClr val="022565"/>
                </a:solidFill>
                <a:latin typeface="Calibri"/>
                <a:ea typeface="Calibri"/>
                <a:cs typeface="Calibri"/>
                <a:sym typeface="Calibri"/>
              </a:rPr>
              <a:t>Utilizarea tehnologiilor precum Google Analytics sau Tableau pentru a analiza performanța site-ului, comportamentul utilizatorilor și rezultatele campaniilor.</a:t>
            </a:r>
            <a:endParaRPr sz="2000">
              <a:solidFill>
                <a:srgbClr val="022565"/>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4"/>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41" name="Google Shape;341;p34"/>
          <p:cNvSpPr txBox="1"/>
          <p:nvPr/>
        </p:nvSpPr>
        <p:spPr>
          <a:xfrm>
            <a:off x="2395038" y="1838388"/>
            <a:ext cx="4971600" cy="318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3200">
                <a:solidFill>
                  <a:srgbClr val="EFBC15"/>
                </a:solidFill>
                <a:latin typeface="Calibri"/>
                <a:ea typeface="Calibri"/>
                <a:cs typeface="Calibri"/>
                <a:sym typeface="Calibri"/>
              </a:rPr>
              <a:t>Clientul vizitează site-ul și explorează catalogul.</a:t>
            </a:r>
            <a:endParaRPr sz="2800">
              <a:solidFill>
                <a:srgbClr val="02256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b="1" lang="en-US" sz="2400">
                <a:solidFill>
                  <a:srgbClr val="022565"/>
                </a:solidFill>
                <a:latin typeface="Calibri"/>
                <a:ea typeface="Calibri"/>
                <a:cs typeface="Calibri"/>
                <a:sym typeface="Calibri"/>
              </a:rPr>
              <a:t>Procese:</a:t>
            </a:r>
            <a:r>
              <a:rPr lang="en-US" sz="2400">
                <a:solidFill>
                  <a:srgbClr val="022565"/>
                </a:solidFill>
                <a:latin typeface="Calibri"/>
                <a:ea typeface="Calibri"/>
                <a:cs typeface="Calibri"/>
                <a:sym typeface="Calibri"/>
              </a:rPr>
              <a:t> navigarea și căutarea produselor în catalogul online.</a:t>
            </a:r>
            <a:endParaRPr sz="2400">
              <a:solidFill>
                <a:srgbClr val="022565"/>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600"/>
              <a:buFont typeface="Arial"/>
              <a:buNone/>
            </a:pPr>
            <a:r>
              <a:rPr b="1" lang="en-US" sz="2400">
                <a:solidFill>
                  <a:srgbClr val="022565"/>
                </a:solidFill>
                <a:latin typeface="Calibri"/>
                <a:ea typeface="Calibri"/>
                <a:cs typeface="Calibri"/>
                <a:sym typeface="Calibri"/>
              </a:rPr>
              <a:t>Infrastructura tehnologică: </a:t>
            </a:r>
            <a:r>
              <a:rPr lang="en-US" sz="2400">
                <a:solidFill>
                  <a:srgbClr val="022565"/>
                </a:solidFill>
                <a:latin typeface="Calibri"/>
                <a:ea typeface="Calibri"/>
                <a:cs typeface="Calibri"/>
                <a:sym typeface="Calibri"/>
              </a:rPr>
              <a:t>platforma de comerț, sistemul de gestionare a datelor, servele de găzduire.</a:t>
            </a:r>
            <a:endParaRPr sz="2800">
              <a:solidFill>
                <a:srgbClr val="022565"/>
              </a:solidFill>
              <a:latin typeface="Calibri"/>
              <a:ea typeface="Calibri"/>
              <a:cs typeface="Calibri"/>
              <a:sym typeface="Calibri"/>
            </a:endParaRPr>
          </a:p>
        </p:txBody>
      </p:sp>
      <p:sp>
        <p:nvSpPr>
          <p:cNvPr id="342" name="Google Shape;342;p34"/>
          <p:cNvSpPr/>
          <p:nvPr/>
        </p:nvSpPr>
        <p:spPr>
          <a:xfrm>
            <a:off x="1687000" y="183838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400" u="none" cap="none" strike="noStrike">
                <a:solidFill>
                  <a:schemeClr val="lt1"/>
                </a:solidFill>
                <a:latin typeface="Arial"/>
                <a:ea typeface="Arial"/>
                <a:cs typeface="Arial"/>
                <a:sym typeface="Arial"/>
              </a:rPr>
              <a:t>1</a:t>
            </a:r>
            <a:endParaRPr b="1" i="0" sz="2400" u="none" cap="none" strike="noStrike">
              <a:solidFill>
                <a:schemeClr val="lt1"/>
              </a:solidFill>
              <a:latin typeface="Arial"/>
              <a:ea typeface="Arial"/>
              <a:cs typeface="Arial"/>
              <a:sym typeface="Arial"/>
            </a:endParaRPr>
          </a:p>
        </p:txBody>
      </p:sp>
      <p:grpSp>
        <p:nvGrpSpPr>
          <p:cNvPr id="343" name="Google Shape;343;p34"/>
          <p:cNvGrpSpPr/>
          <p:nvPr/>
        </p:nvGrpSpPr>
        <p:grpSpPr>
          <a:xfrm>
            <a:off x="7115612" y="1017925"/>
            <a:ext cx="4545975" cy="4822151"/>
            <a:chOff x="7580850" y="1017925"/>
            <a:chExt cx="4545975" cy="4822151"/>
          </a:xfrm>
        </p:grpSpPr>
        <p:pic>
          <p:nvPicPr>
            <p:cNvPr id="344" name="Google Shape;344;p34"/>
            <p:cNvPicPr preferRelativeResize="0"/>
            <p:nvPr/>
          </p:nvPicPr>
          <p:blipFill rotWithShape="1">
            <a:blip r:embed="rId3">
              <a:alphaModFix/>
            </a:blip>
            <a:srcRect b="0" l="0" r="0" t="6217"/>
            <a:stretch/>
          </p:blipFill>
          <p:spPr>
            <a:xfrm>
              <a:off x="8491125" y="1571850"/>
              <a:ext cx="1958100" cy="3978000"/>
            </a:xfrm>
            <a:prstGeom prst="roundRect">
              <a:avLst>
                <a:gd fmla="val 16667" name="adj"/>
              </a:avLst>
            </a:prstGeom>
            <a:noFill/>
            <a:ln>
              <a:noFill/>
            </a:ln>
          </p:spPr>
        </p:pic>
        <p:pic>
          <p:nvPicPr>
            <p:cNvPr id="345" name="Google Shape;345;p34"/>
            <p:cNvPicPr preferRelativeResize="0"/>
            <p:nvPr/>
          </p:nvPicPr>
          <p:blipFill rotWithShape="1">
            <a:blip r:embed="rId4">
              <a:alphaModFix/>
            </a:blip>
            <a:srcRect b="0" l="8299" r="-8300" t="0"/>
            <a:stretch/>
          </p:blipFill>
          <p:spPr>
            <a:xfrm>
              <a:off x="7580850" y="1017925"/>
              <a:ext cx="4545975" cy="4822151"/>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5"/>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51" name="Google Shape;351;p35"/>
          <p:cNvSpPr txBox="1"/>
          <p:nvPr/>
        </p:nvSpPr>
        <p:spPr>
          <a:xfrm>
            <a:off x="1479000" y="1407450"/>
            <a:ext cx="5543700" cy="404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3200">
                <a:solidFill>
                  <a:srgbClr val="EFBC15"/>
                </a:solidFill>
                <a:latin typeface="Calibri"/>
                <a:ea typeface="Calibri"/>
                <a:cs typeface="Calibri"/>
                <a:sym typeface="Calibri"/>
              </a:rPr>
              <a:t>Clientul adaugă produsele dorite în coșul de cumpărături și trece la plata comenzii.</a:t>
            </a:r>
            <a:endParaRPr sz="2800">
              <a:solidFill>
                <a:srgbClr val="02256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b="1" lang="en-US" sz="2400">
                <a:solidFill>
                  <a:srgbClr val="022565"/>
                </a:solidFill>
                <a:latin typeface="Calibri"/>
                <a:ea typeface="Calibri"/>
                <a:cs typeface="Calibri"/>
                <a:sym typeface="Calibri"/>
              </a:rPr>
              <a:t>Procese:</a:t>
            </a:r>
            <a:r>
              <a:rPr lang="en-US" sz="2400">
                <a:solidFill>
                  <a:srgbClr val="022565"/>
                </a:solidFill>
                <a:latin typeface="Calibri"/>
                <a:ea typeface="Calibri"/>
                <a:cs typeface="Calibri"/>
                <a:sym typeface="Calibri"/>
              </a:rPr>
              <a:t> </a:t>
            </a:r>
            <a:r>
              <a:rPr lang="en-US" sz="2400">
                <a:solidFill>
                  <a:srgbClr val="022565"/>
                </a:solidFill>
                <a:latin typeface="Calibri"/>
                <a:ea typeface="Calibri"/>
                <a:cs typeface="Calibri"/>
                <a:sym typeface="Calibri"/>
              </a:rPr>
              <a:t>adăugarea produselor în coș, confirmarea comenzii, introducerea detaliilor de livrare și procesarea plății.</a:t>
            </a:r>
            <a:endParaRPr sz="2400">
              <a:solidFill>
                <a:srgbClr val="022565"/>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600"/>
              <a:buFont typeface="Arial"/>
              <a:buNone/>
            </a:pPr>
            <a:r>
              <a:rPr b="1" lang="en-US" sz="2400">
                <a:solidFill>
                  <a:srgbClr val="022565"/>
                </a:solidFill>
                <a:latin typeface="Calibri"/>
                <a:ea typeface="Calibri"/>
                <a:cs typeface="Calibri"/>
                <a:sym typeface="Calibri"/>
              </a:rPr>
              <a:t>Infrastructura tehnologică: </a:t>
            </a:r>
            <a:r>
              <a:rPr lang="en-US" sz="2400">
                <a:solidFill>
                  <a:srgbClr val="022565"/>
                </a:solidFill>
                <a:latin typeface="Calibri"/>
                <a:ea typeface="Calibri"/>
                <a:cs typeface="Calibri"/>
                <a:sym typeface="Calibri"/>
              </a:rPr>
              <a:t>platforma de comerț, sistemele de procesare a plăților, măsurile de securitate.</a:t>
            </a:r>
            <a:endParaRPr sz="2800">
              <a:solidFill>
                <a:srgbClr val="022565"/>
              </a:solidFill>
              <a:latin typeface="Calibri"/>
              <a:ea typeface="Calibri"/>
              <a:cs typeface="Calibri"/>
              <a:sym typeface="Calibri"/>
            </a:endParaRPr>
          </a:p>
        </p:txBody>
      </p:sp>
      <p:sp>
        <p:nvSpPr>
          <p:cNvPr id="352" name="Google Shape;352;p35"/>
          <p:cNvSpPr/>
          <p:nvPr/>
        </p:nvSpPr>
        <p:spPr>
          <a:xfrm>
            <a:off x="884988" y="140743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2</a:t>
            </a:r>
            <a:endParaRPr b="1" i="0" sz="2400" u="none" cap="none" strike="noStrike">
              <a:solidFill>
                <a:schemeClr val="lt1"/>
              </a:solidFill>
              <a:latin typeface="Arial"/>
              <a:ea typeface="Arial"/>
              <a:cs typeface="Arial"/>
              <a:sym typeface="Arial"/>
            </a:endParaRPr>
          </a:p>
        </p:txBody>
      </p:sp>
      <p:grpSp>
        <p:nvGrpSpPr>
          <p:cNvPr id="353" name="Google Shape;353;p35"/>
          <p:cNvGrpSpPr/>
          <p:nvPr/>
        </p:nvGrpSpPr>
        <p:grpSpPr>
          <a:xfrm>
            <a:off x="6597937" y="1017925"/>
            <a:ext cx="4709075" cy="4822151"/>
            <a:chOff x="6887637" y="1017925"/>
            <a:chExt cx="4709075" cy="4822151"/>
          </a:xfrm>
        </p:grpSpPr>
        <p:pic>
          <p:nvPicPr>
            <p:cNvPr id="354" name="Google Shape;354;p35"/>
            <p:cNvPicPr preferRelativeResize="0"/>
            <p:nvPr/>
          </p:nvPicPr>
          <p:blipFill>
            <a:blip r:embed="rId3">
              <a:alphaModFix/>
            </a:blip>
            <a:stretch>
              <a:fillRect/>
            </a:stretch>
          </p:blipFill>
          <p:spPr>
            <a:xfrm>
              <a:off x="8233278" y="1242900"/>
              <a:ext cx="2017800" cy="4372200"/>
            </a:xfrm>
            <a:prstGeom prst="roundRect">
              <a:avLst>
                <a:gd fmla="val 16667" name="adj"/>
              </a:avLst>
            </a:prstGeom>
            <a:noFill/>
            <a:ln>
              <a:noFill/>
            </a:ln>
          </p:spPr>
        </p:pic>
        <p:pic>
          <p:nvPicPr>
            <p:cNvPr id="355" name="Google Shape;355;p35"/>
            <p:cNvPicPr preferRelativeResize="0"/>
            <p:nvPr/>
          </p:nvPicPr>
          <p:blipFill>
            <a:blip r:embed="rId4">
              <a:alphaModFix/>
            </a:blip>
            <a:stretch>
              <a:fillRect/>
            </a:stretch>
          </p:blipFill>
          <p:spPr>
            <a:xfrm>
              <a:off x="6887637" y="1017925"/>
              <a:ext cx="4709075" cy="482215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6"/>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61" name="Google Shape;361;p36"/>
          <p:cNvSpPr txBox="1"/>
          <p:nvPr/>
        </p:nvSpPr>
        <p:spPr>
          <a:xfrm>
            <a:off x="1329288" y="1469113"/>
            <a:ext cx="5543700" cy="342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3200">
                <a:solidFill>
                  <a:srgbClr val="EFBC15"/>
                </a:solidFill>
                <a:latin typeface="Calibri"/>
                <a:ea typeface="Calibri"/>
                <a:cs typeface="Calibri"/>
                <a:sym typeface="Calibri"/>
              </a:rPr>
              <a:t>Clientul achită pentru produse.</a:t>
            </a:r>
            <a:endParaRPr sz="2800">
              <a:solidFill>
                <a:srgbClr val="02256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b="1" lang="en-US" sz="2400">
                <a:solidFill>
                  <a:srgbClr val="022565"/>
                </a:solidFill>
                <a:latin typeface="Calibri"/>
                <a:ea typeface="Calibri"/>
                <a:cs typeface="Calibri"/>
                <a:sym typeface="Calibri"/>
              </a:rPr>
              <a:t>Procese:</a:t>
            </a:r>
            <a:r>
              <a:rPr lang="en-US" sz="2400">
                <a:solidFill>
                  <a:srgbClr val="022565"/>
                </a:solidFill>
                <a:latin typeface="Calibri"/>
                <a:ea typeface="Calibri"/>
                <a:cs typeface="Calibri"/>
                <a:sym typeface="Calibri"/>
              </a:rPr>
              <a:t> s</a:t>
            </a:r>
            <a:r>
              <a:rPr lang="en-US" sz="2400">
                <a:solidFill>
                  <a:srgbClr val="022565"/>
                </a:solidFill>
                <a:latin typeface="Calibri"/>
                <a:ea typeface="Calibri"/>
                <a:cs typeface="Calibri"/>
                <a:sym typeface="Calibri"/>
              </a:rPr>
              <a:t>electarea metodei de plată, autorizarea tranzacției de către sistemul de plată, transferul fondurilor către comerciant, primirea confirmării pentru plată și comandă.</a:t>
            </a:r>
            <a:endParaRPr sz="2400">
              <a:solidFill>
                <a:srgbClr val="022565"/>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600"/>
              <a:buFont typeface="Arial"/>
              <a:buNone/>
            </a:pPr>
            <a:r>
              <a:rPr b="1" lang="en-US" sz="2400">
                <a:solidFill>
                  <a:srgbClr val="022565"/>
                </a:solidFill>
                <a:latin typeface="Calibri"/>
                <a:ea typeface="Calibri"/>
                <a:cs typeface="Calibri"/>
                <a:sym typeface="Calibri"/>
              </a:rPr>
              <a:t>Infrastructura tehnologică: </a:t>
            </a:r>
            <a:r>
              <a:rPr lang="en-US" sz="2400">
                <a:solidFill>
                  <a:srgbClr val="022565"/>
                </a:solidFill>
                <a:latin typeface="Calibri"/>
                <a:ea typeface="Calibri"/>
                <a:cs typeface="Calibri"/>
                <a:sym typeface="Calibri"/>
              </a:rPr>
              <a:t>sistemul </a:t>
            </a:r>
            <a:r>
              <a:rPr lang="en-US" sz="2400">
                <a:solidFill>
                  <a:srgbClr val="022565"/>
                </a:solidFill>
                <a:latin typeface="Calibri"/>
                <a:ea typeface="Calibri"/>
                <a:cs typeface="Calibri"/>
                <a:sym typeface="Calibri"/>
              </a:rPr>
              <a:t>de procesare a plăților, măsurile de securitate.</a:t>
            </a:r>
            <a:endParaRPr sz="2800">
              <a:solidFill>
                <a:srgbClr val="022565"/>
              </a:solidFill>
              <a:latin typeface="Calibri"/>
              <a:ea typeface="Calibri"/>
              <a:cs typeface="Calibri"/>
              <a:sym typeface="Calibri"/>
            </a:endParaRPr>
          </a:p>
        </p:txBody>
      </p:sp>
      <p:sp>
        <p:nvSpPr>
          <p:cNvPr id="362" name="Google Shape;362;p36"/>
          <p:cNvSpPr/>
          <p:nvPr/>
        </p:nvSpPr>
        <p:spPr>
          <a:xfrm>
            <a:off x="735275" y="1469100"/>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3</a:t>
            </a:r>
            <a:endParaRPr b="1" i="0" sz="2400" u="none" cap="none" strike="noStrike">
              <a:solidFill>
                <a:schemeClr val="lt1"/>
              </a:solidFill>
              <a:latin typeface="Arial"/>
              <a:ea typeface="Arial"/>
              <a:cs typeface="Arial"/>
              <a:sym typeface="Arial"/>
            </a:endParaRPr>
          </a:p>
        </p:txBody>
      </p:sp>
      <p:grpSp>
        <p:nvGrpSpPr>
          <p:cNvPr id="363" name="Google Shape;363;p36"/>
          <p:cNvGrpSpPr/>
          <p:nvPr/>
        </p:nvGrpSpPr>
        <p:grpSpPr>
          <a:xfrm>
            <a:off x="6651312" y="1173862"/>
            <a:ext cx="4805400" cy="4510275"/>
            <a:chOff x="6960400" y="1249775"/>
            <a:chExt cx="4805400" cy="4510275"/>
          </a:xfrm>
        </p:grpSpPr>
        <p:grpSp>
          <p:nvGrpSpPr>
            <p:cNvPr id="364" name="Google Shape;364;p36"/>
            <p:cNvGrpSpPr/>
            <p:nvPr/>
          </p:nvGrpSpPr>
          <p:grpSpPr>
            <a:xfrm>
              <a:off x="8309798" y="1501487"/>
              <a:ext cx="2106606" cy="4006887"/>
              <a:chOff x="8309744" y="1501500"/>
              <a:chExt cx="2106606" cy="3855000"/>
            </a:xfrm>
          </p:grpSpPr>
          <p:sp>
            <p:nvSpPr>
              <p:cNvPr id="365" name="Google Shape;365;p36"/>
              <p:cNvSpPr/>
              <p:nvPr/>
            </p:nvSpPr>
            <p:spPr>
              <a:xfrm>
                <a:off x="8309750" y="1501500"/>
                <a:ext cx="2106600" cy="3855000"/>
              </a:xfrm>
              <a:prstGeom prst="roundRect">
                <a:avLst>
                  <a:gd fmla="val 16667" name="adj"/>
                </a:avLst>
              </a:prstGeom>
              <a:solidFill>
                <a:srgbClr val="7866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66" name="Google Shape;366;p36"/>
              <p:cNvPicPr preferRelativeResize="0"/>
              <p:nvPr/>
            </p:nvPicPr>
            <p:blipFill rotWithShape="1">
              <a:blip r:embed="rId3">
                <a:alphaModFix/>
              </a:blip>
              <a:srcRect b="0" l="28679" r="28291" t="13081"/>
              <a:stretch/>
            </p:blipFill>
            <p:spPr>
              <a:xfrm>
                <a:off x="8309744" y="1797744"/>
                <a:ext cx="2106600" cy="3262500"/>
              </a:xfrm>
              <a:prstGeom prst="rect">
                <a:avLst/>
              </a:prstGeom>
              <a:noFill/>
              <a:ln>
                <a:noFill/>
              </a:ln>
            </p:spPr>
          </p:pic>
        </p:grpSp>
        <p:pic>
          <p:nvPicPr>
            <p:cNvPr id="367" name="Google Shape;367;p36"/>
            <p:cNvPicPr preferRelativeResize="0"/>
            <p:nvPr/>
          </p:nvPicPr>
          <p:blipFill>
            <a:blip r:embed="rId4">
              <a:alphaModFix/>
            </a:blip>
            <a:stretch>
              <a:fillRect/>
            </a:stretch>
          </p:blipFill>
          <p:spPr>
            <a:xfrm>
              <a:off x="6960400" y="1249775"/>
              <a:ext cx="4805400" cy="451027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7"/>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73" name="Google Shape;373;p37"/>
          <p:cNvSpPr txBox="1"/>
          <p:nvPr/>
        </p:nvSpPr>
        <p:spPr>
          <a:xfrm>
            <a:off x="1286475" y="1222800"/>
            <a:ext cx="5722800" cy="441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3200">
                <a:solidFill>
                  <a:srgbClr val="EFBC15"/>
                </a:solidFill>
                <a:latin typeface="Calibri"/>
                <a:ea typeface="Calibri"/>
                <a:cs typeface="Calibri"/>
                <a:sym typeface="Calibri"/>
              </a:rPr>
              <a:t>Comanda este transmisă către depozit pentru a fi pregătită și expediată.</a:t>
            </a:r>
            <a:endParaRPr sz="2800">
              <a:solidFill>
                <a:srgbClr val="02256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b="1" lang="en-US" sz="2400">
                <a:solidFill>
                  <a:srgbClr val="022565"/>
                </a:solidFill>
                <a:latin typeface="Calibri"/>
                <a:ea typeface="Calibri"/>
                <a:cs typeface="Calibri"/>
                <a:sym typeface="Calibri"/>
              </a:rPr>
              <a:t>Procese:</a:t>
            </a:r>
            <a:r>
              <a:rPr lang="en-US" sz="2400">
                <a:solidFill>
                  <a:srgbClr val="022565"/>
                </a:solidFill>
                <a:latin typeface="Calibri"/>
                <a:ea typeface="Calibri"/>
                <a:cs typeface="Calibri"/>
                <a:sym typeface="Calibri"/>
              </a:rPr>
              <a:t> t</a:t>
            </a:r>
            <a:r>
              <a:rPr lang="en-US" sz="2400">
                <a:solidFill>
                  <a:srgbClr val="022565"/>
                </a:solidFill>
                <a:latin typeface="Calibri"/>
                <a:ea typeface="Calibri"/>
                <a:cs typeface="Calibri"/>
                <a:sym typeface="Calibri"/>
              </a:rPr>
              <a:t>ransmiterea comenzii către depozit, selectarea, ambalarea și pregătirea produselor pentru expediere, organizarea și expedierea livrării către client.</a:t>
            </a:r>
            <a:endParaRPr sz="2400">
              <a:solidFill>
                <a:srgbClr val="022565"/>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600"/>
              <a:buFont typeface="Arial"/>
              <a:buNone/>
            </a:pPr>
            <a:r>
              <a:rPr b="1" lang="en-US" sz="2400">
                <a:solidFill>
                  <a:srgbClr val="022565"/>
                </a:solidFill>
                <a:latin typeface="Calibri"/>
                <a:ea typeface="Calibri"/>
                <a:cs typeface="Calibri"/>
                <a:sym typeface="Calibri"/>
              </a:rPr>
              <a:t>Infrastructura tehnologică: </a:t>
            </a:r>
            <a:r>
              <a:rPr lang="en-US" sz="2400">
                <a:solidFill>
                  <a:srgbClr val="022565"/>
                </a:solidFill>
                <a:latin typeface="Calibri"/>
                <a:ea typeface="Calibri"/>
                <a:cs typeface="Calibri"/>
                <a:sym typeface="Calibri"/>
              </a:rPr>
              <a:t>sisteme de gestionare a stocurilor, software-ul pentru urmărirea comenzilor, platforma logistică.</a:t>
            </a:r>
            <a:endParaRPr sz="2800">
              <a:solidFill>
                <a:srgbClr val="022565"/>
              </a:solidFill>
              <a:latin typeface="Calibri"/>
              <a:ea typeface="Calibri"/>
              <a:cs typeface="Calibri"/>
              <a:sym typeface="Calibri"/>
            </a:endParaRPr>
          </a:p>
        </p:txBody>
      </p:sp>
      <p:sp>
        <p:nvSpPr>
          <p:cNvPr id="374" name="Google Shape;374;p37"/>
          <p:cNvSpPr/>
          <p:nvPr/>
        </p:nvSpPr>
        <p:spPr>
          <a:xfrm>
            <a:off x="692463" y="122278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4</a:t>
            </a:r>
            <a:endParaRPr b="1" i="0" sz="2400" u="none" cap="none" strike="noStrike">
              <a:solidFill>
                <a:schemeClr val="lt1"/>
              </a:solidFill>
              <a:latin typeface="Arial"/>
              <a:ea typeface="Arial"/>
              <a:cs typeface="Arial"/>
              <a:sym typeface="Arial"/>
            </a:endParaRPr>
          </a:p>
        </p:txBody>
      </p:sp>
      <p:pic>
        <p:nvPicPr>
          <p:cNvPr id="375" name="Google Shape;375;p37"/>
          <p:cNvPicPr preferRelativeResize="0"/>
          <p:nvPr/>
        </p:nvPicPr>
        <p:blipFill>
          <a:blip r:embed="rId3">
            <a:alphaModFix/>
          </a:blip>
          <a:stretch>
            <a:fillRect/>
          </a:stretch>
        </p:blipFill>
        <p:spPr>
          <a:xfrm>
            <a:off x="7009275" y="1597550"/>
            <a:ext cx="4525100" cy="3662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8"/>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81" name="Google Shape;381;p38"/>
          <p:cNvSpPr txBox="1"/>
          <p:nvPr/>
        </p:nvSpPr>
        <p:spPr>
          <a:xfrm>
            <a:off x="1319050" y="1038000"/>
            <a:ext cx="5895600" cy="478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3200">
                <a:solidFill>
                  <a:srgbClr val="EFBC15"/>
                </a:solidFill>
                <a:latin typeface="Calibri"/>
                <a:ea typeface="Calibri"/>
                <a:cs typeface="Calibri"/>
                <a:sym typeface="Calibri"/>
              </a:rPr>
              <a:t>Clientul primește produsul și este invitat să lase un feedback despre experiența de cumpărare.</a:t>
            </a:r>
            <a:endParaRPr sz="28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rPr b="1" lang="en-US" sz="2400">
                <a:solidFill>
                  <a:srgbClr val="022565"/>
                </a:solidFill>
                <a:latin typeface="Calibri"/>
                <a:ea typeface="Calibri"/>
                <a:cs typeface="Calibri"/>
                <a:sym typeface="Calibri"/>
              </a:rPr>
              <a:t>Procese:</a:t>
            </a:r>
            <a:r>
              <a:rPr lang="en-US" sz="2400">
                <a:solidFill>
                  <a:srgbClr val="022565"/>
                </a:solidFill>
                <a:latin typeface="Calibri"/>
                <a:ea typeface="Calibri"/>
                <a:cs typeface="Calibri"/>
                <a:sym typeface="Calibri"/>
              </a:rPr>
              <a:t> primirea produsului de către client, invitarea clientului să ofere feedback despre experiența de cumpărare, colectarea și analizarea feedback-ului.</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b="1" lang="en-US" sz="2400">
                <a:solidFill>
                  <a:srgbClr val="022565"/>
                </a:solidFill>
                <a:latin typeface="Calibri"/>
                <a:ea typeface="Calibri"/>
                <a:cs typeface="Calibri"/>
                <a:sym typeface="Calibri"/>
              </a:rPr>
              <a:t>Infrastructura tehnologică: </a:t>
            </a:r>
            <a:r>
              <a:rPr lang="en-US" sz="2400">
                <a:solidFill>
                  <a:srgbClr val="022565"/>
                </a:solidFill>
                <a:latin typeface="Calibri"/>
                <a:ea typeface="Calibri"/>
                <a:cs typeface="Calibri"/>
                <a:sym typeface="Calibri"/>
              </a:rPr>
              <a:t>sistemele de livrare și urmărire a comenzilor, platforma de notificări, sistemele de colectare a feedback-ului.</a:t>
            </a:r>
            <a:endParaRPr sz="2800">
              <a:solidFill>
                <a:srgbClr val="022565"/>
              </a:solidFill>
              <a:latin typeface="Calibri"/>
              <a:ea typeface="Calibri"/>
              <a:cs typeface="Calibri"/>
              <a:sym typeface="Calibri"/>
            </a:endParaRPr>
          </a:p>
        </p:txBody>
      </p:sp>
      <p:sp>
        <p:nvSpPr>
          <p:cNvPr id="382" name="Google Shape;382;p38"/>
          <p:cNvSpPr/>
          <p:nvPr/>
        </p:nvSpPr>
        <p:spPr>
          <a:xfrm>
            <a:off x="725038" y="103798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5</a:t>
            </a:r>
            <a:endParaRPr b="1" i="0" sz="2400" u="none" cap="none" strike="noStrike">
              <a:solidFill>
                <a:schemeClr val="lt1"/>
              </a:solidFill>
              <a:latin typeface="Arial"/>
              <a:ea typeface="Arial"/>
              <a:cs typeface="Arial"/>
              <a:sym typeface="Arial"/>
            </a:endParaRPr>
          </a:p>
        </p:txBody>
      </p:sp>
      <p:pic>
        <p:nvPicPr>
          <p:cNvPr id="383" name="Google Shape;383;p38"/>
          <p:cNvPicPr preferRelativeResize="0"/>
          <p:nvPr/>
        </p:nvPicPr>
        <p:blipFill>
          <a:blip r:embed="rId3">
            <a:alphaModFix/>
          </a:blip>
          <a:stretch>
            <a:fillRect/>
          </a:stretch>
        </p:blipFill>
        <p:spPr>
          <a:xfrm>
            <a:off x="7404600" y="1522563"/>
            <a:ext cx="3812875" cy="3812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9"/>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89" name="Google Shape;389;p3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90" name="Google Shape;390;p39"/>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91" name="Google Shape;391;p39"/>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92" name="Google Shape;392;p39"/>
          <p:cNvSpPr txBox="1"/>
          <p:nvPr/>
        </p:nvSpPr>
        <p:spPr>
          <a:xfrm>
            <a:off x="2017650" y="3105750"/>
            <a:ext cx="81567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STUDII DE CAZ</a:t>
            </a:r>
            <a:endParaRPr b="1" sz="3600">
              <a:solidFill>
                <a:srgbClr val="F5F7F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0"/>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398" name="Google Shape;398;p40"/>
          <p:cNvSpPr txBox="1"/>
          <p:nvPr/>
        </p:nvSpPr>
        <p:spPr>
          <a:xfrm>
            <a:off x="1566788" y="1407450"/>
            <a:ext cx="5187300" cy="4043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Everlane este un brand de modă american cunoscut pentru </a:t>
            </a:r>
            <a:r>
              <a:rPr b="1" lang="en-US" sz="2400">
                <a:solidFill>
                  <a:srgbClr val="022565"/>
                </a:solidFill>
                <a:latin typeface="Calibri"/>
                <a:ea typeface="Calibri"/>
                <a:cs typeface="Calibri"/>
                <a:sym typeface="Calibri"/>
              </a:rPr>
              <a:t>practicile sale de transparență</a:t>
            </a:r>
            <a:r>
              <a:rPr lang="en-US" sz="2400">
                <a:solidFill>
                  <a:srgbClr val="022565"/>
                </a:solidFill>
                <a:latin typeface="Calibri"/>
                <a:ea typeface="Calibri"/>
                <a:cs typeface="Calibri"/>
                <a:sym typeface="Calibri"/>
              </a:rPr>
              <a:t> și pentru</a:t>
            </a:r>
            <a:r>
              <a:rPr b="1" lang="en-US" sz="2400">
                <a:solidFill>
                  <a:srgbClr val="022565"/>
                </a:solidFill>
                <a:latin typeface="Calibri"/>
                <a:ea typeface="Calibri"/>
                <a:cs typeface="Calibri"/>
                <a:sym typeface="Calibri"/>
              </a:rPr>
              <a:t> promovarea unei mode durabile. </a:t>
            </a:r>
            <a:endParaRPr b="1"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Everlane își desfășoară </a:t>
            </a:r>
            <a:r>
              <a:rPr b="1" lang="en-US" sz="2400">
                <a:solidFill>
                  <a:srgbClr val="022565"/>
                </a:solidFill>
                <a:latin typeface="Calibri"/>
                <a:ea typeface="Calibri"/>
                <a:cs typeface="Calibri"/>
                <a:sym typeface="Calibri"/>
              </a:rPr>
              <a:t>activitatea principală prin propriul site web,</a:t>
            </a:r>
            <a:r>
              <a:rPr lang="en-US" sz="2400">
                <a:solidFill>
                  <a:srgbClr val="022565"/>
                </a:solidFill>
                <a:latin typeface="Calibri"/>
                <a:ea typeface="Calibri"/>
                <a:cs typeface="Calibri"/>
                <a:sym typeface="Calibri"/>
              </a:rPr>
              <a:t> unde își listează produsele (haine, accesorii) cu detalii clare despre proveniența materialelor și condițiile de producție.</a:t>
            </a:r>
            <a:endParaRPr sz="2800">
              <a:solidFill>
                <a:srgbClr val="022565"/>
              </a:solidFill>
              <a:latin typeface="Calibri"/>
              <a:ea typeface="Calibri"/>
              <a:cs typeface="Calibri"/>
              <a:sym typeface="Calibri"/>
            </a:endParaRPr>
          </a:p>
        </p:txBody>
      </p:sp>
      <p:sp>
        <p:nvSpPr>
          <p:cNvPr id="399" name="Google Shape;399;p40"/>
          <p:cNvSpPr/>
          <p:nvPr/>
        </p:nvSpPr>
        <p:spPr>
          <a:xfrm>
            <a:off x="722475" y="140743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1</a:t>
            </a:r>
            <a:endParaRPr b="1" i="0" sz="2400" u="none" cap="none" strike="noStrike">
              <a:solidFill>
                <a:schemeClr val="lt1"/>
              </a:solidFill>
              <a:latin typeface="Arial"/>
              <a:ea typeface="Arial"/>
              <a:cs typeface="Arial"/>
              <a:sym typeface="Arial"/>
            </a:endParaRPr>
          </a:p>
        </p:txBody>
      </p:sp>
      <p:pic>
        <p:nvPicPr>
          <p:cNvPr id="400" name="Google Shape;400;p40"/>
          <p:cNvPicPr preferRelativeResize="0"/>
          <p:nvPr/>
        </p:nvPicPr>
        <p:blipFill>
          <a:blip r:embed="rId3">
            <a:alphaModFix/>
          </a:blip>
          <a:stretch>
            <a:fillRect/>
          </a:stretch>
        </p:blipFill>
        <p:spPr>
          <a:xfrm>
            <a:off x="7155925" y="1790950"/>
            <a:ext cx="4233975" cy="2459025"/>
          </a:xfrm>
          <a:prstGeom prst="rect">
            <a:avLst/>
          </a:prstGeom>
          <a:noFill/>
          <a:ln>
            <a:noFill/>
          </a:ln>
        </p:spPr>
      </p:pic>
      <p:grpSp>
        <p:nvGrpSpPr>
          <p:cNvPr id="401" name="Google Shape;401;p40"/>
          <p:cNvGrpSpPr/>
          <p:nvPr/>
        </p:nvGrpSpPr>
        <p:grpSpPr>
          <a:xfrm>
            <a:off x="7076313" y="1461838"/>
            <a:ext cx="4393189" cy="3934324"/>
            <a:chOff x="0" y="0"/>
            <a:chExt cx="7467600" cy="6002020"/>
          </a:xfrm>
        </p:grpSpPr>
        <p:sp>
          <p:nvSpPr>
            <p:cNvPr id="402" name="Google Shape;402;p40"/>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0"/>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0"/>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1"/>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10" name="Google Shape;410;p41"/>
          <p:cNvSpPr txBox="1"/>
          <p:nvPr/>
        </p:nvSpPr>
        <p:spPr>
          <a:xfrm>
            <a:off x="913125" y="1592250"/>
            <a:ext cx="5187300" cy="3673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Everlane folosește </a:t>
            </a:r>
            <a:r>
              <a:rPr b="1" lang="en-US" sz="2400">
                <a:solidFill>
                  <a:srgbClr val="022565"/>
                </a:solidFill>
                <a:latin typeface="Calibri"/>
                <a:ea typeface="Calibri"/>
                <a:cs typeface="Calibri"/>
                <a:sym typeface="Calibri"/>
              </a:rPr>
              <a:t>marketingul de conținut și storytelling-ul pentru a educa publicul despre transparența în modă.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Brandul postează pe blogul său informații despre fabrici, condițiile de lucru și materiale, atrăgând astfel clienți care apreciază etica și durabilitatea.</a:t>
            </a:r>
            <a:endParaRPr sz="2400">
              <a:solidFill>
                <a:srgbClr val="022565"/>
              </a:solidFill>
              <a:latin typeface="Calibri"/>
              <a:ea typeface="Calibri"/>
              <a:cs typeface="Calibri"/>
              <a:sym typeface="Calibri"/>
            </a:endParaRPr>
          </a:p>
        </p:txBody>
      </p:sp>
      <p:pic>
        <p:nvPicPr>
          <p:cNvPr id="411" name="Google Shape;411;p41"/>
          <p:cNvPicPr preferRelativeResize="0"/>
          <p:nvPr/>
        </p:nvPicPr>
        <p:blipFill>
          <a:blip r:embed="rId3">
            <a:alphaModFix/>
          </a:blip>
          <a:stretch>
            <a:fillRect/>
          </a:stretch>
        </p:blipFill>
        <p:spPr>
          <a:xfrm>
            <a:off x="6948225" y="1670250"/>
            <a:ext cx="4142975" cy="2417026"/>
          </a:xfrm>
          <a:prstGeom prst="rect">
            <a:avLst/>
          </a:prstGeom>
          <a:noFill/>
          <a:ln>
            <a:noFill/>
          </a:ln>
        </p:spPr>
      </p:pic>
      <p:grpSp>
        <p:nvGrpSpPr>
          <p:cNvPr id="412" name="Google Shape;412;p41"/>
          <p:cNvGrpSpPr/>
          <p:nvPr/>
        </p:nvGrpSpPr>
        <p:grpSpPr>
          <a:xfrm>
            <a:off x="6885675" y="1461838"/>
            <a:ext cx="4393189" cy="3934324"/>
            <a:chOff x="0" y="0"/>
            <a:chExt cx="7467600" cy="6002020"/>
          </a:xfrm>
        </p:grpSpPr>
        <p:sp>
          <p:nvSpPr>
            <p:cNvPr id="413" name="Google Shape;413;p41"/>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1"/>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1"/>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10" name="Google Shape;110;p1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11" name="Google Shape;111;p1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12" name="Google Shape;112;p15"/>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13" name="Google Shape;113;p15"/>
          <p:cNvSpPr txBox="1"/>
          <p:nvPr/>
        </p:nvSpPr>
        <p:spPr>
          <a:xfrm>
            <a:off x="2017650" y="2883450"/>
            <a:ext cx="8156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ANALIZA PROCESELOR ȘI INFRASTRUCTURII</a:t>
            </a:r>
            <a:endParaRPr b="1" sz="3600">
              <a:solidFill>
                <a:srgbClr val="F5F7F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2"/>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21" name="Google Shape;421;p42"/>
          <p:cNvSpPr txBox="1"/>
          <p:nvPr/>
        </p:nvSpPr>
        <p:spPr>
          <a:xfrm>
            <a:off x="1229363" y="2210400"/>
            <a:ext cx="4799100" cy="2437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400">
                <a:solidFill>
                  <a:srgbClr val="022565"/>
                </a:solidFill>
                <a:latin typeface="Calibri"/>
                <a:ea typeface="Calibri"/>
                <a:cs typeface="Calibri"/>
                <a:sym typeface="Calibri"/>
              </a:rPr>
              <a:t>Beneficii:</a:t>
            </a:r>
            <a:r>
              <a:rPr lang="en-US" sz="2400">
                <a:solidFill>
                  <a:srgbClr val="022565"/>
                </a:solidFill>
                <a:latin typeface="Calibri"/>
                <a:ea typeface="Calibri"/>
                <a:cs typeface="Calibri"/>
                <a:sym typeface="Calibri"/>
              </a:rPr>
              <a:t> branding puternic și loialitatea clienților datorită valorilor etice promovate.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a:solidFill>
                  <a:srgbClr val="022565"/>
                </a:solidFill>
                <a:latin typeface="Calibri"/>
                <a:ea typeface="Calibri"/>
                <a:cs typeface="Calibri"/>
                <a:sym typeface="Calibri"/>
              </a:rPr>
              <a:t>Everlane atrage un public fidel prin crearea unei conexiuni directe și autentice cu clienții.</a:t>
            </a:r>
            <a:endParaRPr sz="2400">
              <a:solidFill>
                <a:srgbClr val="022565"/>
              </a:solidFill>
              <a:latin typeface="Calibri"/>
              <a:ea typeface="Calibri"/>
              <a:cs typeface="Calibri"/>
              <a:sym typeface="Calibri"/>
            </a:endParaRPr>
          </a:p>
        </p:txBody>
      </p:sp>
      <p:pic>
        <p:nvPicPr>
          <p:cNvPr id="422" name="Google Shape;422;p42"/>
          <p:cNvPicPr preferRelativeResize="0"/>
          <p:nvPr/>
        </p:nvPicPr>
        <p:blipFill>
          <a:blip r:embed="rId3">
            <a:alphaModFix/>
          </a:blip>
          <a:stretch>
            <a:fillRect/>
          </a:stretch>
        </p:blipFill>
        <p:spPr>
          <a:xfrm>
            <a:off x="6749887" y="1658925"/>
            <a:ext cx="4032324" cy="2349600"/>
          </a:xfrm>
          <a:prstGeom prst="rect">
            <a:avLst/>
          </a:prstGeom>
          <a:noFill/>
          <a:ln>
            <a:noFill/>
          </a:ln>
        </p:spPr>
      </p:pic>
      <p:grpSp>
        <p:nvGrpSpPr>
          <p:cNvPr id="423" name="Google Shape;423;p42"/>
          <p:cNvGrpSpPr/>
          <p:nvPr/>
        </p:nvGrpSpPr>
        <p:grpSpPr>
          <a:xfrm>
            <a:off x="6569438" y="1461838"/>
            <a:ext cx="4393189" cy="3934324"/>
            <a:chOff x="0" y="0"/>
            <a:chExt cx="7467600" cy="6002020"/>
          </a:xfrm>
        </p:grpSpPr>
        <p:sp>
          <p:nvSpPr>
            <p:cNvPr id="424" name="Google Shape;424;p42"/>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2"/>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2"/>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3"/>
          <p:cNvPicPr preferRelativeResize="0"/>
          <p:nvPr/>
        </p:nvPicPr>
        <p:blipFill>
          <a:blip r:embed="rId3">
            <a:alphaModFix/>
          </a:blip>
          <a:stretch>
            <a:fillRect/>
          </a:stretch>
        </p:blipFill>
        <p:spPr>
          <a:xfrm>
            <a:off x="7071703" y="1681550"/>
            <a:ext cx="4232401" cy="2505700"/>
          </a:xfrm>
          <a:prstGeom prst="rect">
            <a:avLst/>
          </a:prstGeom>
          <a:noFill/>
          <a:ln>
            <a:noFill/>
          </a:ln>
        </p:spPr>
      </p:pic>
      <p:sp>
        <p:nvSpPr>
          <p:cNvPr id="432" name="Google Shape;432;p43"/>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33" name="Google Shape;433;p43"/>
          <p:cNvSpPr txBox="1"/>
          <p:nvPr/>
        </p:nvSpPr>
        <p:spPr>
          <a:xfrm>
            <a:off x="1535325" y="1592250"/>
            <a:ext cx="5187300" cy="3673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Anker este un brand popular pentru accesorii electronice (power banks, încărcătoare, cabluri) și își </a:t>
            </a:r>
            <a:r>
              <a:rPr b="1" lang="en-US" sz="2400">
                <a:solidFill>
                  <a:srgbClr val="022565"/>
                </a:solidFill>
                <a:latin typeface="Calibri"/>
                <a:ea typeface="Calibri"/>
                <a:cs typeface="Calibri"/>
                <a:sym typeface="Calibri"/>
              </a:rPr>
              <a:t>desfășoară o mare parte din activitate prin Amazon.</a:t>
            </a:r>
            <a:endParaRPr b="1"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rPr b="1" lang="en-US" sz="2400">
                <a:solidFill>
                  <a:srgbClr val="022565"/>
                </a:solidFill>
                <a:latin typeface="Calibri"/>
                <a:ea typeface="Calibri"/>
                <a:cs typeface="Calibri"/>
                <a:sym typeface="Calibri"/>
              </a:rPr>
              <a:t> </a:t>
            </a:r>
            <a:endParaRPr b="1"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Compania se folosește și de serviciul </a:t>
            </a:r>
            <a:r>
              <a:rPr b="1" lang="en-US" sz="2400">
                <a:solidFill>
                  <a:srgbClr val="022565"/>
                </a:solidFill>
                <a:latin typeface="Calibri"/>
                <a:ea typeface="Calibri"/>
                <a:cs typeface="Calibri"/>
                <a:sym typeface="Calibri"/>
              </a:rPr>
              <a:t>Fulfillment by Amazon (FBA)</a:t>
            </a:r>
            <a:r>
              <a:rPr lang="en-US" sz="2400">
                <a:solidFill>
                  <a:srgbClr val="022565"/>
                </a:solidFill>
                <a:latin typeface="Calibri"/>
                <a:ea typeface="Calibri"/>
                <a:cs typeface="Calibri"/>
                <a:sym typeface="Calibri"/>
              </a:rPr>
              <a:t>, care permite stocarea și livrarea produselor direct din depozitele Amazon.</a:t>
            </a:r>
            <a:endParaRPr sz="2400">
              <a:solidFill>
                <a:srgbClr val="022565"/>
              </a:solidFill>
              <a:latin typeface="Calibri"/>
              <a:ea typeface="Calibri"/>
              <a:cs typeface="Calibri"/>
              <a:sym typeface="Calibri"/>
            </a:endParaRPr>
          </a:p>
        </p:txBody>
      </p:sp>
      <p:sp>
        <p:nvSpPr>
          <p:cNvPr id="434" name="Google Shape;434;p43"/>
          <p:cNvSpPr/>
          <p:nvPr/>
        </p:nvSpPr>
        <p:spPr>
          <a:xfrm>
            <a:off x="691013" y="159223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2</a:t>
            </a:r>
            <a:endParaRPr b="1" i="0" sz="2400" u="none" cap="none" strike="noStrike">
              <a:solidFill>
                <a:schemeClr val="lt1"/>
              </a:solidFill>
              <a:latin typeface="Arial"/>
              <a:ea typeface="Arial"/>
              <a:cs typeface="Arial"/>
              <a:sym typeface="Arial"/>
            </a:endParaRPr>
          </a:p>
        </p:txBody>
      </p:sp>
      <p:grpSp>
        <p:nvGrpSpPr>
          <p:cNvPr id="435" name="Google Shape;435;p43"/>
          <p:cNvGrpSpPr/>
          <p:nvPr/>
        </p:nvGrpSpPr>
        <p:grpSpPr>
          <a:xfrm>
            <a:off x="6991300" y="1461838"/>
            <a:ext cx="4393189" cy="3934324"/>
            <a:chOff x="0" y="0"/>
            <a:chExt cx="7467600" cy="6002020"/>
          </a:xfrm>
        </p:grpSpPr>
        <p:sp>
          <p:nvSpPr>
            <p:cNvPr id="436" name="Google Shape;436;p43"/>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3"/>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3"/>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4"/>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44" name="Google Shape;444;p44"/>
          <p:cNvSpPr txBox="1"/>
          <p:nvPr/>
        </p:nvSpPr>
        <p:spPr>
          <a:xfrm>
            <a:off x="966725" y="1961550"/>
            <a:ext cx="5187300" cy="2934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Anker investește în publicitate pe Amazon și </a:t>
            </a:r>
            <a:r>
              <a:rPr b="1" lang="en-US" sz="2400">
                <a:solidFill>
                  <a:srgbClr val="022565"/>
                </a:solidFill>
                <a:latin typeface="Calibri"/>
                <a:ea typeface="Calibri"/>
                <a:cs typeface="Calibri"/>
                <a:sym typeface="Calibri"/>
              </a:rPr>
              <a:t>se concentrează pe obținerea unor recenzii pozitive</a:t>
            </a:r>
            <a:r>
              <a:rPr lang="en-US" sz="2400">
                <a:solidFill>
                  <a:srgbClr val="022565"/>
                </a:solidFill>
                <a:latin typeface="Calibri"/>
                <a:ea typeface="Calibri"/>
                <a:cs typeface="Calibri"/>
                <a:sym typeface="Calibri"/>
              </a:rPr>
              <a:t> pentru a atrage clienți și a construi încredere.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Recenziile bune ajută la creșterea poziției produselor în căutările Amazon.</a:t>
            </a:r>
            <a:endParaRPr sz="2400">
              <a:solidFill>
                <a:srgbClr val="022565"/>
              </a:solidFill>
              <a:latin typeface="Calibri"/>
              <a:ea typeface="Calibri"/>
              <a:cs typeface="Calibri"/>
              <a:sym typeface="Calibri"/>
            </a:endParaRPr>
          </a:p>
        </p:txBody>
      </p:sp>
      <p:pic>
        <p:nvPicPr>
          <p:cNvPr id="445" name="Google Shape;445;p44"/>
          <p:cNvPicPr preferRelativeResize="0"/>
          <p:nvPr/>
        </p:nvPicPr>
        <p:blipFill>
          <a:blip r:embed="rId3">
            <a:alphaModFix/>
          </a:blip>
          <a:stretch>
            <a:fillRect/>
          </a:stretch>
        </p:blipFill>
        <p:spPr>
          <a:xfrm>
            <a:off x="7031430" y="1729967"/>
            <a:ext cx="4101676" cy="2477701"/>
          </a:xfrm>
          <a:prstGeom prst="rect">
            <a:avLst/>
          </a:prstGeom>
          <a:noFill/>
          <a:ln>
            <a:noFill/>
          </a:ln>
        </p:spPr>
      </p:pic>
      <p:grpSp>
        <p:nvGrpSpPr>
          <p:cNvPr id="446" name="Google Shape;446;p44"/>
          <p:cNvGrpSpPr/>
          <p:nvPr/>
        </p:nvGrpSpPr>
        <p:grpSpPr>
          <a:xfrm>
            <a:off x="6885675" y="1461838"/>
            <a:ext cx="4393189" cy="3934324"/>
            <a:chOff x="0" y="0"/>
            <a:chExt cx="7467600" cy="6002020"/>
          </a:xfrm>
        </p:grpSpPr>
        <p:sp>
          <p:nvSpPr>
            <p:cNvPr id="447" name="Google Shape;447;p44"/>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4"/>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4"/>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5"/>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55" name="Google Shape;455;p45"/>
          <p:cNvSpPr txBox="1"/>
          <p:nvPr/>
        </p:nvSpPr>
        <p:spPr>
          <a:xfrm>
            <a:off x="1229363" y="2828700"/>
            <a:ext cx="47991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1000"/>
              </a:spcAft>
              <a:buClr>
                <a:schemeClr val="dk1"/>
              </a:buClr>
              <a:buSzPts val="1100"/>
              <a:buFont typeface="Arial"/>
              <a:buNone/>
            </a:pPr>
            <a:r>
              <a:rPr b="1" lang="en-US" sz="2400">
                <a:solidFill>
                  <a:srgbClr val="022565"/>
                </a:solidFill>
                <a:latin typeface="Calibri"/>
                <a:ea typeface="Calibri"/>
                <a:cs typeface="Calibri"/>
                <a:sym typeface="Calibri"/>
              </a:rPr>
              <a:t>Beneficii:</a:t>
            </a:r>
            <a:r>
              <a:rPr lang="en-US" sz="2400">
                <a:solidFill>
                  <a:srgbClr val="022565"/>
                </a:solidFill>
                <a:latin typeface="Calibri"/>
                <a:ea typeface="Calibri"/>
                <a:cs typeface="Calibri"/>
                <a:sym typeface="Calibri"/>
              </a:rPr>
              <a:t> a</a:t>
            </a:r>
            <a:r>
              <a:rPr lang="en-US" sz="2400">
                <a:solidFill>
                  <a:srgbClr val="022565"/>
                </a:solidFill>
                <a:latin typeface="Calibri"/>
                <a:ea typeface="Calibri"/>
                <a:cs typeface="Calibri"/>
                <a:sym typeface="Calibri"/>
              </a:rPr>
              <a:t>cces instantaneu la un public larg și reducerea problemelor logistice datorită serviciului FBA.</a:t>
            </a:r>
            <a:endParaRPr sz="2400">
              <a:solidFill>
                <a:srgbClr val="022565"/>
              </a:solidFill>
              <a:latin typeface="Calibri"/>
              <a:ea typeface="Calibri"/>
              <a:cs typeface="Calibri"/>
              <a:sym typeface="Calibri"/>
            </a:endParaRPr>
          </a:p>
        </p:txBody>
      </p:sp>
      <p:pic>
        <p:nvPicPr>
          <p:cNvPr id="456" name="Google Shape;456;p45"/>
          <p:cNvPicPr preferRelativeResize="0"/>
          <p:nvPr/>
        </p:nvPicPr>
        <p:blipFill>
          <a:blip r:embed="rId3">
            <a:alphaModFix/>
          </a:blip>
          <a:stretch>
            <a:fillRect/>
          </a:stretch>
        </p:blipFill>
        <p:spPr>
          <a:xfrm>
            <a:off x="6741325" y="1678475"/>
            <a:ext cx="4079724" cy="2527875"/>
          </a:xfrm>
          <a:prstGeom prst="rect">
            <a:avLst/>
          </a:prstGeom>
          <a:noFill/>
          <a:ln>
            <a:noFill/>
          </a:ln>
        </p:spPr>
      </p:pic>
      <p:grpSp>
        <p:nvGrpSpPr>
          <p:cNvPr id="457" name="Google Shape;457;p45"/>
          <p:cNvGrpSpPr/>
          <p:nvPr/>
        </p:nvGrpSpPr>
        <p:grpSpPr>
          <a:xfrm>
            <a:off x="6569438" y="1461838"/>
            <a:ext cx="4393189" cy="3934324"/>
            <a:chOff x="0" y="0"/>
            <a:chExt cx="7467600" cy="6002020"/>
          </a:xfrm>
        </p:grpSpPr>
        <p:sp>
          <p:nvSpPr>
            <p:cNvPr id="458" name="Google Shape;458;p45"/>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46"/>
          <p:cNvPicPr preferRelativeResize="0"/>
          <p:nvPr/>
        </p:nvPicPr>
        <p:blipFill>
          <a:blip r:embed="rId3">
            <a:alphaModFix/>
          </a:blip>
          <a:stretch>
            <a:fillRect/>
          </a:stretch>
        </p:blipFill>
        <p:spPr>
          <a:xfrm>
            <a:off x="8113275" y="843750"/>
            <a:ext cx="2386200" cy="5170500"/>
          </a:xfrm>
          <a:prstGeom prst="roundRect">
            <a:avLst>
              <a:gd fmla="val 16667" name="adj"/>
            </a:avLst>
          </a:prstGeom>
          <a:noFill/>
          <a:ln>
            <a:noFill/>
          </a:ln>
        </p:spPr>
      </p:pic>
      <p:sp>
        <p:nvSpPr>
          <p:cNvPr id="466" name="Google Shape;466;p46"/>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67" name="Google Shape;467;p46"/>
          <p:cNvSpPr txBox="1"/>
          <p:nvPr/>
        </p:nvSpPr>
        <p:spPr>
          <a:xfrm>
            <a:off x="1553200" y="1592250"/>
            <a:ext cx="5187300" cy="3673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Glossier este un brand de cosmetice și skincare care s-a lansat și a câștigat popularitate</a:t>
            </a:r>
            <a:r>
              <a:rPr b="1" lang="en-US" sz="2400">
                <a:solidFill>
                  <a:srgbClr val="022565"/>
                </a:solidFill>
                <a:latin typeface="Calibri"/>
                <a:ea typeface="Calibri"/>
                <a:cs typeface="Calibri"/>
                <a:sym typeface="Calibri"/>
              </a:rPr>
              <a:t> prin intermediul social media, în special pe Instagram. </a:t>
            </a:r>
            <a:endParaRPr b="1"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Glossier utilizează Instagram pentru a-și </a:t>
            </a:r>
            <a:r>
              <a:rPr b="1" lang="en-US" sz="2400">
                <a:solidFill>
                  <a:srgbClr val="022565"/>
                </a:solidFill>
                <a:latin typeface="Calibri"/>
                <a:ea typeface="Calibri"/>
                <a:cs typeface="Calibri"/>
                <a:sym typeface="Calibri"/>
              </a:rPr>
              <a:t>promova produsele prin postări, povești și conținut generat de utilizatori. </a:t>
            </a:r>
            <a:endParaRPr b="1" sz="2400">
              <a:solidFill>
                <a:srgbClr val="022565"/>
              </a:solidFill>
              <a:latin typeface="Calibri"/>
              <a:ea typeface="Calibri"/>
              <a:cs typeface="Calibri"/>
              <a:sym typeface="Calibri"/>
            </a:endParaRPr>
          </a:p>
        </p:txBody>
      </p:sp>
      <p:sp>
        <p:nvSpPr>
          <p:cNvPr id="468" name="Google Shape;468;p46"/>
          <p:cNvSpPr/>
          <p:nvPr/>
        </p:nvSpPr>
        <p:spPr>
          <a:xfrm>
            <a:off x="708888" y="1592238"/>
            <a:ext cx="594000" cy="591000"/>
          </a:xfrm>
          <a:prstGeom prst="ellipse">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400">
                <a:solidFill>
                  <a:schemeClr val="lt1"/>
                </a:solidFill>
              </a:rPr>
              <a:t>3</a:t>
            </a:r>
            <a:endParaRPr b="1" i="0" sz="2400" u="none" cap="none" strike="noStrike">
              <a:solidFill>
                <a:schemeClr val="lt1"/>
              </a:solidFill>
              <a:latin typeface="Arial"/>
              <a:ea typeface="Arial"/>
              <a:cs typeface="Arial"/>
              <a:sym typeface="Arial"/>
            </a:endParaRPr>
          </a:p>
        </p:txBody>
      </p:sp>
      <p:pic>
        <p:nvPicPr>
          <p:cNvPr id="469" name="Google Shape;469;p46"/>
          <p:cNvPicPr preferRelativeResize="0"/>
          <p:nvPr/>
        </p:nvPicPr>
        <p:blipFill rotWithShape="1">
          <a:blip r:embed="rId4">
            <a:alphaModFix/>
          </a:blip>
          <a:srcRect b="0" l="8299" r="-8300" t="0"/>
          <a:stretch/>
        </p:blipFill>
        <p:spPr>
          <a:xfrm>
            <a:off x="7097973" y="601725"/>
            <a:ext cx="5330725" cy="56545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47"/>
          <p:cNvPicPr preferRelativeResize="0"/>
          <p:nvPr/>
        </p:nvPicPr>
        <p:blipFill>
          <a:blip r:embed="rId3">
            <a:alphaModFix/>
          </a:blip>
          <a:stretch>
            <a:fillRect/>
          </a:stretch>
        </p:blipFill>
        <p:spPr>
          <a:xfrm>
            <a:off x="8113275" y="843750"/>
            <a:ext cx="2386200" cy="5170500"/>
          </a:xfrm>
          <a:prstGeom prst="roundRect">
            <a:avLst>
              <a:gd fmla="val 16667" name="adj"/>
            </a:avLst>
          </a:prstGeom>
          <a:noFill/>
          <a:ln>
            <a:noFill/>
          </a:ln>
        </p:spPr>
      </p:pic>
      <p:sp>
        <p:nvSpPr>
          <p:cNvPr id="475" name="Google Shape;475;p47"/>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76" name="Google Shape;476;p47"/>
          <p:cNvSpPr txBox="1"/>
          <p:nvPr/>
        </p:nvSpPr>
        <p:spPr>
          <a:xfrm>
            <a:off x="1392475" y="1961550"/>
            <a:ext cx="5544900" cy="2934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lang="en-US" sz="2400">
                <a:solidFill>
                  <a:srgbClr val="022565"/>
                </a:solidFill>
                <a:latin typeface="Calibri"/>
                <a:ea typeface="Calibri"/>
                <a:cs typeface="Calibri"/>
                <a:sym typeface="Calibri"/>
              </a:rPr>
              <a:t>Glossier </a:t>
            </a:r>
            <a:r>
              <a:rPr b="1" lang="en-US" sz="2400">
                <a:solidFill>
                  <a:srgbClr val="022565"/>
                </a:solidFill>
                <a:latin typeface="Calibri"/>
                <a:ea typeface="Calibri"/>
                <a:cs typeface="Calibri"/>
                <a:sym typeface="Calibri"/>
              </a:rPr>
              <a:t>colaborează cu influenceri și se bazează pe conținut generat de utilizatori </a:t>
            </a:r>
            <a:r>
              <a:rPr lang="en-US" sz="2400">
                <a:solidFill>
                  <a:srgbClr val="022565"/>
                </a:solidFill>
                <a:latin typeface="Calibri"/>
                <a:ea typeface="Calibri"/>
                <a:cs typeface="Calibri"/>
                <a:sym typeface="Calibri"/>
              </a:rPr>
              <a:t>pentru a crea o comunitate activă.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Folosește </a:t>
            </a:r>
            <a:r>
              <a:rPr b="1" lang="en-US" sz="2400">
                <a:solidFill>
                  <a:srgbClr val="022565"/>
                </a:solidFill>
                <a:latin typeface="Calibri"/>
                <a:ea typeface="Calibri"/>
                <a:cs typeface="Calibri"/>
                <a:sym typeface="Calibri"/>
              </a:rPr>
              <a:t>postări atrăgătoare și tutoriale video</a:t>
            </a:r>
            <a:r>
              <a:rPr lang="en-US" sz="2400">
                <a:solidFill>
                  <a:srgbClr val="022565"/>
                </a:solidFill>
                <a:latin typeface="Calibri"/>
                <a:ea typeface="Calibri"/>
                <a:cs typeface="Calibri"/>
                <a:sym typeface="Calibri"/>
              </a:rPr>
              <a:t> pentru a promova produse precum iluminatoare și balsamuri de buze.</a:t>
            </a:r>
            <a:endParaRPr b="1" sz="2400">
              <a:solidFill>
                <a:srgbClr val="022565"/>
              </a:solidFill>
              <a:latin typeface="Calibri"/>
              <a:ea typeface="Calibri"/>
              <a:cs typeface="Calibri"/>
              <a:sym typeface="Calibri"/>
            </a:endParaRPr>
          </a:p>
        </p:txBody>
      </p:sp>
      <p:pic>
        <p:nvPicPr>
          <p:cNvPr id="477" name="Google Shape;477;p47"/>
          <p:cNvPicPr preferRelativeResize="0"/>
          <p:nvPr/>
        </p:nvPicPr>
        <p:blipFill rotWithShape="1">
          <a:blip r:embed="rId4">
            <a:alphaModFix/>
          </a:blip>
          <a:srcRect b="0" l="8299" r="-8300" t="0"/>
          <a:stretch/>
        </p:blipFill>
        <p:spPr>
          <a:xfrm>
            <a:off x="7097973" y="601725"/>
            <a:ext cx="5330725" cy="5654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48"/>
          <p:cNvPicPr preferRelativeResize="0"/>
          <p:nvPr/>
        </p:nvPicPr>
        <p:blipFill>
          <a:blip r:embed="rId3">
            <a:alphaModFix/>
          </a:blip>
          <a:stretch>
            <a:fillRect/>
          </a:stretch>
        </p:blipFill>
        <p:spPr>
          <a:xfrm>
            <a:off x="8113275" y="843750"/>
            <a:ext cx="2386200" cy="5170500"/>
          </a:xfrm>
          <a:prstGeom prst="roundRect">
            <a:avLst>
              <a:gd fmla="val 16667" name="adj"/>
            </a:avLst>
          </a:prstGeom>
          <a:noFill/>
          <a:ln>
            <a:noFill/>
          </a:ln>
        </p:spPr>
      </p:pic>
      <p:sp>
        <p:nvSpPr>
          <p:cNvPr id="483" name="Google Shape;483;p48"/>
          <p:cNvSpPr/>
          <p:nvPr/>
        </p:nvSpPr>
        <p:spPr>
          <a:xfrm>
            <a:off x="0" y="0"/>
            <a:ext cx="12192000" cy="109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84" name="Google Shape;484;p48"/>
          <p:cNvSpPr txBox="1"/>
          <p:nvPr/>
        </p:nvSpPr>
        <p:spPr>
          <a:xfrm>
            <a:off x="1392475" y="1961550"/>
            <a:ext cx="5544900" cy="2565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600"/>
              <a:buFont typeface="Arial"/>
              <a:buNone/>
            </a:pPr>
            <a:r>
              <a:rPr b="1" lang="en-US" sz="2400">
                <a:solidFill>
                  <a:srgbClr val="022565"/>
                </a:solidFill>
                <a:latin typeface="Calibri"/>
                <a:ea typeface="Calibri"/>
                <a:cs typeface="Calibri"/>
                <a:sym typeface="Calibri"/>
              </a:rPr>
              <a:t>Beneficii: </a:t>
            </a:r>
            <a:r>
              <a:rPr lang="en-US" sz="2400">
                <a:solidFill>
                  <a:srgbClr val="022565"/>
                </a:solidFill>
                <a:latin typeface="Calibri"/>
                <a:ea typeface="Calibri"/>
                <a:cs typeface="Calibri"/>
                <a:sym typeface="Calibri"/>
              </a:rPr>
              <a:t>Costuri reduse de marketing și implicarea activă a comunității.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2600"/>
              <a:buFont typeface="Arial"/>
              <a:buNone/>
            </a:pPr>
            <a:r>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2600"/>
              <a:buFont typeface="Arial"/>
              <a:buNone/>
            </a:pPr>
            <a:r>
              <a:rPr lang="en-US" sz="2400">
                <a:solidFill>
                  <a:srgbClr val="022565"/>
                </a:solidFill>
                <a:latin typeface="Calibri"/>
                <a:ea typeface="Calibri"/>
                <a:cs typeface="Calibri"/>
                <a:sym typeface="Calibri"/>
              </a:rPr>
              <a:t>Conținutul generat de utilizatori sporește încrederea și atrage alți clienți interesați de produse de skincare.</a:t>
            </a:r>
            <a:endParaRPr b="1" sz="2400">
              <a:solidFill>
                <a:srgbClr val="022565"/>
              </a:solidFill>
              <a:latin typeface="Calibri"/>
              <a:ea typeface="Calibri"/>
              <a:cs typeface="Calibri"/>
              <a:sym typeface="Calibri"/>
            </a:endParaRPr>
          </a:p>
        </p:txBody>
      </p:sp>
      <p:pic>
        <p:nvPicPr>
          <p:cNvPr id="485" name="Google Shape;485;p48"/>
          <p:cNvPicPr preferRelativeResize="0"/>
          <p:nvPr/>
        </p:nvPicPr>
        <p:blipFill rotWithShape="1">
          <a:blip r:embed="rId4">
            <a:alphaModFix/>
          </a:blip>
          <a:srcRect b="0" l="8299" r="-8300" t="0"/>
          <a:stretch/>
        </p:blipFill>
        <p:spPr>
          <a:xfrm>
            <a:off x="7097973" y="601725"/>
            <a:ext cx="5330725" cy="56545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9"/>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91" name="Google Shape;491;p49"/>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latin typeface="Arial"/>
                <a:ea typeface="Arial"/>
                <a:cs typeface="Arial"/>
                <a:sym typeface="Arial"/>
              </a:rPr>
              <a:t>CONCLUZII</a:t>
            </a:r>
            <a:endParaRPr b="1" sz="3600">
              <a:solidFill>
                <a:schemeClr val="lt1"/>
              </a:solidFill>
              <a:latin typeface="Arial"/>
              <a:ea typeface="Arial"/>
              <a:cs typeface="Arial"/>
              <a:sym typeface="Arial"/>
            </a:endParaRPr>
          </a:p>
        </p:txBody>
      </p:sp>
      <p:sp>
        <p:nvSpPr>
          <p:cNvPr id="492" name="Google Shape;492;p49"/>
          <p:cNvSpPr txBox="1"/>
          <p:nvPr/>
        </p:nvSpPr>
        <p:spPr>
          <a:xfrm>
            <a:off x="5485125" y="1243013"/>
            <a:ext cx="6119700" cy="15699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Comerțul electronic funcționează prin integrarea eficientă a platformei, plăților, logisticii, marketingului digital, relațiilor cu clienții și infrastructurii tehnologice.</a:t>
            </a:r>
            <a:endParaRPr sz="2400">
              <a:solidFill>
                <a:srgbClr val="022565"/>
              </a:solidFill>
            </a:endParaRPr>
          </a:p>
        </p:txBody>
      </p:sp>
      <p:pic>
        <p:nvPicPr>
          <p:cNvPr id="493" name="Google Shape;493;p49"/>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494" name="Google Shape;494;p49"/>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495" name="Google Shape;495;p49"/>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96" name="Google Shape;496;p49"/>
          <p:cNvSpPr txBox="1"/>
          <p:nvPr/>
        </p:nvSpPr>
        <p:spPr>
          <a:xfrm>
            <a:off x="5485125" y="3469963"/>
            <a:ext cx="6119700" cy="8310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Marketingul digital atrage și fidelizează clienți prin strategii autentice.</a:t>
            </a:r>
            <a:endParaRPr sz="2400">
              <a:solidFill>
                <a:srgbClr val="022565"/>
              </a:solidFill>
            </a:endParaRPr>
          </a:p>
        </p:txBody>
      </p:sp>
      <p:sp>
        <p:nvSpPr>
          <p:cNvPr id="497" name="Google Shape;497;p49"/>
          <p:cNvSpPr txBox="1"/>
          <p:nvPr/>
        </p:nvSpPr>
        <p:spPr>
          <a:xfrm>
            <a:off x="5485125" y="4958013"/>
            <a:ext cx="6119700" cy="8310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O infrastructură tehnologică sigură și performantă sprijină creșterea afacerii.</a:t>
            </a:r>
            <a:endParaRPr sz="2400">
              <a:solidFill>
                <a:srgbClr val="02256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6"/>
          <p:cNvPicPr preferRelativeResize="0"/>
          <p:nvPr/>
        </p:nvPicPr>
        <p:blipFill>
          <a:blip r:embed="rId3">
            <a:alphaModFix/>
          </a:blip>
          <a:stretch>
            <a:fillRect/>
          </a:stretch>
        </p:blipFill>
        <p:spPr>
          <a:xfrm>
            <a:off x="3490198" y="1746800"/>
            <a:ext cx="4484425" cy="4097149"/>
          </a:xfrm>
          <a:prstGeom prst="rect">
            <a:avLst/>
          </a:prstGeom>
          <a:noFill/>
          <a:ln>
            <a:noFill/>
          </a:ln>
          <a:effectLst>
            <a:outerShdw blurRad="57150" rotWithShape="0" algn="bl" dir="5400000" dist="19050">
              <a:srgbClr val="000000">
                <a:alpha val="50000"/>
              </a:srgbClr>
            </a:outerShdw>
          </a:effectLst>
        </p:spPr>
      </p:pic>
      <p:sp>
        <p:nvSpPr>
          <p:cNvPr id="119" name="Google Shape;119;p16"/>
          <p:cNvSpPr txBox="1"/>
          <p:nvPr/>
        </p:nvSpPr>
        <p:spPr>
          <a:xfrm>
            <a:off x="999188" y="1861075"/>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400">
                <a:solidFill>
                  <a:srgbClr val="022565"/>
                </a:solidFill>
                <a:latin typeface="Calibri"/>
                <a:ea typeface="Calibri"/>
                <a:cs typeface="Calibri"/>
                <a:sym typeface="Calibri"/>
              </a:rPr>
              <a:t>platformă de e-comerț</a:t>
            </a:r>
            <a:endParaRPr>
              <a:latin typeface="Calibri"/>
              <a:ea typeface="Calibri"/>
              <a:cs typeface="Calibri"/>
              <a:sym typeface="Calibri"/>
            </a:endParaRPr>
          </a:p>
        </p:txBody>
      </p:sp>
      <p:sp>
        <p:nvSpPr>
          <p:cNvPr id="120" name="Google Shape;120;p16"/>
          <p:cNvSpPr txBox="1"/>
          <p:nvPr/>
        </p:nvSpPr>
        <p:spPr>
          <a:xfrm>
            <a:off x="404238" y="3518325"/>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400">
                <a:solidFill>
                  <a:srgbClr val="022565"/>
                </a:solidFill>
                <a:latin typeface="Calibri"/>
                <a:ea typeface="Calibri"/>
                <a:cs typeface="Calibri"/>
                <a:sym typeface="Calibri"/>
              </a:rPr>
              <a:t>sistem de plăți</a:t>
            </a:r>
            <a:endParaRPr>
              <a:latin typeface="Calibri"/>
              <a:ea typeface="Calibri"/>
              <a:cs typeface="Calibri"/>
              <a:sym typeface="Calibri"/>
            </a:endParaRPr>
          </a:p>
        </p:txBody>
      </p:sp>
      <p:sp>
        <p:nvSpPr>
          <p:cNvPr id="121" name="Google Shape;121;p16"/>
          <p:cNvSpPr txBox="1"/>
          <p:nvPr/>
        </p:nvSpPr>
        <p:spPr>
          <a:xfrm>
            <a:off x="999188" y="5175575"/>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400">
                <a:solidFill>
                  <a:srgbClr val="022565"/>
                </a:solidFill>
                <a:latin typeface="Calibri"/>
                <a:ea typeface="Calibri"/>
                <a:cs typeface="Calibri"/>
                <a:sym typeface="Calibri"/>
              </a:rPr>
              <a:t>logistică și livrare</a:t>
            </a:r>
            <a:endParaRPr>
              <a:latin typeface="Calibri"/>
              <a:ea typeface="Calibri"/>
              <a:cs typeface="Calibri"/>
              <a:sym typeface="Calibri"/>
            </a:endParaRPr>
          </a:p>
        </p:txBody>
      </p:sp>
      <p:sp>
        <p:nvSpPr>
          <p:cNvPr id="122" name="Google Shape;122;p16"/>
          <p:cNvSpPr txBox="1"/>
          <p:nvPr/>
        </p:nvSpPr>
        <p:spPr>
          <a:xfrm>
            <a:off x="7423438" y="18610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22565"/>
                </a:solidFill>
                <a:latin typeface="Calibri"/>
                <a:ea typeface="Calibri"/>
                <a:cs typeface="Calibri"/>
                <a:sym typeface="Calibri"/>
              </a:rPr>
              <a:t>marketing digital</a:t>
            </a:r>
            <a:endParaRPr>
              <a:latin typeface="Calibri"/>
              <a:ea typeface="Calibri"/>
              <a:cs typeface="Calibri"/>
              <a:sym typeface="Calibri"/>
            </a:endParaRPr>
          </a:p>
        </p:txBody>
      </p:sp>
      <p:sp>
        <p:nvSpPr>
          <p:cNvPr id="123" name="Google Shape;123;p16"/>
          <p:cNvSpPr txBox="1"/>
          <p:nvPr/>
        </p:nvSpPr>
        <p:spPr>
          <a:xfrm>
            <a:off x="8060563" y="3518325"/>
            <a:ext cx="372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22565"/>
                </a:solidFill>
                <a:latin typeface="Calibri"/>
                <a:ea typeface="Calibri"/>
                <a:cs typeface="Calibri"/>
                <a:sym typeface="Calibri"/>
              </a:rPr>
              <a:t>serviciul de relații cu clienții</a:t>
            </a:r>
            <a:endParaRPr>
              <a:latin typeface="Calibri"/>
              <a:ea typeface="Calibri"/>
              <a:cs typeface="Calibri"/>
              <a:sym typeface="Calibri"/>
            </a:endParaRPr>
          </a:p>
        </p:txBody>
      </p:sp>
      <p:sp>
        <p:nvSpPr>
          <p:cNvPr id="124" name="Google Shape;124;p16"/>
          <p:cNvSpPr txBox="1"/>
          <p:nvPr/>
        </p:nvSpPr>
        <p:spPr>
          <a:xfrm>
            <a:off x="7423438" y="5175575"/>
            <a:ext cx="372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22565"/>
                </a:solidFill>
                <a:latin typeface="Calibri"/>
                <a:ea typeface="Calibri"/>
                <a:cs typeface="Calibri"/>
                <a:sym typeface="Calibri"/>
              </a:rPr>
              <a:t>infrastructură</a:t>
            </a:r>
            <a:r>
              <a:rPr lang="en-US" sz="2400">
                <a:solidFill>
                  <a:srgbClr val="022565"/>
                </a:solidFill>
                <a:latin typeface="Calibri"/>
                <a:ea typeface="Calibri"/>
                <a:cs typeface="Calibri"/>
                <a:sym typeface="Calibri"/>
              </a:rPr>
              <a:t> tehnologică</a:t>
            </a:r>
            <a:endParaRPr>
              <a:latin typeface="Calibri"/>
              <a:ea typeface="Calibri"/>
              <a:cs typeface="Calibri"/>
              <a:sym typeface="Calibri"/>
            </a:endParaRPr>
          </a:p>
        </p:txBody>
      </p:sp>
      <p:sp>
        <p:nvSpPr>
          <p:cNvPr id="125" name="Google Shape;125;p16"/>
          <p:cNvSpPr/>
          <p:nvPr/>
        </p:nvSpPr>
        <p:spPr>
          <a:xfrm>
            <a:off x="0" y="0"/>
            <a:ext cx="12192000" cy="8949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26" name="Google Shape;126;p16"/>
          <p:cNvPicPr preferRelativeResize="0"/>
          <p:nvPr/>
        </p:nvPicPr>
        <p:blipFill rotWithShape="1">
          <a:blip r:embed="rId4">
            <a:alphaModFix/>
          </a:blip>
          <a:srcRect b="0" l="0" r="0" t="0"/>
          <a:stretch/>
        </p:blipFill>
        <p:spPr>
          <a:xfrm>
            <a:off x="9815000" y="-249475"/>
            <a:ext cx="2077650" cy="1468949"/>
          </a:xfrm>
          <a:prstGeom prst="rect">
            <a:avLst/>
          </a:prstGeom>
          <a:noFill/>
          <a:ln>
            <a:noFill/>
          </a:ln>
        </p:spPr>
      </p:pic>
      <p:pic>
        <p:nvPicPr>
          <p:cNvPr id="127" name="Google Shape;127;p16"/>
          <p:cNvPicPr preferRelativeResize="0"/>
          <p:nvPr/>
        </p:nvPicPr>
        <p:blipFill rotWithShape="1">
          <a:blip r:embed="rId5">
            <a:alphaModFix/>
          </a:blip>
          <a:srcRect b="0" l="0" r="0" t="0"/>
          <a:stretch/>
        </p:blipFill>
        <p:spPr>
          <a:xfrm>
            <a:off x="7569625" y="150510"/>
            <a:ext cx="1993748" cy="669000"/>
          </a:xfrm>
          <a:prstGeom prst="rect">
            <a:avLst/>
          </a:prstGeom>
          <a:noFill/>
          <a:ln>
            <a:noFill/>
          </a:ln>
        </p:spPr>
      </p:pic>
      <p:sp>
        <p:nvSpPr>
          <p:cNvPr id="128" name="Google Shape;128;p16"/>
          <p:cNvSpPr/>
          <p:nvPr/>
        </p:nvSpPr>
        <p:spPr>
          <a:xfrm>
            <a:off x="0" y="8949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34" name="Google Shape;134;p1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35" name="Google Shape;135;p1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36" name="Google Shape;136;p1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37" name="Google Shape;137;p17"/>
          <p:cNvSpPr txBox="1"/>
          <p:nvPr>
            <p:ph type="title"/>
          </p:nvPr>
        </p:nvSpPr>
        <p:spPr>
          <a:xfrm>
            <a:off x="399901" y="500688"/>
            <a:ext cx="113922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FUNCȚIONAREA UNEI AFACERI </a:t>
            </a:r>
            <a:endParaRPr b="1" sz="3400">
              <a:solidFill>
                <a:schemeClr val="lt1"/>
              </a:solidFill>
            </a:endParaRPr>
          </a:p>
        </p:txBody>
      </p:sp>
      <p:sp>
        <p:nvSpPr>
          <p:cNvPr id="138" name="Google Shape;138;p17"/>
          <p:cNvSpPr txBox="1"/>
          <p:nvPr/>
        </p:nvSpPr>
        <p:spPr>
          <a:xfrm>
            <a:off x="5869462" y="2958025"/>
            <a:ext cx="4779900" cy="172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Platforma de comerț electronic</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reprezintă „locul” virtual în care clienții interacționează cu produsele și serviciile unei afaceri.</a:t>
            </a:r>
            <a:endParaRPr sz="2400">
              <a:solidFill>
                <a:srgbClr val="022565"/>
              </a:solidFill>
              <a:latin typeface="Calibri"/>
              <a:ea typeface="Calibri"/>
              <a:cs typeface="Calibri"/>
              <a:sym typeface="Calibri"/>
            </a:endParaRPr>
          </a:p>
        </p:txBody>
      </p:sp>
      <p:pic>
        <p:nvPicPr>
          <p:cNvPr id="139" name="Google Shape;139;p17"/>
          <p:cNvPicPr preferRelativeResize="0"/>
          <p:nvPr/>
        </p:nvPicPr>
        <p:blipFill>
          <a:blip r:embed="rId5">
            <a:alphaModFix/>
          </a:blip>
          <a:stretch>
            <a:fillRect/>
          </a:stretch>
        </p:blipFill>
        <p:spPr>
          <a:xfrm>
            <a:off x="912513" y="2122200"/>
            <a:ext cx="5162112" cy="34005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8"/>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45" name="Google Shape;145;p18"/>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146" name="Google Shape;146;p18"/>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pic>
        <p:nvPicPr>
          <p:cNvPr id="147" name="Google Shape;147;p18"/>
          <p:cNvPicPr preferRelativeResize="0"/>
          <p:nvPr/>
        </p:nvPicPr>
        <p:blipFill>
          <a:blip r:embed="rId4">
            <a:alphaModFix/>
          </a:blip>
          <a:stretch>
            <a:fillRect/>
          </a:stretch>
        </p:blipFill>
        <p:spPr>
          <a:xfrm>
            <a:off x="1003813" y="2273100"/>
            <a:ext cx="3418500" cy="2311800"/>
          </a:xfrm>
          <a:prstGeom prst="roundRect">
            <a:avLst>
              <a:gd fmla="val 11089" name="adj"/>
            </a:avLst>
          </a:prstGeom>
          <a:noFill/>
          <a:ln>
            <a:noFill/>
          </a:ln>
          <a:effectLst>
            <a:outerShdw blurRad="57150" rotWithShape="0" algn="bl" dir="5400000" dist="19050">
              <a:srgbClr val="000000">
                <a:alpha val="50000"/>
              </a:srgbClr>
            </a:outerShdw>
          </a:effectLst>
        </p:spPr>
      </p:pic>
      <p:pic>
        <p:nvPicPr>
          <p:cNvPr id="148" name="Google Shape;148;p18"/>
          <p:cNvPicPr preferRelativeResize="0"/>
          <p:nvPr/>
        </p:nvPicPr>
        <p:blipFill>
          <a:blip r:embed="rId5">
            <a:alphaModFix/>
          </a:blip>
          <a:stretch>
            <a:fillRect/>
          </a:stretch>
        </p:blipFill>
        <p:spPr>
          <a:xfrm>
            <a:off x="7286988" y="2273100"/>
            <a:ext cx="3901200" cy="2311800"/>
          </a:xfrm>
          <a:prstGeom prst="roundRect">
            <a:avLst>
              <a:gd fmla="val 3979" name="adj"/>
            </a:avLst>
          </a:prstGeom>
          <a:noFill/>
          <a:ln>
            <a:noFill/>
          </a:ln>
          <a:effectLst>
            <a:outerShdw blurRad="57150" rotWithShape="0" algn="bl" dir="5400000" dist="19050">
              <a:srgbClr val="000000">
                <a:alpha val="76000"/>
              </a:srgbClr>
            </a:outerShdw>
          </a:effectLst>
        </p:spPr>
      </p:pic>
      <p:pic>
        <p:nvPicPr>
          <p:cNvPr id="149" name="Google Shape;149;p18"/>
          <p:cNvPicPr preferRelativeResize="0"/>
          <p:nvPr/>
        </p:nvPicPr>
        <p:blipFill>
          <a:blip r:embed="rId6">
            <a:alphaModFix/>
          </a:blip>
          <a:stretch>
            <a:fillRect/>
          </a:stretch>
        </p:blipFill>
        <p:spPr>
          <a:xfrm>
            <a:off x="3298487" y="1678800"/>
            <a:ext cx="5724000" cy="3500400"/>
          </a:xfrm>
          <a:prstGeom prst="roundRect">
            <a:avLst>
              <a:gd fmla="val 6414"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55" name="Google Shape;155;p1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156" name="Google Shape;156;p19"/>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pic>
        <p:nvPicPr>
          <p:cNvPr id="157" name="Google Shape;157;p19"/>
          <p:cNvPicPr preferRelativeResize="0"/>
          <p:nvPr/>
        </p:nvPicPr>
        <p:blipFill>
          <a:blip r:embed="rId4">
            <a:alphaModFix/>
          </a:blip>
          <a:stretch>
            <a:fillRect/>
          </a:stretch>
        </p:blipFill>
        <p:spPr>
          <a:xfrm>
            <a:off x="1271875" y="2056200"/>
            <a:ext cx="4457700" cy="2745600"/>
          </a:xfrm>
          <a:prstGeom prst="roundRect">
            <a:avLst>
              <a:gd fmla="val 6069" name="adj"/>
            </a:avLst>
          </a:prstGeom>
          <a:noFill/>
          <a:ln>
            <a:noFill/>
          </a:ln>
          <a:effectLst>
            <a:outerShdw blurRad="57150" rotWithShape="0" algn="bl" dir="5400000" dist="19050">
              <a:srgbClr val="000000">
                <a:alpha val="50000"/>
              </a:srgbClr>
            </a:outerShdw>
          </a:effectLst>
        </p:spPr>
      </p:pic>
      <p:pic>
        <p:nvPicPr>
          <p:cNvPr id="158" name="Google Shape;158;p19"/>
          <p:cNvPicPr preferRelativeResize="0"/>
          <p:nvPr/>
        </p:nvPicPr>
        <p:blipFill>
          <a:blip r:embed="rId5">
            <a:alphaModFix/>
          </a:blip>
          <a:stretch>
            <a:fillRect/>
          </a:stretch>
        </p:blipFill>
        <p:spPr>
          <a:xfrm>
            <a:off x="6542596" y="2056200"/>
            <a:ext cx="4882800" cy="2745600"/>
          </a:xfrm>
          <a:prstGeom prst="roundRect">
            <a:avLst>
              <a:gd fmla="val 6468" name="adj"/>
            </a:avLst>
          </a:prstGeom>
          <a:noFill/>
          <a:ln>
            <a:noFill/>
          </a:ln>
          <a:effectLst>
            <a:outerShdw blurRad="57150" rotWithShape="0" algn="bl" dir="5400000" dist="19050">
              <a:srgbClr val="000000">
                <a:alpha val="50000"/>
              </a:srgbClr>
            </a:outerShdw>
          </a:effectLst>
        </p:spPr>
      </p:pic>
      <p:pic>
        <p:nvPicPr>
          <p:cNvPr id="159" name="Google Shape;159;p19"/>
          <p:cNvPicPr preferRelativeResize="0"/>
          <p:nvPr/>
        </p:nvPicPr>
        <p:blipFill>
          <a:blip r:embed="rId6">
            <a:alphaModFix/>
          </a:blip>
          <a:stretch>
            <a:fillRect/>
          </a:stretch>
        </p:blipFill>
        <p:spPr>
          <a:xfrm>
            <a:off x="3438900" y="1668900"/>
            <a:ext cx="5428500" cy="3520200"/>
          </a:xfrm>
          <a:prstGeom prst="roundRect">
            <a:avLst>
              <a:gd fmla="val 6054"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0"/>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65" name="Google Shape;165;p20"/>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166" name="Google Shape;166;p20"/>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pic>
        <p:nvPicPr>
          <p:cNvPr id="167" name="Google Shape;167;p20"/>
          <p:cNvPicPr preferRelativeResize="0"/>
          <p:nvPr/>
        </p:nvPicPr>
        <p:blipFill>
          <a:blip r:embed="rId4">
            <a:alphaModFix/>
          </a:blip>
          <a:stretch>
            <a:fillRect/>
          </a:stretch>
        </p:blipFill>
        <p:spPr>
          <a:xfrm>
            <a:off x="1012100" y="1926750"/>
            <a:ext cx="4222200" cy="3114000"/>
          </a:xfrm>
          <a:prstGeom prst="roundRect">
            <a:avLst>
              <a:gd fmla="val 3919" name="adj"/>
            </a:avLst>
          </a:prstGeom>
          <a:noFill/>
          <a:ln>
            <a:noFill/>
          </a:ln>
          <a:effectLst>
            <a:outerShdw blurRad="57150" rotWithShape="0" algn="bl" dir="5400000" dist="19050">
              <a:srgbClr val="000000">
                <a:alpha val="50000"/>
              </a:srgbClr>
            </a:outerShdw>
          </a:effectLst>
        </p:spPr>
      </p:pic>
      <p:pic>
        <p:nvPicPr>
          <p:cNvPr id="168" name="Google Shape;168;p20"/>
          <p:cNvPicPr preferRelativeResize="0"/>
          <p:nvPr/>
        </p:nvPicPr>
        <p:blipFill>
          <a:blip r:embed="rId5">
            <a:alphaModFix/>
          </a:blip>
          <a:stretch>
            <a:fillRect/>
          </a:stretch>
        </p:blipFill>
        <p:spPr>
          <a:xfrm>
            <a:off x="6746150" y="1871998"/>
            <a:ext cx="4182300" cy="3114000"/>
          </a:xfrm>
          <a:prstGeom prst="roundRect">
            <a:avLst>
              <a:gd fmla="val 4273" name="adj"/>
            </a:avLst>
          </a:prstGeom>
          <a:noFill/>
          <a:ln>
            <a:noFill/>
          </a:ln>
          <a:effectLst>
            <a:outerShdw blurRad="57150" rotWithShape="0" algn="bl" dir="5400000" dist="19050">
              <a:srgbClr val="000000">
                <a:alpha val="50000"/>
              </a:srgbClr>
            </a:outerShdw>
          </a:effectLst>
        </p:spPr>
      </p:pic>
      <p:pic>
        <p:nvPicPr>
          <p:cNvPr id="169" name="Google Shape;169;p20"/>
          <p:cNvPicPr preferRelativeResize="0"/>
          <p:nvPr/>
        </p:nvPicPr>
        <p:blipFill>
          <a:blip r:embed="rId6">
            <a:alphaModFix/>
          </a:blip>
          <a:stretch>
            <a:fillRect/>
          </a:stretch>
        </p:blipFill>
        <p:spPr>
          <a:xfrm>
            <a:off x="3759900" y="1560610"/>
            <a:ext cx="4672200" cy="3846300"/>
          </a:xfrm>
          <a:prstGeom prst="roundRect">
            <a:avLst>
              <a:gd fmla="val 3634"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75" name="Google Shape;175;p2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176" name="Google Shape;176;p21"/>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pic>
        <p:nvPicPr>
          <p:cNvPr id="177" name="Google Shape;177;p21"/>
          <p:cNvPicPr preferRelativeResize="0"/>
          <p:nvPr/>
        </p:nvPicPr>
        <p:blipFill rotWithShape="1">
          <a:blip r:embed="rId4">
            <a:alphaModFix/>
          </a:blip>
          <a:srcRect b="0" l="36105" r="34993" t="0"/>
          <a:stretch/>
        </p:blipFill>
        <p:spPr>
          <a:xfrm>
            <a:off x="4711699" y="609825"/>
            <a:ext cx="2768599" cy="5747850"/>
          </a:xfrm>
          <a:prstGeom prst="rect">
            <a:avLst/>
          </a:prstGeom>
          <a:noFill/>
          <a:ln>
            <a:noFill/>
          </a:ln>
        </p:spPr>
      </p:pic>
      <p:pic>
        <p:nvPicPr>
          <p:cNvPr id="178" name="Google Shape;178;p21"/>
          <p:cNvPicPr preferRelativeResize="0"/>
          <p:nvPr/>
        </p:nvPicPr>
        <p:blipFill rotWithShape="1">
          <a:blip r:embed="rId4">
            <a:alphaModFix/>
          </a:blip>
          <a:srcRect b="0" l="7700" r="64193" t="0"/>
          <a:stretch/>
        </p:blipFill>
        <p:spPr>
          <a:xfrm>
            <a:off x="2567525" y="1211275"/>
            <a:ext cx="2077650" cy="4435457"/>
          </a:xfrm>
          <a:prstGeom prst="rect">
            <a:avLst/>
          </a:prstGeom>
          <a:noFill/>
          <a:ln>
            <a:noFill/>
          </a:ln>
        </p:spPr>
      </p:pic>
      <p:pic>
        <p:nvPicPr>
          <p:cNvPr id="179" name="Google Shape;179;p21"/>
          <p:cNvPicPr preferRelativeResize="0"/>
          <p:nvPr/>
        </p:nvPicPr>
        <p:blipFill rotWithShape="1">
          <a:blip r:embed="rId4">
            <a:alphaModFix/>
          </a:blip>
          <a:srcRect b="0" l="64676" r="2680" t="0"/>
          <a:stretch/>
        </p:blipFill>
        <p:spPr>
          <a:xfrm>
            <a:off x="7623026" y="1211275"/>
            <a:ext cx="2413001" cy="4435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