
<file path=[Content_Types].xml><?xml version="1.0" encoding="utf-8"?>
<Types xmlns="http://schemas.openxmlformats.org/package/2006/content-types">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Lst>
  <p:sldSz cy="6858000" cx="12192000"/>
  <p:notesSz cx="6858000" cy="9144000"/>
  <p:embeddedFontLst>
    <p:embeddedFont>
      <p:font typeface="Century Gothic"/>
      <p:regular r:id="rId37"/>
      <p:bold r:id="rId38"/>
      <p:italic r:id="rId39"/>
      <p:boldItalic r:id="rId4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CenturyGothic-boldItalic.fntdata"/><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33" Type="http://schemas.openxmlformats.org/officeDocument/2006/relationships/slide" Target="slides/slide29.xml"/><Relationship Id="rId10" Type="http://schemas.openxmlformats.org/officeDocument/2006/relationships/slide" Target="slides/slide6.xml"/><Relationship Id="rId32" Type="http://schemas.openxmlformats.org/officeDocument/2006/relationships/slide" Target="slides/slide28.xml"/><Relationship Id="rId13" Type="http://schemas.openxmlformats.org/officeDocument/2006/relationships/slide" Target="slides/slide9.xml"/><Relationship Id="rId35" Type="http://schemas.openxmlformats.org/officeDocument/2006/relationships/slide" Target="slides/slide31.xml"/><Relationship Id="rId12" Type="http://schemas.openxmlformats.org/officeDocument/2006/relationships/slide" Target="slides/slide8.xml"/><Relationship Id="rId34" Type="http://schemas.openxmlformats.org/officeDocument/2006/relationships/slide" Target="slides/slide30.xml"/><Relationship Id="rId15" Type="http://schemas.openxmlformats.org/officeDocument/2006/relationships/slide" Target="slides/slide11.xml"/><Relationship Id="rId37" Type="http://schemas.openxmlformats.org/officeDocument/2006/relationships/font" Target="fonts/CenturyGothic-regular.fntdata"/><Relationship Id="rId14" Type="http://schemas.openxmlformats.org/officeDocument/2006/relationships/slide" Target="slides/slide10.xml"/><Relationship Id="rId36" Type="http://schemas.openxmlformats.org/officeDocument/2006/relationships/slide" Target="slides/slide32.xml"/><Relationship Id="rId17" Type="http://schemas.openxmlformats.org/officeDocument/2006/relationships/slide" Target="slides/slide13.xml"/><Relationship Id="rId39" Type="http://schemas.openxmlformats.org/officeDocument/2006/relationships/font" Target="fonts/CenturyGothic-italic.fntdata"/><Relationship Id="rId16" Type="http://schemas.openxmlformats.org/officeDocument/2006/relationships/slide" Target="slides/slide12.xml"/><Relationship Id="rId38" Type="http://schemas.openxmlformats.org/officeDocument/2006/relationships/font" Target="fonts/CenturyGothic-bold.fnt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31715ffc4bb_0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SzPts val="1100"/>
              <a:buNone/>
            </a:pPr>
            <a:r>
              <a:rPr lang="en-US"/>
              <a:t>Canale de vânzări online</a:t>
            </a:r>
            <a:endParaRPr/>
          </a:p>
        </p:txBody>
      </p:sp>
      <p:sp>
        <p:nvSpPr>
          <p:cNvPr id="82" name="Google Shape;82;g31715ffc4bb_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a:t>În continuare ve-ți afla despre principalele canale de vânzări online.</a:t>
            </a:r>
            <a:endParaRPr/>
          </a:p>
          <a:p>
            <a:pPr indent="0" lvl="0" marL="0" rtl="0" algn="l">
              <a:spcBef>
                <a:spcPts val="0"/>
              </a:spcBef>
              <a:spcAft>
                <a:spcPts val="0"/>
              </a:spcAft>
              <a:buClr>
                <a:schemeClr val="dk1"/>
              </a:buClr>
              <a:buSzPts val="1100"/>
              <a:buFont typeface="Arial"/>
              <a:buNone/>
            </a:pPr>
            <a:r>
              <a:rPr lang="en-US"/>
              <a:t>Despre a</a:t>
            </a:r>
            <a:r>
              <a:rPr lang="en-US"/>
              <a:t>vantajele și dezavantajele canalelor de vânzări online.</a:t>
            </a:r>
            <a:endParaRPr/>
          </a:p>
          <a:p>
            <a:pPr indent="0" lvl="0" marL="0" rtl="0" algn="l">
              <a:spcBef>
                <a:spcPts val="0"/>
              </a:spcBef>
              <a:spcAft>
                <a:spcPts val="0"/>
              </a:spcAft>
              <a:buClr>
                <a:schemeClr val="dk1"/>
              </a:buClr>
              <a:buSzPts val="1100"/>
              <a:buFont typeface="Arial"/>
              <a:buNone/>
            </a:pPr>
            <a:r>
              <a:rPr lang="en-US"/>
              <a:t>Despre cum funcționează  afacerile bazate pe diferite tipuri de canale de vânzare.</a:t>
            </a:r>
            <a:endParaRPr/>
          </a:p>
          <a:p>
            <a:pPr indent="0" lvl="0" marL="0" rtl="0" algn="l">
              <a:lnSpc>
                <a:spcPct val="100000"/>
              </a:lnSpc>
              <a:spcBef>
                <a:spcPts val="0"/>
              </a:spcBef>
              <a:spcAft>
                <a:spcPts val="0"/>
              </a:spcAft>
              <a:buSzPts val="1100"/>
              <a:buNone/>
            </a:pPr>
            <a:r>
              <a:rPr lang="en-US"/>
              <a:t>Și despre alegerea canalului de vânzare în funcție de tipul produsului sau serviciului.</a:t>
            </a:r>
            <a:endParaRPr/>
          </a:p>
          <a:p>
            <a:pPr indent="0" lvl="0" marL="0" rtl="0" algn="l">
              <a:spcBef>
                <a:spcPts val="0"/>
              </a:spcBef>
              <a:spcAft>
                <a:spcPts val="0"/>
              </a:spcAft>
              <a:buClr>
                <a:schemeClr val="dk1"/>
              </a:buClr>
              <a:buSzPts val="1100"/>
              <a:buFont typeface="Arial"/>
              <a:buNone/>
            </a:pPr>
            <a:r>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t/>
            </a:r>
            <a:endParaRPr/>
          </a:p>
        </p:txBody>
      </p:sp>
      <p:sp>
        <p:nvSpPr>
          <p:cNvPr id="94" name="Google Shape;94;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14dbeb73cc_3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SzPts val="1100"/>
              <a:buNone/>
            </a:pPr>
            <a:r>
              <a:rPr lang="en-US">
                <a:solidFill>
                  <a:schemeClr val="dk1"/>
                </a:solidFill>
              </a:rPr>
              <a:t>Canalele de vânzări online au evoluat pentru a răspunde diverselor tipuri de afaceri și preferințelor clienților. </a:t>
            </a:r>
            <a:endParaRPr>
              <a:solidFill>
                <a:schemeClr val="dk1"/>
              </a:solidFill>
            </a:endParaRPr>
          </a:p>
        </p:txBody>
      </p:sp>
      <p:sp>
        <p:nvSpPr>
          <p:cNvPr id="111" name="Google Shape;111;g314dbeb73cc_3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3185dd82847_0_75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Cele mai populare canale de vânzare online sunt magazine online proprii, marketplace-urile, platformele de social media și aplicațiile dedicate.</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rgbClr val="000000"/>
              </a:buClr>
              <a:buSzPts val="1100"/>
              <a:buFont typeface="Arial"/>
              <a:buNone/>
            </a:pPr>
            <a:r>
              <a:t/>
            </a:r>
            <a:endParaRPr/>
          </a:p>
        </p:txBody>
      </p:sp>
      <p:sp>
        <p:nvSpPr>
          <p:cNvPr id="120" name="Google Shape;120;g3185dd82847_0_75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31e39f89b20_0_4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Webshop-urile, numite și magazine online proprii sunt website-uri individuale create și operate de comercianți pentru a vinde produse și servicii direct către consumatori. Magazinele online proprii se potrivesc afacerilor de dimensiuni mari și mijlocii, care dispun de o gamă variată de produse, o infrastructură solidă și o bază de clienți fidelizată. În rândul exemplelor locale se numără branduri de îmbrăcăminte renumite, precum Iuvas.</a:t>
            </a:r>
            <a:endParaRPr/>
          </a:p>
        </p:txBody>
      </p:sp>
      <p:sp>
        <p:nvSpPr>
          <p:cNvPr id="141" name="Google Shape;141;g31e39f89b20_0_4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g31e53377cb8_0_3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SzPts val="1100"/>
              <a:buNone/>
            </a:pPr>
            <a:r>
              <a:rPr lang="en-US"/>
              <a:t>Un alt exemplu de succes în această categorie este Enter, cunoscut pentru oferta sa diversificată de produse.</a:t>
            </a:r>
            <a:endParaRPr/>
          </a:p>
        </p:txBody>
      </p:sp>
      <p:sp>
        <p:nvSpPr>
          <p:cNvPr id="156" name="Google Shape;156;g31e53377cb8_0_3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1e53377cb8_0_13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Companiile care doresc să dețină propriul website, dar nu dispun de o echipă de dezvoltatori software pentru a-l construi de la zero, pot opta pentru platforme dedicate comerțului electronic, precum Shopify, Magento sau WooCommerce..</a:t>
            </a:r>
            <a:endParaRPr/>
          </a:p>
          <a:p>
            <a:pPr indent="0" lvl="0" marL="0" rtl="0" algn="l">
              <a:spcBef>
                <a:spcPts val="0"/>
              </a:spcBef>
              <a:spcAft>
                <a:spcPts val="0"/>
              </a:spcAft>
              <a:buSzPts val="1100"/>
              <a:buNone/>
            </a:pPr>
            <a:r>
              <a:t/>
            </a:r>
            <a:endParaRPr/>
          </a:p>
        </p:txBody>
      </p:sp>
      <p:sp>
        <p:nvSpPr>
          <p:cNvPr id="169" name="Google Shape;169;g31e53377cb8_0_13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31e9afa9833_0_8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Astfel, deținerea unui magazin online propriu vine cu o serie de avantaje:</a:t>
            </a:r>
            <a:endParaRPr/>
          </a:p>
          <a:p>
            <a:pPr indent="0" lvl="0" marL="0" rtl="0" algn="l">
              <a:spcBef>
                <a:spcPts val="0"/>
              </a:spcBef>
              <a:spcAft>
                <a:spcPts val="0"/>
              </a:spcAft>
              <a:buClr>
                <a:schemeClr val="dk1"/>
              </a:buClr>
              <a:buSzPts val="1100"/>
              <a:buFont typeface="Arial"/>
              <a:buNone/>
            </a:pPr>
            <a:r>
              <a:rPr lang="en-US"/>
              <a:t>Există un control total asupra brandului, deoarece magazinul propriu permite comercianților să creeze o experiență personalizată pentru clienți și să-și stabilească identitatea de brand.</a:t>
            </a:r>
            <a:endParaRPr/>
          </a:p>
          <a:p>
            <a:pPr indent="0" lvl="0" marL="0" rtl="0" algn="l">
              <a:spcBef>
                <a:spcPts val="0"/>
              </a:spcBef>
              <a:spcAft>
                <a:spcPts val="0"/>
              </a:spcAft>
              <a:buClr>
                <a:schemeClr val="dk1"/>
              </a:buClr>
              <a:buSzPts val="1100"/>
              <a:buFont typeface="Arial"/>
              <a:buNone/>
            </a:pPr>
            <a:r>
              <a:rPr lang="en-US"/>
              <a:t>Poate genera profituri mai mari, </a:t>
            </a:r>
            <a:r>
              <a:rPr lang="en-US"/>
              <a:t>deoarece</a:t>
            </a:r>
            <a:r>
              <a:rPr lang="en-US"/>
              <a:t> nu există comisioane de vânzare sau taxe </a:t>
            </a:r>
            <a:r>
              <a:rPr lang="en-US"/>
              <a:t>suplimentare</a:t>
            </a:r>
            <a:r>
              <a:rPr lang="en-US"/>
              <a:t> pentru întreținerea platformei.</a:t>
            </a:r>
            <a:endParaRPr/>
          </a:p>
          <a:p>
            <a:pPr indent="0" lvl="0" marL="0" rtl="0" algn="l">
              <a:spcBef>
                <a:spcPts val="0"/>
              </a:spcBef>
              <a:spcAft>
                <a:spcPts val="0"/>
              </a:spcAft>
              <a:buClr>
                <a:schemeClr val="dk1"/>
              </a:buClr>
              <a:buSzPts val="1100"/>
              <a:buFont typeface="Arial"/>
              <a:buNone/>
            </a:pPr>
            <a:r>
              <a:rPr lang="en-US"/>
              <a:t>Fidelizarea clienților este comodă, </a:t>
            </a:r>
            <a:r>
              <a:rPr lang="en-US"/>
              <a:t>deoarece</a:t>
            </a:r>
            <a:r>
              <a:rPr lang="en-US"/>
              <a:t> comerciantul poate colecta date despre clienți pentru a îmbunătăți relațiile și pentru a desfășura campanii de marketing personalizate.</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rPr lang="en-US"/>
              <a:t>Dezavantajele principale care pot fi enumerate la alegerea acestui canal de vânzare sunt:</a:t>
            </a:r>
            <a:endParaRPr/>
          </a:p>
          <a:p>
            <a:pPr indent="0" lvl="0" marL="0" rtl="0" algn="l">
              <a:spcBef>
                <a:spcPts val="0"/>
              </a:spcBef>
              <a:spcAft>
                <a:spcPts val="0"/>
              </a:spcAft>
              <a:buClr>
                <a:schemeClr val="dk1"/>
              </a:buClr>
              <a:buSzPts val="1100"/>
              <a:buFont typeface="Arial"/>
              <a:buNone/>
            </a:pPr>
            <a:r>
              <a:rPr lang="en-US"/>
              <a:t>Costuri inițiale pentru crearea unui magazin online și costuri de întreținere și promovare a acestuia, ceea ce poate reprezenta o barieră pentru afacerile mici.</a:t>
            </a:r>
            <a:endParaRPr/>
          </a:p>
          <a:p>
            <a:pPr indent="0" lvl="0" marL="0" rtl="0" algn="l">
              <a:spcBef>
                <a:spcPts val="0"/>
              </a:spcBef>
              <a:spcAft>
                <a:spcPts val="0"/>
              </a:spcAft>
              <a:buClr>
                <a:schemeClr val="dk1"/>
              </a:buClr>
              <a:buSzPts val="1100"/>
              <a:buFont typeface="Arial"/>
              <a:buNone/>
            </a:pPr>
            <a:r>
              <a:rPr lang="en-US"/>
              <a:t>Comercianții trebuie să atragă singuri traficul pe site și să investească în marketing digital pentru a genera vânzări.</a:t>
            </a:r>
            <a:endParaRPr/>
          </a:p>
          <a:p>
            <a:pPr indent="0" lvl="0" marL="0" rtl="0" algn="l">
              <a:spcBef>
                <a:spcPts val="0"/>
              </a:spcBef>
              <a:spcAft>
                <a:spcPts val="0"/>
              </a:spcAft>
              <a:buClr>
                <a:schemeClr val="dk1"/>
              </a:buClr>
              <a:buSzPts val="1100"/>
              <a:buFont typeface="Arial"/>
              <a:buNone/>
            </a:pPr>
            <a:r>
              <a:rPr lang="en-US"/>
              <a:t>Compania trebuie să asigure stocuri și să coordoneze întregul proces logistic, de la comenzi la livrare și suport.</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179" name="Google Shape;179;g31e9afa9833_0_8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31e9afa9833_0_1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Un marketplace, numit și piață online, este o platformă digitală unde mai mulți vânzători își pot lista produsele sau serviciile spre vânzare, iar cumpărătorii pot explora, compara și achiziționa dintr-o gamă variată de opțiuni.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200" name="Google Shape;200;g31e9afa9833_0_11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g31e9afa9833_0_12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SzPts val="1100"/>
              <a:buNone/>
            </a:pPr>
            <a:r>
              <a:rPr lang="en-US"/>
              <a:t>Amazon, Ebay și Etsy sunt exemple populare de marketplace-uri.</a:t>
            </a:r>
            <a:endParaRPr/>
          </a:p>
        </p:txBody>
      </p:sp>
      <p:sp>
        <p:nvSpPr>
          <p:cNvPr id="211" name="Google Shape;211;g31e9afa9833_0_12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g31e9afa9833_0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SzPts val="1100"/>
              <a:buNone/>
            </a:pPr>
            <a:r>
              <a:rPr lang="en-US"/>
              <a:t>De exemplu, Tulum Atelier, care este o afacere din Moldova, crează piese vestimentare handmade și primește comenzi internaționale prin platforma Etsy.</a:t>
            </a:r>
            <a:endParaRPr/>
          </a:p>
        </p:txBody>
      </p:sp>
      <p:sp>
        <p:nvSpPr>
          <p:cNvPr id="221" name="Google Shape;221;g31e9afa9833_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g31e9afa9833_0_2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Utilizarea acestui canal de vânzări vine cu o serie de avantaje:</a:t>
            </a:r>
            <a:endParaRPr/>
          </a:p>
          <a:p>
            <a:pPr indent="0" lvl="0" marL="0" rtl="0" algn="l">
              <a:spcBef>
                <a:spcPts val="0"/>
              </a:spcBef>
              <a:spcAft>
                <a:spcPts val="0"/>
              </a:spcAft>
              <a:buClr>
                <a:schemeClr val="dk1"/>
              </a:buClr>
              <a:buSzPts val="1100"/>
              <a:buFont typeface="Arial"/>
              <a:buNone/>
            </a:pPr>
            <a:r>
              <a:rPr lang="en-US"/>
              <a:t>Vizibilitate crescută, deoarece marketplace-urile atrag milioane de utilizatori, ceea ce crește șansele comercianților de a obține trafic și de a realiza vânzări la un public vast fără a investi semnificativ.în marketing .</a:t>
            </a:r>
            <a:endParaRPr/>
          </a:p>
          <a:p>
            <a:pPr indent="0" lvl="0" marL="0" rtl="0" algn="l">
              <a:spcBef>
                <a:spcPts val="0"/>
              </a:spcBef>
              <a:spcAft>
                <a:spcPts val="0"/>
              </a:spcAft>
              <a:buClr>
                <a:schemeClr val="dk1"/>
              </a:buClr>
              <a:buSzPts val="1100"/>
              <a:buFont typeface="Arial"/>
              <a:buNone/>
            </a:pPr>
            <a:r>
              <a:rPr lang="en-US"/>
              <a:t>Costuri inițiale reduse, deoarece, nu este necesară o investiție mare pentru a deschide un cont de vânzător.</a:t>
            </a:r>
            <a:endParaRPr/>
          </a:p>
          <a:p>
            <a:pPr indent="0" lvl="0" marL="0" rtl="0" algn="l">
              <a:spcBef>
                <a:spcPts val="0"/>
              </a:spcBef>
              <a:spcAft>
                <a:spcPts val="0"/>
              </a:spcAft>
              <a:buClr>
                <a:schemeClr val="dk1"/>
              </a:buClr>
              <a:buSzPts val="1100"/>
              <a:buFont typeface="Arial"/>
              <a:buNone/>
            </a:pPr>
            <a:r>
              <a:rPr lang="en-US"/>
              <a:t>Securitate și infrastructură garantată, deoarece platformele marketplace au sisteme integrate pentru plăți și protecția datelor clienților.</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rPr lang="en-US"/>
              <a:t>Dezavantajele principale sunt:</a:t>
            </a:r>
            <a:endParaRPr/>
          </a:p>
          <a:p>
            <a:pPr indent="0" lvl="0" marL="0" rtl="0" algn="l">
              <a:spcBef>
                <a:spcPts val="0"/>
              </a:spcBef>
              <a:spcAft>
                <a:spcPts val="0"/>
              </a:spcAft>
              <a:buClr>
                <a:schemeClr val="dk1"/>
              </a:buClr>
              <a:buSzPts val="1100"/>
              <a:buFont typeface="Arial"/>
              <a:buNone/>
            </a:pPr>
            <a:r>
              <a:rPr lang="en-US"/>
              <a:t>Concurența intensă, deoarece comercianții concurează direct cu alți vânzători care oferă produse similare.</a:t>
            </a:r>
            <a:endParaRPr/>
          </a:p>
          <a:p>
            <a:pPr indent="0" lvl="0" marL="0" rtl="0" algn="l">
              <a:spcBef>
                <a:spcPts val="0"/>
              </a:spcBef>
              <a:spcAft>
                <a:spcPts val="0"/>
              </a:spcAft>
              <a:buClr>
                <a:schemeClr val="dk1"/>
              </a:buClr>
              <a:buSzPts val="1100"/>
              <a:buFont typeface="Arial"/>
              <a:buNone/>
            </a:pPr>
            <a:r>
              <a:rPr lang="en-US"/>
              <a:t>Lipsa personalizării, deoarece controlul asupra designului și experienței clientului este limitat.</a:t>
            </a:r>
            <a:endParaRPr/>
          </a:p>
          <a:p>
            <a:pPr indent="0" lvl="0" marL="0" rtl="0" algn="l">
              <a:spcBef>
                <a:spcPts val="0"/>
              </a:spcBef>
              <a:spcAft>
                <a:spcPts val="0"/>
              </a:spcAft>
              <a:buClr>
                <a:schemeClr val="dk1"/>
              </a:buClr>
              <a:buSzPts val="1100"/>
              <a:buFont typeface="Arial"/>
              <a:buNone/>
            </a:pPr>
            <a:r>
              <a:rPr lang="en-US"/>
              <a:t>Taxe și comisioane, deoarece majoritatea marketplace-urilor percep comisioane la fiecare vânzare, care pot afecta profitabilitatea.</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234" name="Google Shape;234;g31e9afa9833_0_22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g31e9afa9833_0_24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Comerțul pe platformele de social media oferă companiilor oportunitatea de a-și expune și vinde produsele direct în mediul online, permițând utilizatorilor să descopere, să exploreze și să cumpere articole fără a fi nevoiți să părăsească aplicația. </a:t>
            </a:r>
            <a:endParaRPr/>
          </a:p>
        </p:txBody>
      </p:sp>
      <p:sp>
        <p:nvSpPr>
          <p:cNvPr id="255" name="Google Shape;255;g31e9afa9833_0_24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g31e9afa9833_0_27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SzPts val="1100"/>
              <a:buNone/>
            </a:pPr>
            <a:r>
              <a:rPr lang="en-US"/>
              <a:t>Astfel, o afacere poate utiliza ca canal de vânzări o pagină pe o platformă de social media cum este Facebook, Instagram sau TikTok.</a:t>
            </a:r>
            <a:endParaRPr/>
          </a:p>
          <a:p>
            <a:pPr indent="0" lvl="0" marL="0" rtl="0" algn="l">
              <a:spcBef>
                <a:spcPts val="0"/>
              </a:spcBef>
              <a:spcAft>
                <a:spcPts val="0"/>
              </a:spcAft>
              <a:buSzPts val="1100"/>
              <a:buNone/>
            </a:pPr>
            <a:r>
              <a:t/>
            </a:r>
            <a:endParaRPr/>
          </a:p>
        </p:txBody>
      </p:sp>
      <p:sp>
        <p:nvSpPr>
          <p:cNvPr id="266" name="Google Shape;266;g31e9afa9833_0_27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g31e9afa9833_0_26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În Republica Moldova, numeroase afaceri aleg să utilizeze o pagină de Instagram, fie ca principal canal de vânzări, fie ca suport adițional pentru activitatea lor comercială.</a:t>
            </a:r>
            <a:endParaRPr/>
          </a:p>
          <a:p>
            <a:pPr indent="0" lvl="0" marL="0" rtl="0" algn="l">
              <a:spcBef>
                <a:spcPts val="0"/>
              </a:spcBef>
              <a:spcAft>
                <a:spcPts val="0"/>
              </a:spcAft>
              <a:buSzPts val="1100"/>
              <a:buNone/>
            </a:pPr>
            <a:r>
              <a:t/>
            </a:r>
            <a:endParaRPr/>
          </a:p>
          <a:p>
            <a:pPr indent="0" lvl="0" marL="0" rtl="0" algn="l">
              <a:spcBef>
                <a:spcPts val="0"/>
              </a:spcBef>
              <a:spcAft>
                <a:spcPts val="0"/>
              </a:spcAft>
              <a:buSzPts val="1100"/>
              <a:buNone/>
            </a:pPr>
            <a:r>
              <a:rPr lang="en-US"/>
              <a:t>Meraki Bags este un brand care oferă genți croșetate manual. Acest brand din Republica Moldova se concentrează pe crearea de genți unice și folosește Instagram ca un canal principal de vânzări în mai multe moduri eficiente, profitând de capacitatea platformei de a angaja vizual consumatorii.</a:t>
            </a:r>
            <a:endParaRPr/>
          </a:p>
        </p:txBody>
      </p:sp>
      <p:sp>
        <p:nvSpPr>
          <p:cNvPr id="276" name="Google Shape;276;g31e9afa9833_0_26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g31e9afa9833_0_37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Utilizarea acestui canal de vânzări vine cu o serie de avantaje:</a:t>
            </a:r>
            <a:endParaRPr/>
          </a:p>
          <a:p>
            <a:pPr indent="0" lvl="0" marL="0" rtl="0" algn="l">
              <a:spcBef>
                <a:spcPts val="0"/>
              </a:spcBef>
              <a:spcAft>
                <a:spcPts val="0"/>
              </a:spcAft>
              <a:buClr>
                <a:schemeClr val="dk1"/>
              </a:buClr>
              <a:buSzPts val="1100"/>
              <a:buFont typeface="Arial"/>
              <a:buNone/>
            </a:pPr>
            <a:r>
              <a:rPr lang="en-US"/>
              <a:t>Platformele de social media permit comunicarea directă cu clienții, consolidând o relație autentică prin postări, comentarii și mesaje.</a:t>
            </a:r>
            <a:endParaRPr/>
          </a:p>
          <a:p>
            <a:pPr indent="0" lvl="0" marL="0" rtl="0" algn="l">
              <a:spcBef>
                <a:spcPts val="0"/>
              </a:spcBef>
              <a:spcAft>
                <a:spcPts val="0"/>
              </a:spcAft>
              <a:buClr>
                <a:schemeClr val="dk1"/>
              </a:buClr>
              <a:buSzPts val="1100"/>
              <a:buFont typeface="Arial"/>
              <a:buNone/>
            </a:pPr>
            <a:r>
              <a:rPr lang="en-US"/>
              <a:t>Social media oferă acces la milioane de utilizatori activi, iar opțiunile avansate ale social media permit segmentarea precisă a audienței.</a:t>
            </a:r>
            <a:endParaRPr/>
          </a:p>
          <a:p>
            <a:pPr indent="0" lvl="0" marL="0" rtl="0" algn="l">
              <a:spcBef>
                <a:spcPts val="0"/>
              </a:spcBef>
              <a:spcAft>
                <a:spcPts val="0"/>
              </a:spcAft>
              <a:buClr>
                <a:schemeClr val="dk1"/>
              </a:buClr>
              <a:buSzPts val="1100"/>
              <a:buFont typeface="Arial"/>
              <a:buNone/>
            </a:pPr>
            <a:r>
              <a:rPr lang="en-US"/>
              <a:t>Brandurile pot folosi imagini, videoclipuri și conținut interactiv pentru a atrage atenția clienților asupra produselor sale.</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rPr lang="en-US"/>
              <a:t>Dezavantajele principale sunt:</a:t>
            </a:r>
            <a:endParaRPr/>
          </a:p>
          <a:p>
            <a:pPr indent="0" lvl="0" marL="0" rtl="0" algn="l">
              <a:spcBef>
                <a:spcPts val="0"/>
              </a:spcBef>
              <a:spcAft>
                <a:spcPts val="0"/>
              </a:spcAft>
              <a:buClr>
                <a:schemeClr val="dk1"/>
              </a:buClr>
              <a:buSzPts val="1100"/>
              <a:buFont typeface="Arial"/>
              <a:buNone/>
            </a:pPr>
            <a:r>
              <a:rPr lang="en-US"/>
              <a:t>Pentru a ajunge la un public larg, companiile trebuie să investească în reclame  ceea ce crește costurile operaționale.</a:t>
            </a:r>
            <a:endParaRPr/>
          </a:p>
          <a:p>
            <a:pPr indent="0" lvl="0" marL="0" rtl="0" algn="l">
              <a:spcBef>
                <a:spcPts val="0"/>
              </a:spcBef>
              <a:spcAft>
                <a:spcPts val="0"/>
              </a:spcAft>
              <a:buClr>
                <a:schemeClr val="dk1"/>
              </a:buClr>
              <a:buSzPts val="1100"/>
              <a:buFont typeface="Arial"/>
              <a:buNone/>
            </a:pPr>
            <a:r>
              <a:rPr lang="en-US"/>
              <a:t>Deși brandurile pot crea conținut personalizat, interfața și designul sunt controlate de platformă, ceea ce limitează capacitatea de a personaliza complet experiența de cumpărare și imaginea de brand.</a:t>
            </a:r>
            <a:endParaRPr/>
          </a:p>
          <a:p>
            <a:pPr indent="0" lvl="0" marL="0" rtl="0" algn="l">
              <a:spcBef>
                <a:spcPts val="0"/>
              </a:spcBef>
              <a:spcAft>
                <a:spcPts val="0"/>
              </a:spcAft>
              <a:buClr>
                <a:schemeClr val="dk1"/>
              </a:buClr>
              <a:buSzPts val="1100"/>
              <a:buFont typeface="Arial"/>
              <a:buNone/>
            </a:pPr>
            <a:r>
              <a:rPr lang="en-US"/>
              <a:t>Datele utilizatorilor și tranzacțiile efectuate pe platformele sociale pot fi expuse unor riscuri de securitate, iar schimbările frecvente în reglementările de confidențialitate pot afecta modul în care brandurile își gestionează campaniile și colectarea de date.</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286" name="Google Shape;286;g31e9afa9833_0_37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5" name="Shape 305"/>
        <p:cNvGrpSpPr/>
        <p:nvPr/>
      </p:nvGrpSpPr>
      <p:grpSpPr>
        <a:xfrm>
          <a:off x="0" y="0"/>
          <a:ext cx="0" cy="0"/>
          <a:chOff x="0" y="0"/>
          <a:chExt cx="0" cy="0"/>
        </a:xfrm>
      </p:grpSpPr>
      <p:sp>
        <p:nvSpPr>
          <p:cNvPr id="306" name="Google Shape;306;g31e9afa9833_0_36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Vânzările printr-o aplicație mobilă dedicată implică crearea unei platforme mobile prin care companiile pot vinde produsele direct consumatorilor.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307" name="Google Shape;307;g31e9afa9833_0_36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g31e9afa9833_0_4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În Republica Moldova, aplicațiile mobile sunt foarte populare în rândul prestatorilor de servicii. De exemplu, aplicația bancară Maib facilitează tranzacțiile financiare, în timp ce serviciul de taxi Yandex oferă o metodă eficientă de transport urban. De asemenea, aplicațiile sunt frecvent utilizate de localurile care livrează mâncare, cum ar fi restaurantul Momo, care permite clienților să comande mâncare direct din confortul casei lor. </a:t>
            </a:r>
            <a:endParaRPr/>
          </a:p>
          <a:p>
            <a:pPr indent="0" lvl="0" marL="0" rtl="0" algn="l">
              <a:spcBef>
                <a:spcPts val="0"/>
              </a:spcBef>
              <a:spcAft>
                <a:spcPts val="0"/>
              </a:spcAft>
              <a:buSzPts val="1100"/>
              <a:buNone/>
            </a:pPr>
            <a:r>
              <a:t/>
            </a:r>
            <a:endParaRPr/>
          </a:p>
        </p:txBody>
      </p:sp>
      <p:sp>
        <p:nvSpPr>
          <p:cNvPr id="318" name="Google Shape;318;g31e9afa9833_0_41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g31e9afa9833_0_39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Utilizarea acestui canal de vânzări vine cu o serie de avantaje:</a:t>
            </a:r>
            <a:endParaRPr/>
          </a:p>
          <a:p>
            <a:pPr indent="0" lvl="0" marL="0" rtl="0" algn="l">
              <a:spcBef>
                <a:spcPts val="0"/>
              </a:spcBef>
              <a:spcAft>
                <a:spcPts val="0"/>
              </a:spcAft>
              <a:buClr>
                <a:schemeClr val="dk1"/>
              </a:buClr>
              <a:buSzPts val="1100"/>
              <a:buFont typeface="Arial"/>
              <a:buNone/>
            </a:pPr>
            <a:r>
              <a:rPr lang="en-US"/>
              <a:t>Accesibilitate sporită: Consumatorii pot accesa magazinul și pot face cumpărături direct de pe dispozitivele mobile.</a:t>
            </a:r>
            <a:endParaRPr/>
          </a:p>
          <a:p>
            <a:pPr indent="0" lvl="0" marL="0" rtl="0" algn="l">
              <a:spcBef>
                <a:spcPts val="0"/>
              </a:spcBef>
              <a:spcAft>
                <a:spcPts val="0"/>
              </a:spcAft>
              <a:buClr>
                <a:schemeClr val="dk1"/>
              </a:buClr>
              <a:buSzPts val="1100"/>
              <a:buFont typeface="Arial"/>
              <a:buNone/>
            </a:pPr>
            <a:r>
              <a:rPr lang="en-US"/>
              <a:t>Aplicațiile mobile permit o personalizare profundă a experienței de cumpărături, de la recomandări de produse bazate pe istoricul de cumpărături până la notificări personalizate despre oferte și noutăți.</a:t>
            </a:r>
            <a:endParaRPr/>
          </a:p>
          <a:p>
            <a:pPr indent="0" lvl="0" marL="0" rtl="0" algn="l">
              <a:spcBef>
                <a:spcPts val="0"/>
              </a:spcBef>
              <a:spcAft>
                <a:spcPts val="0"/>
              </a:spcAft>
              <a:buClr>
                <a:schemeClr val="dk1"/>
              </a:buClr>
              <a:buSzPts val="1100"/>
              <a:buFont typeface="Arial"/>
              <a:buNone/>
            </a:pPr>
            <a:r>
              <a:rPr lang="en-US"/>
              <a:t>Notificările push pot fi folosite pentru a trimite mesaje direct pe dispozitivul utilizatorului, crescând rata de angajament și stimulând vânzările prin promovarea ofertelor speciale și a evenimentelor.</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rPr lang="en-US"/>
              <a:t>Dezavantajele principale sunt:</a:t>
            </a:r>
            <a:endParaRPr/>
          </a:p>
          <a:p>
            <a:pPr indent="0" lvl="0" marL="0" rtl="0" algn="l">
              <a:spcBef>
                <a:spcPts val="0"/>
              </a:spcBef>
              <a:spcAft>
                <a:spcPts val="0"/>
              </a:spcAft>
              <a:buClr>
                <a:schemeClr val="dk1"/>
              </a:buClr>
              <a:buSzPts val="1100"/>
              <a:buFont typeface="Arial"/>
              <a:buNone/>
            </a:pPr>
            <a:r>
              <a:rPr lang="en-US"/>
              <a:t>Crearea și întreținerea unei aplicații mobile poate fi costisitoare. Este necesară actualizarea continuă pentru a rămâne compatibilă cu ultimele versiuni de sisteme de operare.</a:t>
            </a:r>
            <a:endParaRPr/>
          </a:p>
          <a:p>
            <a:pPr indent="0" lvl="0" marL="0" rtl="0" algn="l">
              <a:spcBef>
                <a:spcPts val="0"/>
              </a:spcBef>
              <a:spcAft>
                <a:spcPts val="0"/>
              </a:spcAft>
              <a:buClr>
                <a:schemeClr val="dk1"/>
              </a:buClr>
              <a:buSzPts val="1100"/>
              <a:buFont typeface="Arial"/>
              <a:buNone/>
            </a:pPr>
            <a:r>
              <a:rPr lang="en-US"/>
              <a:t>Aplicațiile mobile trebuie să asigure securitatea datelor personale și a informațiilor financiare ale utilizatorilor, ceea ce necesită implementarea unor măsuri de securitate robuste.</a:t>
            </a:r>
            <a:endParaRPr/>
          </a:p>
          <a:p>
            <a:pPr indent="0" lvl="0" marL="0" rtl="0" algn="l">
              <a:spcBef>
                <a:spcPts val="0"/>
              </a:spcBef>
              <a:spcAft>
                <a:spcPts val="0"/>
              </a:spcAft>
              <a:buClr>
                <a:schemeClr val="dk1"/>
              </a:buClr>
              <a:buSzPts val="1100"/>
              <a:buFont typeface="Arial"/>
              <a:buNone/>
            </a:pPr>
            <a:r>
              <a:rPr lang="en-US"/>
              <a:t>Funcționalitatea completă a unei aplicații mobile depinde adesea de conexiunea la internet, ceea ce poate limita accesul în zonele cu conectivitate slabă.</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328" name="Google Shape;328;g31e9afa9833_0_39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g31e9afa9833_0_43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SzPts val="1100"/>
              <a:buNone/>
            </a:pPr>
            <a:r>
              <a:rPr lang="en-US">
                <a:solidFill>
                  <a:schemeClr val="dk1"/>
                </a:solidFill>
              </a:rPr>
              <a:t>Canalele de vânzare sunt esențiale pentru funcționarea și succesul afacerilor, indiferent de industrie. Acestea reprezintă căile prin care produsele sau serviciile unei companii ajung la consumatori și pot varia de la canale tradiționale, cum ar fi magazinele fizice, până la canale moderne, precum platformele online. </a:t>
            </a:r>
            <a:endParaRPr>
              <a:solidFill>
                <a:schemeClr val="dk1"/>
              </a:solidFill>
            </a:endParaRPr>
          </a:p>
        </p:txBody>
      </p:sp>
      <p:sp>
        <p:nvSpPr>
          <p:cNvPr id="349" name="Google Shape;349;g31e9afa9833_0_43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g31e9afa9833_0_45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O afacere bazată pe un magazin online propriu funcționează ca un magazin virtual operat și deținut de un singur comerciant, care vinde direct clienților prin intermediul propriului website. </a:t>
            </a:r>
            <a:endParaRPr/>
          </a:p>
        </p:txBody>
      </p:sp>
      <p:sp>
        <p:nvSpPr>
          <p:cNvPr id="358" name="Google Shape;358;g31e9afa9833_0_45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g31e9afa9833_0_47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Pașii principali și funcționarea acestui tip de afacere sunt:</a:t>
            </a:r>
            <a:endParaRPr/>
          </a:p>
          <a:p>
            <a:pPr indent="0" lvl="0" marL="0" rtl="0" algn="l">
              <a:spcBef>
                <a:spcPts val="0"/>
              </a:spcBef>
              <a:spcAft>
                <a:spcPts val="0"/>
              </a:spcAft>
              <a:buClr>
                <a:schemeClr val="dk1"/>
              </a:buClr>
              <a:buSzPts val="1100"/>
              <a:buFont typeface="Arial"/>
              <a:buNone/>
            </a:pPr>
            <a:r>
              <a:rPr lang="en-US"/>
              <a:t>Crearea și administrarea site-ului. Proprietarul afacerii creează un site web dedicat, care include pagini de prezentare a produselor, informații despre brand, funcționalități de căutare și un coș de cumpărături. </a:t>
            </a:r>
            <a:endParaRPr/>
          </a:p>
          <a:p>
            <a:pPr indent="0" lvl="0" marL="0" rtl="0" algn="l">
              <a:spcBef>
                <a:spcPts val="0"/>
              </a:spcBef>
              <a:spcAft>
                <a:spcPts val="0"/>
              </a:spcAft>
              <a:buClr>
                <a:schemeClr val="dk1"/>
              </a:buClr>
              <a:buSzPts val="1100"/>
              <a:buFont typeface="Arial"/>
              <a:buNone/>
            </a:pPr>
            <a:r>
              <a:rPr lang="en-US"/>
              <a:t>Listarea produselor și gestionarea catalogului. Proprietarul magazinului adaugă produsele, descrierea acestora, imaginile și prețurile. Totodată, creează categorii de produse și filtre de căutare pentru a facilita navigarea clienților.</a:t>
            </a:r>
            <a:endParaRPr/>
          </a:p>
          <a:p>
            <a:pPr indent="0" lvl="0" marL="0" rtl="0" algn="l">
              <a:spcBef>
                <a:spcPts val="0"/>
              </a:spcBef>
              <a:spcAft>
                <a:spcPts val="0"/>
              </a:spcAft>
              <a:buClr>
                <a:schemeClr val="dk1"/>
              </a:buClr>
              <a:buSzPts val="1100"/>
              <a:buFont typeface="Arial"/>
              <a:buNone/>
            </a:pPr>
            <a:r>
              <a:rPr lang="en-US"/>
              <a:t>Promovare și atragerea clienților. Deoarece un web-shop propriu nu beneficiază de vizibilitatea unei platforme de tip marketplace, proprietarul trebuie să investească în marketing digital pentru a atrage trafic pe site și pentru a construi o audiență de clienți fideli.</a:t>
            </a:r>
            <a:endParaRPr/>
          </a:p>
          <a:p>
            <a:pPr indent="0" lvl="0" marL="0" rtl="0" algn="l">
              <a:spcBef>
                <a:spcPts val="0"/>
              </a:spcBef>
              <a:spcAft>
                <a:spcPts val="0"/>
              </a:spcAft>
              <a:buClr>
                <a:schemeClr val="dk1"/>
              </a:buClr>
              <a:buSzPts val="1100"/>
              <a:buFont typeface="Arial"/>
              <a:buNone/>
            </a:pPr>
            <a:r>
              <a:rPr lang="en-US"/>
              <a:t>După ce clienții adaugă produsele în coșul de cumpărături și finalizează comanda, magazinul procesează plata printr-un procesator de plăți integrat</a:t>
            </a:r>
            <a:endParaRPr/>
          </a:p>
          <a:p>
            <a:pPr indent="0" lvl="0" marL="0" rtl="0" algn="l">
              <a:spcBef>
                <a:spcPts val="0"/>
              </a:spcBef>
              <a:spcAft>
                <a:spcPts val="0"/>
              </a:spcAft>
              <a:buClr>
                <a:schemeClr val="dk1"/>
              </a:buClr>
              <a:buSzPts val="1100"/>
              <a:buFont typeface="Arial"/>
              <a:buNone/>
            </a:pPr>
            <a:r>
              <a:rPr lang="en-US"/>
              <a:t>Proprietarul magazinului administrează inventarul și se asigură că produsele sunt în stoc. După finalizarea unei comenzi, aceasta este procesată și ambalată, iar proprietarul se ocupă de expediere.</a:t>
            </a:r>
            <a:endParaRPr/>
          </a:p>
          <a:p>
            <a:pPr indent="0" lvl="0" marL="0" rtl="0" algn="l">
              <a:spcBef>
                <a:spcPts val="0"/>
              </a:spcBef>
              <a:spcAft>
                <a:spcPts val="0"/>
              </a:spcAft>
              <a:buClr>
                <a:schemeClr val="dk1"/>
              </a:buClr>
              <a:buSzPts val="1100"/>
              <a:buFont typeface="Arial"/>
              <a:buNone/>
            </a:pPr>
            <a:r>
              <a:rPr lang="en-US"/>
              <a:t>Web-shop-ul trebuie să ofere suport clienților prin e-mail, telefon sau chat, gestionând solicitările, retururile și schimburile. De asemenea, multe magazine folosesc campanii de email și oferte speciale pentru a crește fidelitatea clienților.</a:t>
            </a:r>
            <a:endParaRPr/>
          </a:p>
          <a:p>
            <a:pPr indent="0" lvl="0" marL="0" rtl="0" algn="l">
              <a:spcBef>
                <a:spcPts val="0"/>
              </a:spcBef>
              <a:spcAft>
                <a:spcPts val="0"/>
              </a:spcAft>
              <a:buClr>
                <a:schemeClr val="dk1"/>
              </a:buClr>
              <a:buSzPts val="1100"/>
              <a:buFont typeface="Arial"/>
              <a:buNone/>
            </a:pPr>
            <a:r>
              <a:rPr lang="en-US"/>
              <a:t>Proprietarul urmărește performanța magazinului folosind instrumente de analiză pentru a monitoriza traficul, ratele de conversie, sursele de trafic și comportamentul utilizatorilor, adaptând strategia de marketing și de vânzare pentru a crește vânzările.</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369" name="Google Shape;369;g31e9afa9833_0_47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0" name="Shape 390"/>
        <p:cNvGrpSpPr/>
        <p:nvPr/>
      </p:nvGrpSpPr>
      <p:grpSpPr>
        <a:xfrm>
          <a:off x="0" y="0"/>
          <a:ext cx="0" cy="0"/>
          <a:chOff x="0" y="0"/>
          <a:chExt cx="0" cy="0"/>
        </a:xfrm>
      </p:grpSpPr>
      <p:sp>
        <p:nvSpPr>
          <p:cNvPr id="391" name="Google Shape;391;g31e9afa9833_0_59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O afacere bazată pe marketplace funcționează ca o platformă intermediară digitală, unde are loc conectarea vânzătorilor cu cumpărătorii, eliminându-se multe dintre barierele tradiționale ale comerțului.</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392" name="Google Shape;392;g31e9afa9833_0_59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g31e9afa9833_0_60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Pașii principali și funcționarea unui marketplace:</a:t>
            </a:r>
            <a:endParaRPr/>
          </a:p>
          <a:p>
            <a:pPr indent="0" lvl="0" marL="0" rtl="0" algn="l">
              <a:spcBef>
                <a:spcPts val="0"/>
              </a:spcBef>
              <a:spcAft>
                <a:spcPts val="0"/>
              </a:spcAft>
              <a:buClr>
                <a:schemeClr val="dk1"/>
              </a:buClr>
              <a:buSzPts val="1100"/>
              <a:buFont typeface="Arial"/>
              <a:buNone/>
            </a:pPr>
            <a:r>
              <a:rPr lang="en-US"/>
              <a:t>Fiecare vânzător își creează un profil și listează produsele sau serviciile disponibile, completând descrieri, specificații și stabilind prețuri. Platforma permite organizarea categoriilor și aplicarea filtrelor pentru a facilita navigarea cumpărătorilor.</a:t>
            </a:r>
            <a:endParaRPr/>
          </a:p>
          <a:p>
            <a:pPr indent="0" lvl="0" marL="0" rtl="0" algn="l">
              <a:spcBef>
                <a:spcPts val="0"/>
              </a:spcBef>
              <a:spcAft>
                <a:spcPts val="0"/>
              </a:spcAft>
              <a:buClr>
                <a:schemeClr val="dk1"/>
              </a:buClr>
              <a:buSzPts val="1100"/>
              <a:buFont typeface="Arial"/>
              <a:buNone/>
            </a:pPr>
            <a:r>
              <a:rPr lang="en-US"/>
              <a:t>Marketplace-ul atrage un public larg prin campanii de marketing și publicitate online, oferind vânzătorilor vizibilitate.</a:t>
            </a:r>
            <a:endParaRPr/>
          </a:p>
          <a:p>
            <a:pPr indent="0" lvl="0" marL="0" rtl="0" algn="l">
              <a:spcBef>
                <a:spcPts val="0"/>
              </a:spcBef>
              <a:spcAft>
                <a:spcPts val="0"/>
              </a:spcAft>
              <a:buClr>
                <a:schemeClr val="dk1"/>
              </a:buClr>
              <a:buSzPts val="1100"/>
              <a:buFont typeface="Arial"/>
              <a:buNone/>
            </a:pPr>
            <a:r>
              <a:rPr lang="en-US"/>
              <a:t>Cumpărătorii explorează ofertele, adaugă produse în coșul de cumpărături și finalizează achiziția prin intermediul sistemului de checkout al platformei. </a:t>
            </a:r>
            <a:endParaRPr/>
          </a:p>
          <a:p>
            <a:pPr indent="0" lvl="0" marL="0" rtl="0" algn="l">
              <a:spcBef>
                <a:spcPts val="0"/>
              </a:spcBef>
              <a:spcAft>
                <a:spcPts val="0"/>
              </a:spcAft>
              <a:buClr>
                <a:schemeClr val="dk1"/>
              </a:buClr>
              <a:buSzPts val="1100"/>
              <a:buFont typeface="Arial"/>
              <a:buNone/>
            </a:pPr>
            <a:r>
              <a:rPr lang="en-US"/>
              <a:t>În funcție de modelul marketplace-ului, există două variante:</a:t>
            </a:r>
            <a:endParaRPr/>
          </a:p>
          <a:p>
            <a:pPr indent="0" lvl="0" marL="0" rtl="0" algn="l">
              <a:spcBef>
                <a:spcPts val="0"/>
              </a:spcBef>
              <a:spcAft>
                <a:spcPts val="0"/>
              </a:spcAft>
              <a:buClr>
                <a:schemeClr val="dk1"/>
              </a:buClr>
              <a:buSzPts val="1100"/>
              <a:buFont typeface="Arial"/>
              <a:buNone/>
            </a:pPr>
            <a:r>
              <a:rPr lang="en-US"/>
              <a:t>Vânzătorul se ocupă de livrare. După primirea comenzii, vânzătorul se ocupă de ambalarea și expedierea produsului direct către client.</a:t>
            </a:r>
            <a:endParaRPr/>
          </a:p>
          <a:p>
            <a:pPr indent="0" lvl="0" marL="0" rtl="0" algn="l">
              <a:spcBef>
                <a:spcPts val="0"/>
              </a:spcBef>
              <a:spcAft>
                <a:spcPts val="0"/>
              </a:spcAft>
              <a:buClr>
                <a:schemeClr val="dk1"/>
              </a:buClr>
              <a:buSzPts val="1100"/>
              <a:buFont typeface="Arial"/>
              <a:buNone/>
            </a:pPr>
            <a:r>
              <a:rPr lang="en-US"/>
              <a:t>Marketplace-ul oferă totul. Unele platforme, cum ar fi Amazon, gestionează întregul proces de logistică, inclusiv depozitarea, împachetarea și livrarea, în schimbul unui comision adițional.</a:t>
            </a:r>
            <a:endParaRPr/>
          </a:p>
          <a:p>
            <a:pPr indent="0" lvl="0" marL="0" rtl="0" algn="l">
              <a:spcBef>
                <a:spcPts val="0"/>
              </a:spcBef>
              <a:spcAft>
                <a:spcPts val="0"/>
              </a:spcAft>
              <a:buClr>
                <a:schemeClr val="dk1"/>
              </a:buClr>
              <a:buSzPts val="1100"/>
              <a:buFont typeface="Arial"/>
              <a:buNone/>
            </a:pPr>
            <a:r>
              <a:rPr lang="en-US"/>
              <a:t>După fiecare tranzacție, clienții pot lăsa recenzii și evaluări, contribuind astfel la transparența platformei. Feedback-ul pozitiv ajută la creșterea încrederii și vizibilității pentru vânzătorii bine evaluați.</a:t>
            </a:r>
            <a:endParaRPr/>
          </a:p>
          <a:p>
            <a:pPr indent="0" lvl="0" marL="0" rtl="0" algn="l">
              <a:spcBef>
                <a:spcPts val="0"/>
              </a:spcBef>
              <a:spcAft>
                <a:spcPts val="0"/>
              </a:spcAft>
              <a:buClr>
                <a:schemeClr val="dk1"/>
              </a:buClr>
              <a:buSzPts val="1100"/>
              <a:buFont typeface="Arial"/>
              <a:buNone/>
            </a:pPr>
            <a:r>
              <a:rPr lang="en-US"/>
              <a:t>Marketplace-ul colectează plățile de la clienți și, după aplicarea unui comision, transferă restul sumei către vânzător. Comisionul perceput acoperă costurile de operare și întreținere a platformei.</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403" name="Google Shape;403;g31e9afa9833_0_60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2" name="Shape 422"/>
        <p:cNvGrpSpPr/>
        <p:nvPr/>
      </p:nvGrpSpPr>
      <p:grpSpPr>
        <a:xfrm>
          <a:off x="0" y="0"/>
          <a:ext cx="0" cy="0"/>
          <a:chOff x="0" y="0"/>
          <a:chExt cx="0" cy="0"/>
        </a:xfrm>
      </p:grpSpPr>
      <p:sp>
        <p:nvSpPr>
          <p:cNvPr id="423" name="Google Shape;423;g31e9afa9833_0_64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O afacere bazată pe social media utilizează platforme de socializare precum Facebook, Instagram, TikTok sau Pinterest pentru a vinde produse și a interacționa direct cu clienții. </a:t>
            </a:r>
            <a:endParaRPr/>
          </a:p>
          <a:p>
            <a:pPr indent="0" lvl="0" marL="0" rtl="0" algn="l">
              <a:spcBef>
                <a:spcPts val="0"/>
              </a:spcBef>
              <a:spcAft>
                <a:spcPts val="0"/>
              </a:spcAft>
              <a:buClr>
                <a:schemeClr val="dk1"/>
              </a:buClr>
              <a:buSzPts val="1100"/>
              <a:buFont typeface="Arial"/>
              <a:buNone/>
            </a:pPr>
            <a:r>
              <a:rPr lang="en-US"/>
              <a:t>Acest model de afacere se bazează pe promovarea și vânzarea de produse într-un mediu în care publicul petrece deja mult timp, astfel încât procesul de descoperire și achiziție devine natural și convenabil pentru utilizatori.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424" name="Google Shape;424;g31e9afa9833_0_64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 name="Shape 433"/>
        <p:cNvGrpSpPr/>
        <p:nvPr/>
      </p:nvGrpSpPr>
      <p:grpSpPr>
        <a:xfrm>
          <a:off x="0" y="0"/>
          <a:ext cx="0" cy="0"/>
          <a:chOff x="0" y="0"/>
          <a:chExt cx="0" cy="0"/>
        </a:xfrm>
      </p:grpSpPr>
      <p:sp>
        <p:nvSpPr>
          <p:cNvPr id="434" name="Google Shape;434;g31e9afa9833_0_65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solidFill>
                  <a:schemeClr val="dk1"/>
                </a:solidFill>
              </a:rPr>
              <a:t>Pașii principali și funcționarea acestui tip de afacere sunt:</a:t>
            </a:r>
            <a:endParaRPr/>
          </a:p>
          <a:p>
            <a:pPr indent="0" lvl="0" marL="0" rtl="0" algn="l">
              <a:spcBef>
                <a:spcPts val="0"/>
              </a:spcBef>
              <a:spcAft>
                <a:spcPts val="0"/>
              </a:spcAft>
              <a:buClr>
                <a:schemeClr val="dk1"/>
              </a:buClr>
              <a:buSzPts val="1100"/>
              <a:buFont typeface="Arial"/>
              <a:buNone/>
            </a:pPr>
            <a:r>
              <a:rPr lang="en-US"/>
              <a:t>Proprietarul afacerii creează un cont de afacere pe platforma de social media, adăugând informații esențiale despre brand, cum ar fi descrierea, link-ul spre site-ul web (dacă există), și informații de contact. Profilul trebuie să fie atrăgător și coerent vizual cu imaginea de brand.</a:t>
            </a:r>
            <a:endParaRPr/>
          </a:p>
          <a:p>
            <a:pPr indent="0" lvl="0" marL="0" rtl="0" algn="l">
              <a:spcBef>
                <a:spcPts val="0"/>
              </a:spcBef>
              <a:spcAft>
                <a:spcPts val="0"/>
              </a:spcAft>
              <a:buClr>
                <a:schemeClr val="dk1"/>
              </a:buClr>
              <a:buSzPts val="1100"/>
              <a:buFont typeface="Arial"/>
              <a:buNone/>
            </a:pPr>
            <a:r>
              <a:rPr lang="en-US"/>
              <a:t>Produsele sunt promovate prin imagini, videoclipuri, stories, postări interactive și livestreaming, care prezintă produsele într-un mod atractiv și inspiră cumpărătorii să exploreze oferta. </a:t>
            </a:r>
            <a:endParaRPr/>
          </a:p>
          <a:p>
            <a:pPr indent="0" lvl="0" marL="0" rtl="0" algn="l">
              <a:spcBef>
                <a:spcPts val="0"/>
              </a:spcBef>
              <a:spcAft>
                <a:spcPts val="0"/>
              </a:spcAft>
              <a:buClr>
                <a:schemeClr val="dk1"/>
              </a:buClr>
              <a:buSzPts val="1100"/>
              <a:buFont typeface="Arial"/>
              <a:buNone/>
            </a:pPr>
            <a:r>
              <a:rPr lang="en-US"/>
              <a:t>Majoritatea platformelor de social media oferă acum funcții de shopping integrate, cum ar fi Instagram Shopping, Facebook Shops sau Pinterest Product Pins. Aceste funcții permit etichetarea produselor în postări, astfel încât utilizatorii să poată face click direct pentru a vedea prețul și a cumpăra. Achizițiile se pot realiza chiar pe platformă sau prin redirecționare către un site web extern.</a:t>
            </a:r>
            <a:endParaRPr/>
          </a:p>
          <a:p>
            <a:pPr indent="0" lvl="0" marL="0" rtl="0" algn="l">
              <a:spcBef>
                <a:spcPts val="0"/>
              </a:spcBef>
              <a:spcAft>
                <a:spcPts val="0"/>
              </a:spcAft>
              <a:buClr>
                <a:schemeClr val="dk1"/>
              </a:buClr>
              <a:buSzPts val="1100"/>
              <a:buFont typeface="Arial"/>
              <a:buNone/>
            </a:pPr>
            <a:r>
              <a:rPr lang="en-US"/>
              <a:t>Social media permite o comunicare directă între afacere și clienți prin comentarii și mesaje private, răspunzând întrebărilor, oferind detalii despre produse și clarificări legate de achiziții.</a:t>
            </a:r>
            <a:endParaRPr/>
          </a:p>
          <a:p>
            <a:pPr indent="0" lvl="0" marL="0" rtl="0" algn="l">
              <a:spcBef>
                <a:spcPts val="0"/>
              </a:spcBef>
              <a:spcAft>
                <a:spcPts val="0"/>
              </a:spcAft>
              <a:buClr>
                <a:schemeClr val="dk1"/>
              </a:buClr>
              <a:buSzPts val="1100"/>
              <a:buFont typeface="Arial"/>
              <a:buNone/>
            </a:pPr>
            <a:r>
              <a:rPr lang="en-US"/>
              <a:t>Platformele de social media au opțiuni de targetare foarte precise, ceea ce permite afacerilor să ajungă la publicul dorit pe baza vârstei, locației, intereselor și comportamentului online. Companiile pot crea reclame sponsorizate pentru a crește vizibilitatea produselor și pentru a stimula vânzările, direcționându-le exact către cei mai potriviți clienți.</a:t>
            </a:r>
            <a:endParaRPr/>
          </a:p>
          <a:p>
            <a:pPr indent="0" lvl="0" marL="0" rtl="0" algn="l">
              <a:spcBef>
                <a:spcPts val="0"/>
              </a:spcBef>
              <a:spcAft>
                <a:spcPts val="0"/>
              </a:spcAft>
              <a:buClr>
                <a:schemeClr val="dk1"/>
              </a:buClr>
              <a:buSzPts val="1100"/>
              <a:buFont typeface="Arial"/>
              <a:buNone/>
            </a:pPr>
            <a:r>
              <a:rPr lang="en-US"/>
              <a:t>Platformele de social media oferă instrumente analitice pentru a monitoriza eficiența campaniilor și a înțelege mai bine comportamentul publicului. Afacerea poate astfel să adapteze strategia de marketing pentru a maximiza rezultatele.</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435" name="Google Shape;435;g31e9afa9833_0_65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4" name="Shape 454"/>
        <p:cNvGrpSpPr/>
        <p:nvPr/>
      </p:nvGrpSpPr>
      <p:grpSpPr>
        <a:xfrm>
          <a:off x="0" y="0"/>
          <a:ext cx="0" cy="0"/>
          <a:chOff x="0" y="0"/>
          <a:chExt cx="0" cy="0"/>
        </a:xfrm>
      </p:grpSpPr>
      <p:sp>
        <p:nvSpPr>
          <p:cNvPr id="455" name="Google Shape;455;g31e9afa9833_0_69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O afacere bazată pe o aplicație mobilă dedicată funcționează similar cu un magazin online propriu, dar este adaptată pentru utilizare pe dispozitive mobile, oferind o experiență personalizată și accesibilă direct din palma utilizatorilor.</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456" name="Google Shape;456;g31e9afa9833_0_69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5" name="Shape 465"/>
        <p:cNvGrpSpPr/>
        <p:nvPr/>
      </p:nvGrpSpPr>
      <p:grpSpPr>
        <a:xfrm>
          <a:off x="0" y="0"/>
          <a:ext cx="0" cy="0"/>
          <a:chOff x="0" y="0"/>
          <a:chExt cx="0" cy="0"/>
        </a:xfrm>
      </p:grpSpPr>
      <p:sp>
        <p:nvSpPr>
          <p:cNvPr id="466" name="Google Shape;466;g31e9afa9833_0_70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solidFill>
                  <a:schemeClr val="dk1"/>
                </a:solidFill>
              </a:rPr>
              <a:t>Pașii principali și funcționarea acestui tip de afacere sunt:</a:t>
            </a:r>
            <a:endParaRPr/>
          </a:p>
          <a:p>
            <a:pPr indent="0" lvl="0" marL="0" rtl="0" algn="l">
              <a:spcBef>
                <a:spcPts val="0"/>
              </a:spcBef>
              <a:spcAft>
                <a:spcPts val="0"/>
              </a:spcAft>
              <a:buClr>
                <a:schemeClr val="dk1"/>
              </a:buClr>
              <a:buSzPts val="1100"/>
              <a:buFont typeface="Arial"/>
              <a:buNone/>
            </a:pPr>
            <a:r>
              <a:rPr lang="en-US"/>
              <a:t>Proprietarul afacerii dezvoltă o aplicație mobilă dedicată, care include interfețe optimizate pentru dispozitive mobile, funcționalități de navigare intuitivă, și un sistem de coș de cumpărături eficient.</a:t>
            </a:r>
            <a:endParaRPr/>
          </a:p>
          <a:p>
            <a:pPr indent="0" lvl="0" marL="0" rtl="0" algn="l">
              <a:spcBef>
                <a:spcPts val="0"/>
              </a:spcBef>
              <a:spcAft>
                <a:spcPts val="0"/>
              </a:spcAft>
              <a:buClr>
                <a:schemeClr val="dk1"/>
              </a:buClr>
              <a:buSzPts val="1100"/>
              <a:buFont typeface="Arial"/>
              <a:buNone/>
            </a:pPr>
            <a:r>
              <a:rPr lang="en-US"/>
              <a:t>În aplicație, proprietarul adaugă produsele cu descrierile, imaginile și prețurile corespunzătoare.</a:t>
            </a:r>
            <a:endParaRPr/>
          </a:p>
          <a:p>
            <a:pPr indent="0" lvl="0" marL="0" rtl="0" algn="l">
              <a:spcBef>
                <a:spcPts val="0"/>
              </a:spcBef>
              <a:spcAft>
                <a:spcPts val="0"/>
              </a:spcAft>
              <a:buClr>
                <a:schemeClr val="dk1"/>
              </a:buClr>
              <a:buSzPts val="1100"/>
              <a:buFont typeface="Arial"/>
              <a:buNone/>
            </a:pPr>
            <a:r>
              <a:rPr lang="en-US"/>
              <a:t>Proprietarul trebuie să folosească strategii de marketing mobil, cum ar fi notificările push, publicitatea în alte aplicații și promovarea prin rețelele de socializare, pentru a atrage utilizatori în aplicație și a crește baza de clienți.</a:t>
            </a:r>
            <a:endParaRPr/>
          </a:p>
          <a:p>
            <a:pPr indent="0" lvl="0" marL="0" rtl="0" algn="l">
              <a:spcBef>
                <a:spcPts val="0"/>
              </a:spcBef>
              <a:spcAft>
                <a:spcPts val="0"/>
              </a:spcAft>
              <a:buClr>
                <a:schemeClr val="dk1"/>
              </a:buClr>
              <a:buSzPts val="1100"/>
              <a:buFont typeface="Arial"/>
              <a:buNone/>
            </a:pPr>
            <a:r>
              <a:rPr lang="en-US"/>
              <a:t>Utilizatorii finalizează cumpărăturile în aplicație, iar plățile sunt procesate printr-un gateway de plată integrat care acceptă metode diverse, de la carduri bancare la soluții de plată mobilă, cum ar fi Apple Pay sau Google Wallet.</a:t>
            </a:r>
            <a:endParaRPr/>
          </a:p>
          <a:p>
            <a:pPr indent="0" lvl="0" marL="0" rtl="0" algn="l">
              <a:spcBef>
                <a:spcPts val="0"/>
              </a:spcBef>
              <a:spcAft>
                <a:spcPts val="0"/>
              </a:spcAft>
              <a:buClr>
                <a:schemeClr val="dk1"/>
              </a:buClr>
              <a:buSzPts val="1100"/>
              <a:buFont typeface="Arial"/>
              <a:buNone/>
            </a:pPr>
            <a:r>
              <a:rPr lang="en-US"/>
              <a:t>Aplicația permite monitorizarea stocurilor în timp real și gestionarea logistică a expedierilor. Comenzile sunt automat procesate, iar detaliile de expediere sunt transmise utilizatorilor prin actualizări în aplicație sau prin notificări push.</a:t>
            </a:r>
            <a:endParaRPr/>
          </a:p>
          <a:p>
            <a:pPr indent="0" lvl="0" marL="0" rtl="0" algn="l">
              <a:spcBef>
                <a:spcPts val="0"/>
              </a:spcBef>
              <a:spcAft>
                <a:spcPts val="0"/>
              </a:spcAft>
              <a:buClr>
                <a:schemeClr val="dk1"/>
              </a:buClr>
              <a:buSzPts val="1100"/>
              <a:buFont typeface="Arial"/>
              <a:buNone/>
            </a:pPr>
            <a:r>
              <a:rPr lang="en-US"/>
              <a:t>Suportul pentru clienți poate fi oferit direct în aplicație prin chat live sau prin sisteme de ticketing. Pentru retenția clienților, aplicația poate oferi recompense, cupoane de reducere și oferte personalizate bazate pe comportamentul de cumpărare al utilizatorilor.</a:t>
            </a:r>
            <a:endParaRPr/>
          </a:p>
        </p:txBody>
      </p:sp>
      <p:sp>
        <p:nvSpPr>
          <p:cNvPr id="467" name="Google Shape;467;g31e9afa9833_0_70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6" name="Shape 486"/>
        <p:cNvGrpSpPr/>
        <p:nvPr/>
      </p:nvGrpSpPr>
      <p:grpSpPr>
        <a:xfrm>
          <a:off x="0" y="0"/>
          <a:ext cx="0" cy="0"/>
          <a:chOff x="0" y="0"/>
          <a:chExt cx="0" cy="0"/>
        </a:xfrm>
      </p:grpSpPr>
      <p:sp>
        <p:nvSpPr>
          <p:cNvPr id="487" name="Google Shape;487;g31e9afa9833_0_73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SzPts val="1100"/>
              <a:buNone/>
            </a:pPr>
            <a:r>
              <a:rPr lang="en-US">
                <a:solidFill>
                  <a:schemeClr val="dk1"/>
                </a:solidFill>
              </a:rPr>
              <a:t>Alegerea dintre un marketplace, magazin online propriu și rețele de social media depinde de obiectivele comerciale, resursele disponibile și strategia de marketing a companiei.</a:t>
            </a:r>
            <a:endParaRPr>
              <a:solidFill>
                <a:schemeClr val="dk1"/>
              </a:solidFill>
            </a:endParaRPr>
          </a:p>
        </p:txBody>
      </p:sp>
      <p:sp>
        <p:nvSpPr>
          <p:cNvPr id="488" name="Google Shape;488;g31e9afa9833_0_73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5" name="Shape 495"/>
        <p:cNvGrpSpPr/>
        <p:nvPr/>
      </p:nvGrpSpPr>
      <p:grpSpPr>
        <a:xfrm>
          <a:off x="0" y="0"/>
          <a:ext cx="0" cy="0"/>
          <a:chOff x="0" y="0"/>
          <a:chExt cx="0" cy="0"/>
        </a:xfrm>
      </p:grpSpPr>
      <p:sp>
        <p:nvSpPr>
          <p:cNvPr id="496" name="Google Shape;496;g31e9afa9833_0_74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Dacă bugetul este limitat, un marketplace poate fi o alegere mai accesibilă, având în vedere că nu implică investiții mari în tehnologie și marketing. </a:t>
            </a:r>
            <a:endParaRPr/>
          </a:p>
          <a:p>
            <a:pPr indent="0" lvl="0" marL="0" rtl="0" algn="l">
              <a:spcBef>
                <a:spcPts val="0"/>
              </a:spcBef>
              <a:spcAft>
                <a:spcPts val="0"/>
              </a:spcAft>
              <a:buClr>
                <a:schemeClr val="dk1"/>
              </a:buClr>
              <a:buSzPts val="1100"/>
              <a:buFont typeface="Arial"/>
              <a:buNone/>
            </a:pPr>
            <a:r>
              <a:rPr lang="en-US"/>
              <a:t>Dacă bugetul permite, atunci un magazin propriu ar fi o opțiune bună, deoarece oferă libertate totală de branding. Comercianții ar putea construi un brand puternic, distinct și  oferi o experiență personalizată clienților.</a:t>
            </a:r>
            <a:endParaRPr/>
          </a:p>
          <a:p>
            <a:pPr indent="0" lvl="0" marL="0" rtl="0" algn="l">
              <a:spcBef>
                <a:spcPts val="0"/>
              </a:spcBef>
              <a:spcAft>
                <a:spcPts val="0"/>
              </a:spcAft>
              <a:buClr>
                <a:schemeClr val="dk1"/>
              </a:buClr>
              <a:buSzPts val="1100"/>
              <a:buFont typeface="Arial"/>
              <a:buNone/>
            </a:pPr>
            <a:r>
              <a:rPr lang="en-US"/>
              <a:t>Dacă produsele sunt de nișă și au o audiență specifică, un magazin propriu sau social media ar putea oferi mai mult control asupra mesajului de brand și al poziționării.</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497" name="Google Shape;497;g31e9afa9833_0_74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7" name="Shape 507"/>
        <p:cNvGrpSpPr/>
        <p:nvPr/>
      </p:nvGrpSpPr>
      <p:grpSpPr>
        <a:xfrm>
          <a:off x="0" y="0"/>
          <a:ext cx="0" cy="0"/>
          <a:chOff x="0" y="0"/>
          <a:chExt cx="0" cy="0"/>
        </a:xfrm>
      </p:grpSpPr>
      <p:sp>
        <p:nvSpPr>
          <p:cNvPr id="508" name="Google Shape;508;g31e9afa9833_0_83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Marketplace-urile și rețelele sociale sunt utile pentru comercianții care doresc să înceapă vânzările rapid, fără a se preocupa de construcția unei platforme și de atragerea traficului inițial. </a:t>
            </a:r>
            <a:endParaRPr/>
          </a:p>
          <a:p>
            <a:pPr indent="0" lvl="0" marL="0" rtl="0" algn="l">
              <a:spcBef>
                <a:spcPts val="0"/>
              </a:spcBef>
              <a:spcAft>
                <a:spcPts val="0"/>
              </a:spcAft>
              <a:buClr>
                <a:schemeClr val="dk1"/>
              </a:buClr>
              <a:buSzPts val="1100"/>
              <a:buFont typeface="Arial"/>
              <a:buNone/>
            </a:pPr>
            <a:r>
              <a:rPr lang="en-US"/>
              <a:t>Comercianții pot începe pe un marketplace sau pe rețele sociale pentru a testa piața și pentru a genera vânzări rapide. Pe măsură ce afacerea crește, își pot deschide și un magazin online propriu pentru a construi un brand unic și a avea mai mult control asupra experienței clientului.</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509" name="Google Shape;509;g31e9afa9833_0_83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7" name="Shape 517"/>
        <p:cNvGrpSpPr/>
        <p:nvPr/>
      </p:nvGrpSpPr>
      <p:grpSpPr>
        <a:xfrm>
          <a:off x="0" y="0"/>
          <a:ext cx="0" cy="0"/>
          <a:chOff x="0" y="0"/>
          <a:chExt cx="0" cy="0"/>
        </a:xfrm>
      </p:grpSpPr>
      <p:sp>
        <p:nvSpPr>
          <p:cNvPr id="518" name="Google Shape;518;g314a07303e8_0_50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t>Comercianții au la dispoziție o varietate de canale de vânzări online, fiecare cu avantajele și dezavantajele sale. Alegerea canalului potrivit depinde de necesitățile specifice ale afacerii, buget și obiectivele de creștere.</a:t>
            </a:r>
            <a:endParaRPr/>
          </a:p>
          <a:p>
            <a:pPr indent="0" lvl="0" marL="0" rtl="0" algn="l">
              <a:spcBef>
                <a:spcPts val="0"/>
              </a:spcBef>
              <a:spcAft>
                <a:spcPts val="0"/>
              </a:spcAft>
              <a:buClr>
                <a:schemeClr val="dk1"/>
              </a:buClr>
              <a:buSzPts val="1100"/>
              <a:buFont typeface="Arial"/>
              <a:buNone/>
            </a:pPr>
            <a:r>
              <a:rPr lang="en-US"/>
              <a:t>Indiferent de canalul ales, promovarea eficientă este esențială pentru a atrage și menține clienții. Strategiile de marketing digital, inclusiv SEO, publicitatea plătită și marketingul pe rețelele sociale, sunt cruciale pentru succesul pe termen lung.</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p:txBody>
      </p:sp>
      <p:sp>
        <p:nvSpPr>
          <p:cNvPr id="519" name="Google Shape;519;g314a07303e8_0_50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 name="Google Shape;13;p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4"/>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4"/>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6" name="Google Shape;26;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5"/>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5"/>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10"/>
          <p:cNvSpPr/>
          <p:nvPr>
            <p:ph idx="2" type="pic"/>
          </p:nvPr>
        </p:nvSpPr>
        <p:spPr>
          <a:xfrm>
            <a:off x="5183188" y="987425"/>
            <a:ext cx="6172200" cy="4873625"/>
          </a:xfrm>
          <a:prstGeom prst="rect">
            <a:avLst/>
          </a:prstGeom>
          <a:noFill/>
          <a:ln>
            <a:noFill/>
          </a:ln>
        </p:spPr>
      </p:sp>
      <p:sp>
        <p:nvSpPr>
          <p:cNvPr id="64" name="Google Shape;64;p1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 name="Google Shape;7;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4.png"/><Relationship Id="rId5"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 Id="rId4" Type="http://schemas.openxmlformats.org/officeDocument/2006/relationships/image" Target="../media/image7.png"/><Relationship Id="rId5" Type="http://schemas.openxmlformats.org/officeDocument/2006/relationships/image" Target="../media/image28.g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 Id="rId4" Type="http://schemas.openxmlformats.org/officeDocument/2006/relationships/image" Target="../media/image27.gi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8.png"/><Relationship Id="rId6"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3.gif"/><Relationship Id="rId4" Type="http://schemas.openxmlformats.org/officeDocument/2006/relationships/image" Target="../media/image4.png"/><Relationship Id="rId5"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png"/><Relationship Id="rId4" Type="http://schemas.openxmlformats.org/officeDocument/2006/relationships/image" Target="../media/image13.png"/><Relationship Id="rId5" Type="http://schemas.openxmlformats.org/officeDocument/2006/relationships/image" Target="../media/image11.png"/><Relationship Id="rId6"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png"/><Relationship Id="rId4" Type="http://schemas.openxmlformats.org/officeDocument/2006/relationships/image" Target="../media/image21.png"/><Relationship Id="rId5" Type="http://schemas.openxmlformats.org/officeDocument/2006/relationships/image" Target="../media/image10.png"/><Relationship Id="rId6" Type="http://schemas.openxmlformats.org/officeDocument/2006/relationships/image" Target="../media/image25.png"/><Relationship Id="rId7" Type="http://schemas.openxmlformats.org/officeDocument/2006/relationships/image" Target="../media/image29.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4.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9.gif"/><Relationship Id="rId4" Type="http://schemas.openxmlformats.org/officeDocument/2006/relationships/image" Target="../media/image4.png"/><Relationship Id="rId5"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20.png"/><Relationship Id="rId6"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4.png"/><Relationship Id="rId4" Type="http://schemas.openxmlformats.org/officeDocument/2006/relationships/image" Target="../media/image32.gif"/><Relationship Id="rId5" Type="http://schemas.openxmlformats.org/officeDocument/2006/relationships/image" Target="../media/image34.gif"/><Relationship Id="rId6" Type="http://schemas.openxmlformats.org/officeDocument/2006/relationships/image" Target="../media/image31.gi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4.pn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4.png"/><Relationship Id="rId4" Type="http://schemas.openxmlformats.org/officeDocument/2006/relationships/image" Target="../media/image7.png"/><Relationship Id="rId5" Type="http://schemas.openxmlformats.org/officeDocument/2006/relationships/image" Target="../media/image22.gi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4.png"/><Relationship Id="rId4" Type="http://schemas.openxmlformats.org/officeDocument/2006/relationships/image" Target="../media/image33.gif"/><Relationship Id="rId5" Type="http://schemas.openxmlformats.org/officeDocument/2006/relationships/image" Target="../media/image30.gif"/><Relationship Id="rId6" Type="http://schemas.openxmlformats.org/officeDocument/2006/relationships/image" Target="../media/image26.gi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4.pn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4.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4.png"/><Relationship Id="rId4" Type="http://schemas.openxmlformats.org/officeDocument/2006/relationships/image" Target="../media/image7.png"/><Relationship Id="rId5" Type="http://schemas.openxmlformats.org/officeDocument/2006/relationships/image" Target="../media/image24.gi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4.png"/><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3.gif"/><Relationship Id="rId4" Type="http://schemas.openxmlformats.org/officeDocument/2006/relationships/image" Target="../media/image4.png"/><Relationship Id="rId5" Type="http://schemas.openxmlformats.org/officeDocument/2006/relationships/image" Target="../media/image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4.png"/><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19.gif"/><Relationship Id="rId4" Type="http://schemas.openxmlformats.org/officeDocument/2006/relationships/image" Target="../media/image4.png"/><Relationship Id="rId5" Type="http://schemas.openxmlformats.org/officeDocument/2006/relationships/image" Target="../media/image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4.png"/><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4.png"/><Relationship Id="rId4" Type="http://schemas.openxmlformats.org/officeDocument/2006/relationships/image" Target="../media/image7.png"/><Relationship Id="rId5" Type="http://schemas.openxmlformats.org/officeDocument/2006/relationships/image" Target="../media/image22.gi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4.png"/><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4.pn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4.png"/><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4.png"/><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4.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pic>
        <p:nvPicPr>
          <p:cNvPr id="84" name="Google Shape;84;p13"/>
          <p:cNvPicPr preferRelativeResize="0"/>
          <p:nvPr/>
        </p:nvPicPr>
        <p:blipFill rotWithShape="1">
          <a:blip r:embed="rId3">
            <a:alphaModFix/>
          </a:blip>
          <a:srcRect b="0" l="0" r="0" t="0"/>
          <a:stretch/>
        </p:blipFill>
        <p:spPr>
          <a:xfrm>
            <a:off x="5887107" y="-77176"/>
            <a:ext cx="6343874" cy="5318074"/>
          </a:xfrm>
          <a:prstGeom prst="rect">
            <a:avLst/>
          </a:prstGeom>
          <a:noFill/>
          <a:ln>
            <a:noFill/>
          </a:ln>
        </p:spPr>
      </p:pic>
      <p:sp>
        <p:nvSpPr>
          <p:cNvPr id="85" name="Google Shape;85;p13"/>
          <p:cNvSpPr/>
          <p:nvPr/>
        </p:nvSpPr>
        <p:spPr>
          <a:xfrm>
            <a:off x="0" y="5293325"/>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sp>
        <p:nvSpPr>
          <p:cNvPr id="86" name="Google Shape;86;p13"/>
          <p:cNvSpPr/>
          <p:nvPr/>
        </p:nvSpPr>
        <p:spPr>
          <a:xfrm>
            <a:off x="10217739" y="5735636"/>
            <a:ext cx="1969541" cy="1088209"/>
          </a:xfrm>
          <a:custGeom>
            <a:rect b="b" l="l" r="r" t="t"/>
            <a:pathLst>
              <a:path extrusionOk="0" h="1088209" w="1969541">
                <a:moveTo>
                  <a:pt x="1767" y="0"/>
                </a:moveTo>
                <a:cubicBezTo>
                  <a:pt x="5637" y="1757196"/>
                  <a:pt x="-7092" y="378763"/>
                  <a:pt x="6303" y="1088209"/>
                </a:cubicBezTo>
                <a:lnTo>
                  <a:pt x="1962783" y="1076098"/>
                </a:lnTo>
                <a:cubicBezTo>
                  <a:pt x="1965036" y="720786"/>
                  <a:pt x="1967288" y="365473"/>
                  <a:pt x="1969541" y="10161"/>
                </a:cubicBezTo>
                <a:lnTo>
                  <a:pt x="1767" y="0"/>
                </a:lnTo>
                <a:close/>
              </a:path>
            </a:pathLst>
          </a:custGeom>
          <a:solidFill>
            <a:srgbClr val="022565"/>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87" name="Google Shape;87;p13"/>
          <p:cNvSpPr txBox="1"/>
          <p:nvPr/>
        </p:nvSpPr>
        <p:spPr>
          <a:xfrm>
            <a:off x="1070050" y="2076113"/>
            <a:ext cx="4911300" cy="1283700"/>
          </a:xfrm>
          <a:prstGeom prst="rect">
            <a:avLst/>
          </a:prstGeom>
          <a:noFill/>
          <a:ln>
            <a:noFill/>
          </a:ln>
        </p:spPr>
        <p:txBody>
          <a:bodyPr anchorCtr="0" anchor="b" bIns="45700" lIns="91425" spcFirstLastPara="1" rIns="91425" wrap="square" tIns="45700">
            <a:spAutoFit/>
          </a:bodyPr>
          <a:lstStyle/>
          <a:p>
            <a:pPr indent="0" lvl="0" marL="0" rtl="0" algn="l">
              <a:lnSpc>
                <a:spcPct val="90000"/>
              </a:lnSpc>
              <a:spcBef>
                <a:spcPts val="0"/>
              </a:spcBef>
              <a:spcAft>
                <a:spcPts val="0"/>
              </a:spcAft>
              <a:buClr>
                <a:schemeClr val="dk1"/>
              </a:buClr>
              <a:buSzPts val="1100"/>
              <a:buFont typeface="Arial"/>
              <a:buNone/>
            </a:pPr>
            <a:r>
              <a:rPr b="1" lang="en-US" sz="4300">
                <a:solidFill>
                  <a:srgbClr val="EFBC15"/>
                </a:solidFill>
                <a:latin typeface="Calibri"/>
                <a:ea typeface="Calibri"/>
                <a:cs typeface="Calibri"/>
                <a:sym typeface="Calibri"/>
              </a:rPr>
              <a:t>Canale de vânzări online</a:t>
            </a:r>
            <a:endParaRPr b="1" sz="4300">
              <a:solidFill>
                <a:srgbClr val="EFBC15"/>
              </a:solidFill>
              <a:latin typeface="Calibri"/>
              <a:ea typeface="Calibri"/>
              <a:cs typeface="Calibri"/>
              <a:sym typeface="Calibri"/>
            </a:endParaRPr>
          </a:p>
        </p:txBody>
      </p:sp>
      <p:sp>
        <p:nvSpPr>
          <p:cNvPr id="88" name="Google Shape;88;p13"/>
          <p:cNvSpPr txBox="1"/>
          <p:nvPr/>
        </p:nvSpPr>
        <p:spPr>
          <a:xfrm>
            <a:off x="10729850" y="5946437"/>
            <a:ext cx="3747000" cy="258600"/>
          </a:xfrm>
          <a:prstGeom prst="rect">
            <a:avLst/>
          </a:prstGeom>
          <a:noFill/>
          <a:ln>
            <a:noFill/>
          </a:ln>
        </p:spPr>
        <p:txBody>
          <a:bodyPr anchorCtr="0" anchor="ctr" bIns="45700" lIns="91425" spcFirstLastPara="1" rIns="91425" wrap="square" tIns="45700">
            <a:spAutoFit/>
          </a:bodyPr>
          <a:lstStyle/>
          <a:p>
            <a:pPr indent="0" lvl="0" marL="0" marR="0" rtl="0" algn="l">
              <a:lnSpc>
                <a:spcPct val="90000"/>
              </a:lnSpc>
              <a:spcBef>
                <a:spcPts val="0"/>
              </a:spcBef>
              <a:spcAft>
                <a:spcPts val="0"/>
              </a:spcAft>
              <a:buClr>
                <a:srgbClr val="EFBC15"/>
              </a:buClr>
              <a:buSzPts val="1200"/>
              <a:buFont typeface="Century Gothic"/>
              <a:buNone/>
            </a:pPr>
            <a:r>
              <a:rPr b="0" i="0" lang="en-US" sz="1200" u="none" cap="none" strike="noStrike">
                <a:solidFill>
                  <a:srgbClr val="EFBC15"/>
                </a:solidFill>
                <a:latin typeface="Century Gothic"/>
                <a:ea typeface="Century Gothic"/>
                <a:cs typeface="Century Gothic"/>
                <a:sym typeface="Century Gothic"/>
              </a:rPr>
              <a:t>www.oda.md</a:t>
            </a:r>
            <a:endParaRPr b="0" i="0" sz="1200" u="none" cap="none" strike="noStrike">
              <a:solidFill>
                <a:srgbClr val="EFBC15"/>
              </a:solidFill>
              <a:latin typeface="Century Gothic"/>
              <a:ea typeface="Century Gothic"/>
              <a:cs typeface="Century Gothic"/>
              <a:sym typeface="Century Gothic"/>
            </a:endParaRPr>
          </a:p>
        </p:txBody>
      </p:sp>
      <p:pic>
        <p:nvPicPr>
          <p:cNvPr id="89" name="Google Shape;89;p13"/>
          <p:cNvPicPr preferRelativeResize="0"/>
          <p:nvPr/>
        </p:nvPicPr>
        <p:blipFill rotWithShape="1">
          <a:blip r:embed="rId4">
            <a:alphaModFix/>
          </a:blip>
          <a:srcRect b="0" l="0" r="0" t="0"/>
          <a:stretch/>
        </p:blipFill>
        <p:spPr>
          <a:xfrm>
            <a:off x="8247575" y="5341250"/>
            <a:ext cx="2077650" cy="1468949"/>
          </a:xfrm>
          <a:prstGeom prst="rect">
            <a:avLst/>
          </a:prstGeom>
          <a:noFill/>
          <a:ln>
            <a:noFill/>
          </a:ln>
        </p:spPr>
      </p:pic>
      <p:pic>
        <p:nvPicPr>
          <p:cNvPr id="90" name="Google Shape;90;p13"/>
          <p:cNvPicPr preferRelativeResize="0"/>
          <p:nvPr/>
        </p:nvPicPr>
        <p:blipFill rotWithShape="1">
          <a:blip r:embed="rId5">
            <a:alphaModFix/>
          </a:blip>
          <a:srcRect b="0" l="0" r="0" t="0"/>
          <a:stretch/>
        </p:blipFill>
        <p:spPr>
          <a:xfrm>
            <a:off x="5932200" y="5741235"/>
            <a:ext cx="1993748" cy="669000"/>
          </a:xfrm>
          <a:prstGeom prst="rect">
            <a:avLst/>
          </a:prstGeom>
          <a:noFill/>
          <a:ln>
            <a:noFill/>
          </a:ln>
        </p:spPr>
      </p:pic>
      <p:sp>
        <p:nvSpPr>
          <p:cNvPr id="91" name="Google Shape;91;p13"/>
          <p:cNvSpPr/>
          <p:nvPr/>
        </p:nvSpPr>
        <p:spPr>
          <a:xfrm>
            <a:off x="0" y="5183825"/>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7"/>
                                        </p:tgtEl>
                                        <p:attrNameLst>
                                          <p:attrName>style.visibility</p:attrName>
                                        </p:attrNameLst>
                                      </p:cBhvr>
                                      <p:to>
                                        <p:strVal val="visible"/>
                                      </p:to>
                                    </p:set>
                                    <p:animEffect filter="fade" transition="in">
                                      <p:cBhvr>
                                        <p:cTn dur="500"/>
                                        <p:tgtEl>
                                          <p:spTgt spid="8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4"/>
          <p:cNvSpPr/>
          <p:nvPr/>
        </p:nvSpPr>
        <p:spPr>
          <a:xfrm>
            <a:off x="0" y="0"/>
            <a:ext cx="5056500" cy="68580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sp>
        <p:nvSpPr>
          <p:cNvPr id="97" name="Google Shape;97;p14"/>
          <p:cNvSpPr txBox="1"/>
          <p:nvPr>
            <p:ph type="title"/>
          </p:nvPr>
        </p:nvSpPr>
        <p:spPr>
          <a:xfrm>
            <a:off x="799801" y="1535875"/>
            <a:ext cx="2821800" cy="591000"/>
          </a:xfrm>
          <a:prstGeom prst="rect">
            <a:avLst/>
          </a:prstGeom>
          <a:noFill/>
          <a:ln>
            <a:noFill/>
          </a:ln>
        </p:spPr>
        <p:txBody>
          <a:bodyPr anchorCtr="0" anchor="ctr" bIns="45700" lIns="91425" spcFirstLastPara="1" rIns="91425" wrap="square" tIns="45700">
            <a:spAutoFit/>
          </a:bodyPr>
          <a:lstStyle/>
          <a:p>
            <a:pPr indent="0" lvl="0" marL="0" rtl="0" algn="l">
              <a:lnSpc>
                <a:spcPct val="90000"/>
              </a:lnSpc>
              <a:spcBef>
                <a:spcPts val="0"/>
              </a:spcBef>
              <a:spcAft>
                <a:spcPts val="0"/>
              </a:spcAft>
              <a:buClr>
                <a:schemeClr val="dk1"/>
              </a:buClr>
              <a:buSzPts val="1100"/>
              <a:buFont typeface="Arial"/>
              <a:buNone/>
            </a:pPr>
            <a:r>
              <a:rPr b="1" lang="en-US" sz="3600">
                <a:solidFill>
                  <a:schemeClr val="lt1"/>
                </a:solidFill>
              </a:rPr>
              <a:t>CONȚINUT</a:t>
            </a:r>
            <a:endParaRPr b="1" sz="3600">
              <a:solidFill>
                <a:schemeClr val="lt1"/>
              </a:solidFill>
            </a:endParaRPr>
          </a:p>
        </p:txBody>
      </p:sp>
      <p:sp>
        <p:nvSpPr>
          <p:cNvPr id="98" name="Google Shape;98;p14"/>
          <p:cNvSpPr txBox="1"/>
          <p:nvPr/>
        </p:nvSpPr>
        <p:spPr>
          <a:xfrm>
            <a:off x="6219250" y="1150400"/>
            <a:ext cx="5606700" cy="892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lang="en-US" sz="2600">
                <a:solidFill>
                  <a:srgbClr val="022565"/>
                </a:solidFill>
                <a:latin typeface="Calibri"/>
                <a:ea typeface="Calibri"/>
                <a:cs typeface="Calibri"/>
                <a:sym typeface="Calibri"/>
              </a:rPr>
              <a:t>PRINCIPALELE CANALE DE VÂNZĂRI ONLINE</a:t>
            </a:r>
            <a:endParaRPr sz="2600">
              <a:solidFill>
                <a:srgbClr val="022565"/>
              </a:solidFill>
              <a:latin typeface="Calibri"/>
              <a:ea typeface="Calibri"/>
              <a:cs typeface="Calibri"/>
              <a:sym typeface="Calibri"/>
            </a:endParaRPr>
          </a:p>
        </p:txBody>
      </p:sp>
      <p:pic>
        <p:nvPicPr>
          <p:cNvPr id="99" name="Google Shape;99;p14"/>
          <p:cNvPicPr preferRelativeResize="0"/>
          <p:nvPr/>
        </p:nvPicPr>
        <p:blipFill rotWithShape="1">
          <a:blip r:embed="rId3">
            <a:alphaModFix/>
          </a:blip>
          <a:srcRect b="0" l="0" r="0" t="0"/>
          <a:stretch/>
        </p:blipFill>
        <p:spPr>
          <a:xfrm>
            <a:off x="2677425" y="5389050"/>
            <a:ext cx="2077650" cy="1468949"/>
          </a:xfrm>
          <a:prstGeom prst="rect">
            <a:avLst/>
          </a:prstGeom>
          <a:noFill/>
          <a:ln>
            <a:noFill/>
          </a:ln>
        </p:spPr>
      </p:pic>
      <p:pic>
        <p:nvPicPr>
          <p:cNvPr id="100" name="Google Shape;100;p14"/>
          <p:cNvPicPr preferRelativeResize="0"/>
          <p:nvPr/>
        </p:nvPicPr>
        <p:blipFill rotWithShape="1">
          <a:blip r:embed="rId4">
            <a:alphaModFix/>
          </a:blip>
          <a:srcRect b="0" l="0" r="0" t="0"/>
          <a:stretch/>
        </p:blipFill>
        <p:spPr>
          <a:xfrm>
            <a:off x="305000" y="5789035"/>
            <a:ext cx="1993748" cy="669000"/>
          </a:xfrm>
          <a:prstGeom prst="rect">
            <a:avLst/>
          </a:prstGeom>
          <a:noFill/>
          <a:ln>
            <a:noFill/>
          </a:ln>
        </p:spPr>
      </p:pic>
      <p:sp>
        <p:nvSpPr>
          <p:cNvPr id="101" name="Google Shape;101;p14"/>
          <p:cNvSpPr/>
          <p:nvPr/>
        </p:nvSpPr>
        <p:spPr>
          <a:xfrm>
            <a:off x="5056500" y="0"/>
            <a:ext cx="127200" cy="68580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102" name="Google Shape;102;p14"/>
          <p:cNvSpPr txBox="1"/>
          <p:nvPr/>
        </p:nvSpPr>
        <p:spPr>
          <a:xfrm>
            <a:off x="6219250" y="2505269"/>
            <a:ext cx="5606700" cy="4926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lang="en-US" sz="2600">
                <a:solidFill>
                  <a:srgbClr val="022565"/>
                </a:solidFill>
                <a:latin typeface="Calibri"/>
                <a:ea typeface="Calibri"/>
                <a:cs typeface="Calibri"/>
                <a:sym typeface="Calibri"/>
              </a:rPr>
              <a:t>AVANTAJE ȘI DEZAVANTAJE</a:t>
            </a:r>
            <a:endParaRPr sz="2600">
              <a:solidFill>
                <a:srgbClr val="022565"/>
              </a:solidFill>
              <a:latin typeface="Calibri"/>
              <a:ea typeface="Calibri"/>
              <a:cs typeface="Calibri"/>
              <a:sym typeface="Calibri"/>
            </a:endParaRPr>
          </a:p>
        </p:txBody>
      </p:sp>
      <p:sp>
        <p:nvSpPr>
          <p:cNvPr id="103" name="Google Shape;103;p14"/>
          <p:cNvSpPr txBox="1"/>
          <p:nvPr/>
        </p:nvSpPr>
        <p:spPr>
          <a:xfrm>
            <a:off x="5567650" y="1150396"/>
            <a:ext cx="651600" cy="492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b="1" i="0" lang="en-US" sz="2600" u="none" cap="none" strike="noStrike">
                <a:solidFill>
                  <a:srgbClr val="022565"/>
                </a:solidFill>
                <a:latin typeface="Calibri"/>
                <a:ea typeface="Calibri"/>
                <a:cs typeface="Calibri"/>
                <a:sym typeface="Calibri"/>
              </a:rPr>
              <a:t>1</a:t>
            </a:r>
            <a:endParaRPr b="1" i="0" sz="2600" u="none" cap="none" strike="noStrike">
              <a:solidFill>
                <a:srgbClr val="022565"/>
              </a:solidFill>
              <a:latin typeface="Calibri"/>
              <a:ea typeface="Calibri"/>
              <a:cs typeface="Calibri"/>
              <a:sym typeface="Calibri"/>
            </a:endParaRPr>
          </a:p>
        </p:txBody>
      </p:sp>
      <p:sp>
        <p:nvSpPr>
          <p:cNvPr id="104" name="Google Shape;104;p14"/>
          <p:cNvSpPr txBox="1"/>
          <p:nvPr/>
        </p:nvSpPr>
        <p:spPr>
          <a:xfrm>
            <a:off x="5645750" y="2505256"/>
            <a:ext cx="651600" cy="492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b="1" i="0" lang="en-US" sz="2600" u="none" cap="none" strike="noStrike">
                <a:solidFill>
                  <a:srgbClr val="022565"/>
                </a:solidFill>
                <a:latin typeface="Calibri"/>
                <a:ea typeface="Calibri"/>
                <a:cs typeface="Calibri"/>
                <a:sym typeface="Calibri"/>
              </a:rPr>
              <a:t>2</a:t>
            </a:r>
            <a:endParaRPr b="1" i="0" sz="2600" u="none" cap="none" strike="noStrike">
              <a:solidFill>
                <a:srgbClr val="022565"/>
              </a:solidFill>
              <a:latin typeface="Calibri"/>
              <a:ea typeface="Calibri"/>
              <a:cs typeface="Calibri"/>
              <a:sym typeface="Calibri"/>
            </a:endParaRPr>
          </a:p>
        </p:txBody>
      </p:sp>
      <p:sp>
        <p:nvSpPr>
          <p:cNvPr id="105" name="Google Shape;105;p14"/>
          <p:cNvSpPr txBox="1"/>
          <p:nvPr/>
        </p:nvSpPr>
        <p:spPr>
          <a:xfrm>
            <a:off x="6219250" y="3459937"/>
            <a:ext cx="5606700" cy="892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lang="en-US" sz="2600">
                <a:solidFill>
                  <a:srgbClr val="022565"/>
                </a:solidFill>
                <a:latin typeface="Calibri"/>
                <a:ea typeface="Calibri"/>
                <a:cs typeface="Calibri"/>
                <a:sym typeface="Calibri"/>
              </a:rPr>
              <a:t>FUNCȚIONAREA AFACERILOR ÎN BAZA CANALELOR DE VÂNZARE</a:t>
            </a:r>
            <a:endParaRPr b="1" sz="2600">
              <a:solidFill>
                <a:srgbClr val="022565"/>
              </a:solidFill>
              <a:latin typeface="Calibri"/>
              <a:ea typeface="Calibri"/>
              <a:cs typeface="Calibri"/>
              <a:sym typeface="Calibri"/>
            </a:endParaRPr>
          </a:p>
        </p:txBody>
      </p:sp>
      <p:sp>
        <p:nvSpPr>
          <p:cNvPr id="106" name="Google Shape;106;p14"/>
          <p:cNvSpPr txBox="1"/>
          <p:nvPr/>
        </p:nvSpPr>
        <p:spPr>
          <a:xfrm>
            <a:off x="5645750" y="3459956"/>
            <a:ext cx="651600" cy="492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b="1" lang="en-US" sz="2600">
                <a:solidFill>
                  <a:srgbClr val="022565"/>
                </a:solidFill>
                <a:latin typeface="Calibri"/>
                <a:ea typeface="Calibri"/>
                <a:cs typeface="Calibri"/>
                <a:sym typeface="Calibri"/>
              </a:rPr>
              <a:t>3</a:t>
            </a:r>
            <a:endParaRPr b="1" i="0" sz="2600" u="none" cap="none" strike="noStrike">
              <a:solidFill>
                <a:srgbClr val="022565"/>
              </a:solidFill>
              <a:latin typeface="Calibri"/>
              <a:ea typeface="Calibri"/>
              <a:cs typeface="Calibri"/>
              <a:sym typeface="Calibri"/>
            </a:endParaRPr>
          </a:p>
        </p:txBody>
      </p:sp>
      <p:sp>
        <p:nvSpPr>
          <p:cNvPr id="107" name="Google Shape;107;p14"/>
          <p:cNvSpPr txBox="1"/>
          <p:nvPr/>
        </p:nvSpPr>
        <p:spPr>
          <a:xfrm>
            <a:off x="6219250" y="4814806"/>
            <a:ext cx="5606700" cy="8928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lang="en-US" sz="2600">
                <a:solidFill>
                  <a:srgbClr val="022565"/>
                </a:solidFill>
                <a:latin typeface="Calibri"/>
                <a:ea typeface="Calibri"/>
                <a:cs typeface="Calibri"/>
                <a:sym typeface="Calibri"/>
              </a:rPr>
              <a:t>CRITERII DE SELECȚIE PENTRU COMERCIANȚI</a:t>
            </a:r>
            <a:endParaRPr b="1" sz="2600">
              <a:solidFill>
                <a:srgbClr val="022565"/>
              </a:solidFill>
              <a:latin typeface="Calibri"/>
              <a:ea typeface="Calibri"/>
              <a:cs typeface="Calibri"/>
              <a:sym typeface="Calibri"/>
            </a:endParaRPr>
          </a:p>
        </p:txBody>
      </p:sp>
      <p:sp>
        <p:nvSpPr>
          <p:cNvPr id="108" name="Google Shape;108;p14"/>
          <p:cNvSpPr txBox="1"/>
          <p:nvPr/>
        </p:nvSpPr>
        <p:spPr>
          <a:xfrm>
            <a:off x="5645750" y="4814781"/>
            <a:ext cx="651600" cy="492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b="1" lang="en-US" sz="2600">
                <a:solidFill>
                  <a:srgbClr val="022565"/>
                </a:solidFill>
                <a:latin typeface="Calibri"/>
                <a:ea typeface="Calibri"/>
                <a:cs typeface="Calibri"/>
                <a:sym typeface="Calibri"/>
              </a:rPr>
              <a:t>4</a:t>
            </a:r>
            <a:endParaRPr b="1" i="0" sz="2600" u="none" cap="none" strike="noStrike">
              <a:solidFill>
                <a:srgbClr val="022565"/>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15"/>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114" name="Google Shape;114;p15"/>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115" name="Google Shape;115;p15"/>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116" name="Google Shape;116;p15"/>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117" name="Google Shape;117;p15"/>
          <p:cNvSpPr txBox="1"/>
          <p:nvPr/>
        </p:nvSpPr>
        <p:spPr>
          <a:xfrm>
            <a:off x="2017650" y="2828700"/>
            <a:ext cx="8156700" cy="12006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100"/>
              <a:buFont typeface="Arial"/>
              <a:buNone/>
            </a:pPr>
            <a:r>
              <a:rPr b="1" lang="en-US" sz="3600">
                <a:solidFill>
                  <a:srgbClr val="F5F7F9"/>
                </a:solidFill>
                <a:latin typeface="Calibri"/>
                <a:ea typeface="Calibri"/>
                <a:cs typeface="Calibri"/>
                <a:sym typeface="Calibri"/>
              </a:rPr>
              <a:t>PRINCIPALELE CANALE DE </a:t>
            </a:r>
            <a:endParaRPr b="1" sz="3600">
              <a:solidFill>
                <a:srgbClr val="F5F7F9"/>
              </a:solidFill>
              <a:latin typeface="Calibri"/>
              <a:ea typeface="Calibri"/>
              <a:cs typeface="Calibri"/>
              <a:sym typeface="Calibri"/>
            </a:endParaRPr>
          </a:p>
          <a:p>
            <a:pPr indent="0" lvl="0" marL="0" rtl="0" algn="ctr">
              <a:spcBef>
                <a:spcPts val="0"/>
              </a:spcBef>
              <a:spcAft>
                <a:spcPts val="0"/>
              </a:spcAft>
              <a:buClr>
                <a:schemeClr val="dk1"/>
              </a:buClr>
              <a:buSzPts val="1100"/>
              <a:buFont typeface="Arial"/>
              <a:buNone/>
            </a:pPr>
            <a:r>
              <a:rPr b="1" lang="en-US" sz="3600">
                <a:solidFill>
                  <a:srgbClr val="F5F7F9"/>
                </a:solidFill>
                <a:latin typeface="Calibri"/>
                <a:ea typeface="Calibri"/>
                <a:cs typeface="Calibri"/>
                <a:sym typeface="Calibri"/>
              </a:rPr>
              <a:t>VÂNZĂRI ONLINE</a:t>
            </a:r>
            <a:endParaRPr b="1" sz="3600">
              <a:solidFill>
                <a:srgbClr val="F5F7F9"/>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16"/>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123" name="Google Shape;123;p16"/>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124" name="Google Shape;124;p16"/>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125" name="Google Shape;125;p16"/>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126" name="Google Shape;126;p16"/>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grpSp>
        <p:nvGrpSpPr>
          <p:cNvPr id="127" name="Google Shape;127;p16"/>
          <p:cNvGrpSpPr/>
          <p:nvPr/>
        </p:nvGrpSpPr>
        <p:grpSpPr>
          <a:xfrm>
            <a:off x="1700674" y="2658208"/>
            <a:ext cx="2406623" cy="2374699"/>
            <a:chOff x="644203" y="3718814"/>
            <a:chExt cx="1498800" cy="1498800"/>
          </a:xfrm>
        </p:grpSpPr>
        <p:sp>
          <p:nvSpPr>
            <p:cNvPr id="128" name="Google Shape;128;p16"/>
            <p:cNvSpPr/>
            <p:nvPr/>
          </p:nvSpPr>
          <p:spPr>
            <a:xfrm>
              <a:off x="644203" y="3718814"/>
              <a:ext cx="1498800" cy="1498800"/>
            </a:xfrm>
            <a:prstGeom prst="ellipse">
              <a:avLst/>
            </a:prstGeom>
            <a:solidFill>
              <a:srgbClr val="022565"/>
            </a:solidFill>
            <a:ln>
              <a:noFill/>
            </a:ln>
            <a:effectLst>
              <a:outerShdw blurRad="228600" rotWithShape="0" algn="tl" dir="5400000" dist="50800">
                <a:srgbClr val="000000">
                  <a:alpha val="549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9" name="Google Shape;129;p16"/>
            <p:cNvSpPr txBox="1"/>
            <p:nvPr/>
          </p:nvSpPr>
          <p:spPr>
            <a:xfrm>
              <a:off x="818800" y="3995861"/>
              <a:ext cx="1149600" cy="944700"/>
            </a:xfrm>
            <a:prstGeom prst="rect">
              <a:avLst/>
            </a:prstGeom>
            <a:noFill/>
            <a:ln>
              <a:noFill/>
            </a:ln>
          </p:spPr>
          <p:txBody>
            <a:bodyPr anchorCtr="0" anchor="ctr" bIns="121900" lIns="121900" spcFirstLastPara="1" rIns="121900" wrap="square" tIns="121900">
              <a:noAutofit/>
            </a:bodyPr>
            <a:lstStyle/>
            <a:p>
              <a:pPr indent="0" lvl="0" marL="0" rtl="0" algn="ctr">
                <a:spcBef>
                  <a:spcPts val="0"/>
                </a:spcBef>
                <a:spcAft>
                  <a:spcPts val="0"/>
                </a:spcAft>
                <a:buNone/>
              </a:pPr>
              <a:r>
                <a:rPr lang="en-US" sz="2200">
                  <a:solidFill>
                    <a:srgbClr val="FFFFFF"/>
                  </a:solidFill>
                  <a:latin typeface="Calibri"/>
                  <a:ea typeface="Calibri"/>
                  <a:cs typeface="Calibri"/>
                  <a:sym typeface="Calibri"/>
                </a:rPr>
                <a:t>Magazine online proprii</a:t>
              </a:r>
              <a:endParaRPr sz="2200">
                <a:solidFill>
                  <a:srgbClr val="FFFFFF"/>
                </a:solidFill>
                <a:latin typeface="Calibri"/>
                <a:ea typeface="Calibri"/>
                <a:cs typeface="Calibri"/>
                <a:sym typeface="Calibri"/>
              </a:endParaRPr>
            </a:p>
          </p:txBody>
        </p:sp>
      </p:grpSp>
      <p:grpSp>
        <p:nvGrpSpPr>
          <p:cNvPr id="130" name="Google Shape;130;p16"/>
          <p:cNvGrpSpPr/>
          <p:nvPr/>
        </p:nvGrpSpPr>
        <p:grpSpPr>
          <a:xfrm>
            <a:off x="3828691" y="2593133"/>
            <a:ext cx="2406623" cy="2374699"/>
            <a:chOff x="644203" y="3718814"/>
            <a:chExt cx="1498800" cy="1498800"/>
          </a:xfrm>
        </p:grpSpPr>
        <p:sp>
          <p:nvSpPr>
            <p:cNvPr id="131" name="Google Shape;131;p16"/>
            <p:cNvSpPr/>
            <p:nvPr/>
          </p:nvSpPr>
          <p:spPr>
            <a:xfrm>
              <a:off x="644203" y="3718814"/>
              <a:ext cx="1498800" cy="1498800"/>
            </a:xfrm>
            <a:prstGeom prst="ellipse">
              <a:avLst/>
            </a:prstGeom>
            <a:solidFill>
              <a:srgbClr val="1C4587"/>
            </a:solidFill>
            <a:ln>
              <a:noFill/>
            </a:ln>
            <a:effectLst>
              <a:outerShdw blurRad="228600" rotWithShape="0" algn="tl" dir="5400000" dist="50800">
                <a:srgbClr val="000000">
                  <a:alpha val="549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2" name="Google Shape;132;p16"/>
            <p:cNvSpPr txBox="1"/>
            <p:nvPr/>
          </p:nvSpPr>
          <p:spPr>
            <a:xfrm>
              <a:off x="808147" y="3995861"/>
              <a:ext cx="1170900" cy="944700"/>
            </a:xfrm>
            <a:prstGeom prst="rect">
              <a:avLst/>
            </a:prstGeom>
            <a:solidFill>
              <a:srgbClr val="1C4587"/>
            </a:solidFill>
            <a:ln>
              <a:noFill/>
            </a:ln>
          </p:spPr>
          <p:txBody>
            <a:bodyPr anchorCtr="0" anchor="ctr" bIns="121900" lIns="121900" spcFirstLastPara="1" rIns="121900" wrap="square" tIns="121900">
              <a:noAutofit/>
            </a:bodyPr>
            <a:lstStyle/>
            <a:p>
              <a:pPr indent="0" lvl="0" marL="0" rtl="0" algn="ctr">
                <a:spcBef>
                  <a:spcPts val="0"/>
                </a:spcBef>
                <a:spcAft>
                  <a:spcPts val="0"/>
                </a:spcAft>
                <a:buNone/>
              </a:pPr>
              <a:r>
                <a:rPr lang="en-US" sz="2200">
                  <a:solidFill>
                    <a:srgbClr val="FFFFFF"/>
                  </a:solidFill>
                  <a:latin typeface="Calibri"/>
                  <a:ea typeface="Calibri"/>
                  <a:cs typeface="Calibri"/>
                  <a:sym typeface="Calibri"/>
                </a:rPr>
                <a:t>Marketplace</a:t>
              </a:r>
              <a:endParaRPr sz="2200">
                <a:solidFill>
                  <a:srgbClr val="FFFFFF"/>
                </a:solidFill>
                <a:latin typeface="Calibri"/>
                <a:ea typeface="Calibri"/>
                <a:cs typeface="Calibri"/>
                <a:sym typeface="Calibri"/>
              </a:endParaRPr>
            </a:p>
          </p:txBody>
        </p:sp>
      </p:grpSp>
      <p:grpSp>
        <p:nvGrpSpPr>
          <p:cNvPr id="133" name="Google Shape;133;p16"/>
          <p:cNvGrpSpPr/>
          <p:nvPr/>
        </p:nvGrpSpPr>
        <p:grpSpPr>
          <a:xfrm>
            <a:off x="5956708" y="2658208"/>
            <a:ext cx="2406623" cy="2374699"/>
            <a:chOff x="644203" y="3718814"/>
            <a:chExt cx="1498800" cy="1498800"/>
          </a:xfrm>
        </p:grpSpPr>
        <p:sp>
          <p:nvSpPr>
            <p:cNvPr id="134" name="Google Shape;134;p16"/>
            <p:cNvSpPr/>
            <p:nvPr/>
          </p:nvSpPr>
          <p:spPr>
            <a:xfrm>
              <a:off x="644203" y="3718814"/>
              <a:ext cx="1498800" cy="1498800"/>
            </a:xfrm>
            <a:prstGeom prst="ellipse">
              <a:avLst/>
            </a:prstGeom>
            <a:solidFill>
              <a:srgbClr val="0B5394"/>
            </a:solidFill>
            <a:ln>
              <a:noFill/>
            </a:ln>
            <a:effectLst>
              <a:outerShdw blurRad="228600" rotWithShape="0" algn="tl" dir="5400000" dist="50800">
                <a:srgbClr val="000000">
                  <a:alpha val="549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5" name="Google Shape;135;p16"/>
            <p:cNvSpPr txBox="1"/>
            <p:nvPr/>
          </p:nvSpPr>
          <p:spPr>
            <a:xfrm>
              <a:off x="856976" y="3995875"/>
              <a:ext cx="1073400" cy="944700"/>
            </a:xfrm>
            <a:prstGeom prst="rect">
              <a:avLst/>
            </a:prstGeom>
            <a:solidFill>
              <a:srgbClr val="0B5394"/>
            </a:solidFill>
            <a:ln>
              <a:noFill/>
            </a:ln>
          </p:spPr>
          <p:txBody>
            <a:bodyPr anchorCtr="0" anchor="ctr" bIns="121900" lIns="121900" spcFirstLastPara="1" rIns="121900" wrap="square" tIns="121900">
              <a:noAutofit/>
            </a:bodyPr>
            <a:lstStyle/>
            <a:p>
              <a:pPr indent="0" lvl="0" marL="0" rtl="0" algn="ctr">
                <a:spcBef>
                  <a:spcPts val="0"/>
                </a:spcBef>
                <a:spcAft>
                  <a:spcPts val="0"/>
                </a:spcAft>
                <a:buNone/>
              </a:pPr>
              <a:r>
                <a:rPr lang="en-US" sz="2200">
                  <a:solidFill>
                    <a:srgbClr val="FFFFFF"/>
                  </a:solidFill>
                  <a:latin typeface="Calibri"/>
                  <a:ea typeface="Calibri"/>
                  <a:cs typeface="Calibri"/>
                  <a:sym typeface="Calibri"/>
                </a:rPr>
                <a:t>Platforme social media</a:t>
              </a:r>
              <a:endParaRPr sz="2200">
                <a:solidFill>
                  <a:srgbClr val="FFFFFF"/>
                </a:solidFill>
                <a:latin typeface="Calibri"/>
                <a:ea typeface="Calibri"/>
                <a:cs typeface="Calibri"/>
                <a:sym typeface="Calibri"/>
              </a:endParaRPr>
            </a:p>
          </p:txBody>
        </p:sp>
      </p:grpSp>
      <p:grpSp>
        <p:nvGrpSpPr>
          <p:cNvPr id="136" name="Google Shape;136;p16"/>
          <p:cNvGrpSpPr/>
          <p:nvPr/>
        </p:nvGrpSpPr>
        <p:grpSpPr>
          <a:xfrm>
            <a:off x="8084724" y="2658208"/>
            <a:ext cx="2406623" cy="2374699"/>
            <a:chOff x="644203" y="3718814"/>
            <a:chExt cx="1498800" cy="1498800"/>
          </a:xfrm>
        </p:grpSpPr>
        <p:sp>
          <p:nvSpPr>
            <p:cNvPr id="137" name="Google Shape;137;p16"/>
            <p:cNvSpPr/>
            <p:nvPr/>
          </p:nvSpPr>
          <p:spPr>
            <a:xfrm>
              <a:off x="644203" y="3718814"/>
              <a:ext cx="1498800" cy="1498800"/>
            </a:xfrm>
            <a:prstGeom prst="ellipse">
              <a:avLst/>
            </a:prstGeom>
            <a:solidFill>
              <a:srgbClr val="3D85C6"/>
            </a:solidFill>
            <a:ln>
              <a:noFill/>
            </a:ln>
            <a:effectLst>
              <a:outerShdw blurRad="228600" rotWithShape="0" algn="tl" dir="5400000" dist="50800">
                <a:srgbClr val="000000">
                  <a:alpha val="549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38" name="Google Shape;138;p16"/>
            <p:cNvSpPr txBox="1"/>
            <p:nvPr/>
          </p:nvSpPr>
          <p:spPr>
            <a:xfrm>
              <a:off x="818800" y="3995861"/>
              <a:ext cx="1149600" cy="944700"/>
            </a:xfrm>
            <a:prstGeom prst="rect">
              <a:avLst/>
            </a:prstGeom>
            <a:solidFill>
              <a:srgbClr val="3D85C6"/>
            </a:solidFill>
            <a:ln>
              <a:noFill/>
            </a:ln>
          </p:spPr>
          <p:txBody>
            <a:bodyPr anchorCtr="0" anchor="ctr" bIns="121900" lIns="121900" spcFirstLastPara="1" rIns="121900" wrap="square" tIns="121900">
              <a:noAutofit/>
            </a:bodyPr>
            <a:lstStyle/>
            <a:p>
              <a:pPr indent="0" lvl="0" marL="0" rtl="0" algn="ctr">
                <a:spcBef>
                  <a:spcPts val="0"/>
                </a:spcBef>
                <a:spcAft>
                  <a:spcPts val="0"/>
                </a:spcAft>
                <a:buNone/>
              </a:pPr>
              <a:r>
                <a:rPr lang="en-US" sz="2200">
                  <a:solidFill>
                    <a:srgbClr val="FFFFFF"/>
                  </a:solidFill>
                  <a:latin typeface="Calibri"/>
                  <a:ea typeface="Calibri"/>
                  <a:cs typeface="Calibri"/>
                  <a:sym typeface="Calibri"/>
                </a:rPr>
                <a:t>Aplicație dedicată</a:t>
              </a:r>
              <a:endParaRPr sz="2200">
                <a:solidFill>
                  <a:srgbClr val="FFFFFF"/>
                </a:solidFill>
                <a:latin typeface="Calibri"/>
                <a:ea typeface="Calibri"/>
                <a:cs typeface="Calibri"/>
                <a:sym typeface="Calibri"/>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17"/>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144" name="Google Shape;144;p17"/>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145" name="Google Shape;145;p17"/>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146" name="Google Shape;146;p17"/>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147" name="Google Shape;147;p17"/>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148" name="Google Shape;148;p17"/>
          <p:cNvSpPr txBox="1"/>
          <p:nvPr/>
        </p:nvSpPr>
        <p:spPr>
          <a:xfrm>
            <a:off x="1459551" y="2645775"/>
            <a:ext cx="4236900" cy="2498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b="1" lang="en-US" sz="2600">
                <a:solidFill>
                  <a:srgbClr val="EFBC15"/>
                </a:solidFill>
                <a:latin typeface="Calibri"/>
                <a:ea typeface="Calibri"/>
                <a:cs typeface="Calibri"/>
                <a:sym typeface="Calibri"/>
              </a:rPr>
              <a:t>Webshop-urile (magazine online proprii)</a:t>
            </a:r>
            <a:endParaRPr b="1" sz="2600">
              <a:solidFill>
                <a:srgbClr val="EFBC15"/>
              </a:solidFill>
              <a:latin typeface="Calibri"/>
              <a:ea typeface="Calibri"/>
              <a:cs typeface="Calibri"/>
              <a:sym typeface="Calibri"/>
            </a:endParaRPr>
          </a:p>
          <a:p>
            <a:pPr indent="0" lvl="0" marL="0" marR="0" rtl="0" algn="l">
              <a:lnSpc>
                <a:spcPct val="100000"/>
              </a:lnSpc>
              <a:spcBef>
                <a:spcPts val="1000"/>
              </a:spcBef>
              <a:spcAft>
                <a:spcPts val="0"/>
              </a:spcAft>
              <a:buClr>
                <a:srgbClr val="000000"/>
              </a:buClr>
              <a:buSzPts val="2600"/>
              <a:buFont typeface="Arial"/>
              <a:buNone/>
            </a:pPr>
            <a:r>
              <a:rPr lang="en-US" sz="2400">
                <a:solidFill>
                  <a:srgbClr val="022565"/>
                </a:solidFill>
                <a:latin typeface="Calibri"/>
                <a:ea typeface="Calibri"/>
                <a:cs typeface="Calibri"/>
                <a:sym typeface="Calibri"/>
              </a:rPr>
              <a:t>sunt website-uri individuale create și operate de comercianți pentru a vinde produse și servicii direct către consumatori. </a:t>
            </a:r>
            <a:endParaRPr sz="2400">
              <a:solidFill>
                <a:srgbClr val="022565"/>
              </a:solidFill>
              <a:latin typeface="Calibri"/>
              <a:ea typeface="Calibri"/>
              <a:cs typeface="Calibri"/>
              <a:sym typeface="Calibri"/>
            </a:endParaRPr>
          </a:p>
        </p:txBody>
      </p:sp>
      <p:pic>
        <p:nvPicPr>
          <p:cNvPr id="149" name="Google Shape;149;p17"/>
          <p:cNvPicPr preferRelativeResize="0"/>
          <p:nvPr/>
        </p:nvPicPr>
        <p:blipFill>
          <a:blip r:embed="rId5">
            <a:alphaModFix/>
          </a:blip>
          <a:stretch>
            <a:fillRect/>
          </a:stretch>
        </p:blipFill>
        <p:spPr>
          <a:xfrm>
            <a:off x="7242963" y="2240813"/>
            <a:ext cx="3392174" cy="2427525"/>
          </a:xfrm>
          <a:prstGeom prst="rect">
            <a:avLst/>
          </a:prstGeom>
          <a:noFill/>
          <a:ln>
            <a:noFill/>
          </a:ln>
        </p:spPr>
      </p:pic>
      <p:grpSp>
        <p:nvGrpSpPr>
          <p:cNvPr id="150" name="Google Shape;150;p17"/>
          <p:cNvGrpSpPr/>
          <p:nvPr/>
        </p:nvGrpSpPr>
        <p:grpSpPr>
          <a:xfrm>
            <a:off x="7081863" y="2122200"/>
            <a:ext cx="3714384" cy="3597011"/>
            <a:chOff x="0" y="0"/>
            <a:chExt cx="7467600" cy="6002020"/>
          </a:xfrm>
        </p:grpSpPr>
        <p:sp>
          <p:nvSpPr>
            <p:cNvPr id="151" name="Google Shape;151;p17"/>
            <p:cNvSpPr/>
            <p:nvPr/>
          </p:nvSpPr>
          <p:spPr>
            <a:xfrm>
              <a:off x="0" y="0"/>
              <a:ext cx="7467600" cy="4513580"/>
            </a:xfrm>
            <a:custGeom>
              <a:rect b="b" l="l" r="r" t="t"/>
              <a:pathLst>
                <a:path extrusionOk="0" h="4513580" w="746760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7"/>
            <p:cNvSpPr/>
            <p:nvPr/>
          </p:nvSpPr>
          <p:spPr>
            <a:xfrm>
              <a:off x="0" y="4514850"/>
              <a:ext cx="7467600" cy="695960"/>
            </a:xfrm>
            <a:custGeom>
              <a:rect b="b" l="l" r="r" t="t"/>
              <a:pathLst>
                <a:path extrusionOk="0" h="695960" w="746760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7"/>
            <p:cNvSpPr/>
            <p:nvPr/>
          </p:nvSpPr>
          <p:spPr>
            <a:xfrm>
              <a:off x="2429510" y="5210810"/>
              <a:ext cx="2606040" cy="791210"/>
            </a:xfrm>
            <a:custGeom>
              <a:rect b="b" l="l" r="r" t="t"/>
              <a:pathLst>
                <a:path extrusionOk="0" h="791210" w="260604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18"/>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159" name="Google Shape;159;p18"/>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sp>
        <p:nvSpPr>
          <p:cNvPr id="160" name="Google Shape;160;p18"/>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pic>
        <p:nvPicPr>
          <p:cNvPr id="161" name="Google Shape;161;p18"/>
          <p:cNvPicPr preferRelativeResize="0"/>
          <p:nvPr/>
        </p:nvPicPr>
        <p:blipFill rotWithShape="1">
          <a:blip r:embed="rId4">
            <a:alphaModFix/>
          </a:blip>
          <a:srcRect b="0" l="0" r="0" t="5060"/>
          <a:stretch/>
        </p:blipFill>
        <p:spPr>
          <a:xfrm>
            <a:off x="3098563" y="1213987"/>
            <a:ext cx="5994902" cy="4268574"/>
          </a:xfrm>
          <a:prstGeom prst="rect">
            <a:avLst/>
          </a:prstGeom>
          <a:noFill/>
          <a:ln>
            <a:noFill/>
          </a:ln>
        </p:spPr>
      </p:pic>
      <p:grpSp>
        <p:nvGrpSpPr>
          <p:cNvPr id="162" name="Google Shape;162;p18"/>
          <p:cNvGrpSpPr/>
          <p:nvPr/>
        </p:nvGrpSpPr>
        <p:grpSpPr>
          <a:xfrm>
            <a:off x="2188863" y="921063"/>
            <a:ext cx="7814329" cy="4854425"/>
            <a:chOff x="0" y="0"/>
            <a:chExt cx="7981950" cy="4578350"/>
          </a:xfrm>
        </p:grpSpPr>
        <p:sp>
          <p:nvSpPr>
            <p:cNvPr id="163" name="Google Shape;163;p18"/>
            <p:cNvSpPr/>
            <p:nvPr/>
          </p:nvSpPr>
          <p:spPr>
            <a:xfrm>
              <a:off x="765810" y="21590"/>
              <a:ext cx="6451600" cy="4326890"/>
            </a:xfrm>
            <a:custGeom>
              <a:rect b="b" l="l" r="r" t="t"/>
              <a:pathLst>
                <a:path extrusionOk="0" h="4326890" w="6451600">
                  <a:moveTo>
                    <a:pt x="6224270" y="0"/>
                  </a:moveTo>
                  <a:lnTo>
                    <a:pt x="226060" y="0"/>
                  </a:lnTo>
                  <a:cubicBezTo>
                    <a:pt x="101600" y="0"/>
                    <a:pt x="0" y="101600"/>
                    <a:pt x="0" y="226060"/>
                  </a:cubicBezTo>
                  <a:lnTo>
                    <a:pt x="0" y="4326890"/>
                  </a:lnTo>
                  <a:lnTo>
                    <a:pt x="6451601" y="4326890"/>
                  </a:lnTo>
                  <a:lnTo>
                    <a:pt x="6451601" y="226060"/>
                  </a:lnTo>
                  <a:cubicBezTo>
                    <a:pt x="6450331" y="101600"/>
                    <a:pt x="6348731" y="0"/>
                    <a:pt x="6224270" y="0"/>
                  </a:cubicBezTo>
                  <a:close/>
                  <a:moveTo>
                    <a:pt x="6252210" y="4043680"/>
                  </a:moveTo>
                  <a:lnTo>
                    <a:pt x="196851" y="4043680"/>
                  </a:lnTo>
                  <a:lnTo>
                    <a:pt x="196851" y="255270"/>
                  </a:lnTo>
                  <a:lnTo>
                    <a:pt x="6252210" y="255270"/>
                  </a:lnTo>
                  <a:lnTo>
                    <a:pt x="6252210" y="4043680"/>
                  </a:lnTo>
                  <a:close/>
                </a:path>
              </a:pathLst>
            </a:cu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18"/>
            <p:cNvSpPr/>
            <p:nvPr/>
          </p:nvSpPr>
          <p:spPr>
            <a:xfrm>
              <a:off x="0" y="0"/>
              <a:ext cx="7981950" cy="4542790"/>
            </a:xfrm>
            <a:custGeom>
              <a:rect b="b" l="l" r="r" t="t"/>
              <a:pathLst>
                <a:path extrusionOk="0" h="4542790" w="7981950">
                  <a:moveTo>
                    <a:pt x="7239000" y="4348480"/>
                  </a:moveTo>
                  <a:lnTo>
                    <a:pt x="7239000" y="243840"/>
                  </a:lnTo>
                  <a:cubicBezTo>
                    <a:pt x="7239000" y="109220"/>
                    <a:pt x="7129780" y="0"/>
                    <a:pt x="6995160" y="0"/>
                  </a:cubicBezTo>
                  <a:lnTo>
                    <a:pt x="985520" y="0"/>
                  </a:lnTo>
                  <a:cubicBezTo>
                    <a:pt x="852170" y="0"/>
                    <a:pt x="742950" y="109220"/>
                    <a:pt x="742950" y="243840"/>
                  </a:cubicBezTo>
                  <a:lnTo>
                    <a:pt x="742950" y="4349750"/>
                  </a:lnTo>
                  <a:lnTo>
                    <a:pt x="0" y="4349750"/>
                  </a:lnTo>
                  <a:lnTo>
                    <a:pt x="0" y="4447540"/>
                  </a:lnTo>
                  <a:cubicBezTo>
                    <a:pt x="0" y="4500880"/>
                    <a:pt x="43180" y="4542790"/>
                    <a:pt x="95250" y="4542790"/>
                  </a:cubicBezTo>
                  <a:lnTo>
                    <a:pt x="7886700" y="4542790"/>
                  </a:lnTo>
                  <a:cubicBezTo>
                    <a:pt x="7940040" y="4542790"/>
                    <a:pt x="7981950" y="4499610"/>
                    <a:pt x="7981950" y="4447540"/>
                  </a:cubicBezTo>
                  <a:lnTo>
                    <a:pt x="7981950" y="4349750"/>
                  </a:lnTo>
                  <a:lnTo>
                    <a:pt x="7239000" y="4349750"/>
                  </a:lnTo>
                  <a:close/>
                  <a:moveTo>
                    <a:pt x="4519930" y="4348480"/>
                  </a:moveTo>
                  <a:lnTo>
                    <a:pt x="4519930" y="4349750"/>
                  </a:lnTo>
                  <a:cubicBezTo>
                    <a:pt x="4519930" y="4403090"/>
                    <a:pt x="4476750" y="4445000"/>
                    <a:pt x="4424680" y="4445000"/>
                  </a:cubicBezTo>
                  <a:lnTo>
                    <a:pt x="3557270" y="4445000"/>
                  </a:lnTo>
                  <a:cubicBezTo>
                    <a:pt x="3503930" y="4445000"/>
                    <a:pt x="3462020" y="4401820"/>
                    <a:pt x="3462020" y="4349750"/>
                  </a:cubicBezTo>
                  <a:lnTo>
                    <a:pt x="3462020" y="4348480"/>
                  </a:lnTo>
                  <a:lnTo>
                    <a:pt x="765810" y="4348480"/>
                  </a:lnTo>
                  <a:lnTo>
                    <a:pt x="765810" y="247650"/>
                  </a:lnTo>
                  <a:cubicBezTo>
                    <a:pt x="765810" y="123190"/>
                    <a:pt x="867410" y="21590"/>
                    <a:pt x="991870" y="21590"/>
                  </a:cubicBezTo>
                  <a:lnTo>
                    <a:pt x="6990080" y="21590"/>
                  </a:lnTo>
                  <a:cubicBezTo>
                    <a:pt x="7114539" y="21590"/>
                    <a:pt x="7216139" y="123190"/>
                    <a:pt x="7216139" y="247650"/>
                  </a:cubicBezTo>
                  <a:lnTo>
                    <a:pt x="7216139" y="4348480"/>
                  </a:lnTo>
                  <a:lnTo>
                    <a:pt x="4519930" y="4348480"/>
                  </a:lnTo>
                  <a:close/>
                </a:path>
              </a:pathLst>
            </a:custGeom>
            <a:solidFill>
              <a:srgbClr val="E9E9E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8"/>
            <p:cNvSpPr/>
            <p:nvPr/>
          </p:nvSpPr>
          <p:spPr>
            <a:xfrm>
              <a:off x="3460750" y="4349750"/>
              <a:ext cx="1059180" cy="96520"/>
            </a:xfrm>
            <a:custGeom>
              <a:rect b="b" l="l" r="r" t="t"/>
              <a:pathLst>
                <a:path extrusionOk="0" h="96520" w="105918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8"/>
            <p:cNvSpPr/>
            <p:nvPr/>
          </p:nvSpPr>
          <p:spPr>
            <a:xfrm>
              <a:off x="163830" y="4542790"/>
              <a:ext cx="7654290" cy="35560"/>
            </a:xfrm>
            <a:custGeom>
              <a:rect b="b" l="l" r="r" t="t"/>
              <a:pathLst>
                <a:path extrusionOk="0" h="35560" w="7654290">
                  <a:moveTo>
                    <a:pt x="0" y="0"/>
                  </a:moveTo>
                  <a:cubicBezTo>
                    <a:pt x="0" y="20320"/>
                    <a:pt x="16510" y="35560"/>
                    <a:pt x="35560" y="35560"/>
                  </a:cubicBezTo>
                  <a:lnTo>
                    <a:pt x="7618730" y="35560"/>
                  </a:lnTo>
                  <a:cubicBezTo>
                    <a:pt x="7639050" y="35560"/>
                    <a:pt x="7654290" y="19050"/>
                    <a:pt x="7654290" y="0"/>
                  </a:cubicBezTo>
                  <a:lnTo>
                    <a:pt x="0" y="0"/>
                  </a:lnTo>
                  <a:close/>
                </a:path>
              </a:pathLst>
            </a:custGeom>
            <a:solidFill>
              <a:srgbClr val="CC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19"/>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172" name="Google Shape;172;p19"/>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sp>
        <p:nvSpPr>
          <p:cNvPr id="173" name="Google Shape;173;p19"/>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pic>
        <p:nvPicPr>
          <p:cNvPr id="174" name="Google Shape;174;p19"/>
          <p:cNvPicPr preferRelativeResize="0"/>
          <p:nvPr/>
        </p:nvPicPr>
        <p:blipFill>
          <a:blip r:embed="rId4">
            <a:alphaModFix/>
          </a:blip>
          <a:stretch>
            <a:fillRect/>
          </a:stretch>
        </p:blipFill>
        <p:spPr>
          <a:xfrm>
            <a:off x="1003813" y="2273100"/>
            <a:ext cx="3418500" cy="2311800"/>
          </a:xfrm>
          <a:prstGeom prst="roundRect">
            <a:avLst>
              <a:gd fmla="val 11089" name="adj"/>
            </a:avLst>
          </a:prstGeom>
          <a:noFill/>
          <a:ln>
            <a:noFill/>
          </a:ln>
          <a:effectLst>
            <a:outerShdw blurRad="57150" rotWithShape="0" algn="bl" dir="5400000" dist="19050">
              <a:srgbClr val="000000">
                <a:alpha val="50000"/>
              </a:srgbClr>
            </a:outerShdw>
          </a:effectLst>
        </p:spPr>
      </p:pic>
      <p:pic>
        <p:nvPicPr>
          <p:cNvPr id="175" name="Google Shape;175;p19"/>
          <p:cNvPicPr preferRelativeResize="0"/>
          <p:nvPr/>
        </p:nvPicPr>
        <p:blipFill>
          <a:blip r:embed="rId5">
            <a:alphaModFix/>
          </a:blip>
          <a:stretch>
            <a:fillRect/>
          </a:stretch>
        </p:blipFill>
        <p:spPr>
          <a:xfrm>
            <a:off x="7286988" y="2273100"/>
            <a:ext cx="3901200" cy="2311800"/>
          </a:xfrm>
          <a:prstGeom prst="roundRect">
            <a:avLst>
              <a:gd fmla="val 3979" name="adj"/>
            </a:avLst>
          </a:prstGeom>
          <a:noFill/>
          <a:ln>
            <a:noFill/>
          </a:ln>
          <a:effectLst>
            <a:outerShdw blurRad="57150" rotWithShape="0" algn="bl" dir="5400000" dist="19050">
              <a:srgbClr val="000000">
                <a:alpha val="76000"/>
              </a:srgbClr>
            </a:outerShdw>
          </a:effectLst>
        </p:spPr>
      </p:pic>
      <p:pic>
        <p:nvPicPr>
          <p:cNvPr id="176" name="Google Shape;176;p19"/>
          <p:cNvPicPr preferRelativeResize="0"/>
          <p:nvPr/>
        </p:nvPicPr>
        <p:blipFill>
          <a:blip r:embed="rId6">
            <a:alphaModFix/>
          </a:blip>
          <a:stretch>
            <a:fillRect/>
          </a:stretch>
        </p:blipFill>
        <p:spPr>
          <a:xfrm>
            <a:off x="3298487" y="1678800"/>
            <a:ext cx="5724000" cy="3500400"/>
          </a:xfrm>
          <a:prstGeom prst="roundRect">
            <a:avLst>
              <a:gd fmla="val 6414" name="adj"/>
            </a:avLst>
          </a:prstGeom>
          <a:noFill/>
          <a:ln>
            <a:noFill/>
          </a:ln>
          <a:effectLst>
            <a:outerShdw blurRad="57150" rotWithShape="0" algn="bl" dir="5400000" dist="19050">
              <a:srgbClr val="000000">
                <a:alpha val="5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0"/>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182" name="Google Shape;182;p20"/>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183" name="Google Shape;183;p20"/>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184" name="Google Shape;184;p20"/>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185" name="Google Shape;185;p20"/>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186" name="Google Shape;186;p20"/>
          <p:cNvSpPr txBox="1"/>
          <p:nvPr/>
        </p:nvSpPr>
        <p:spPr>
          <a:xfrm>
            <a:off x="1717786" y="2371100"/>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Control asupra brandului</a:t>
            </a:r>
            <a:endParaRPr sz="2400">
              <a:solidFill>
                <a:srgbClr val="022565"/>
              </a:solidFill>
              <a:latin typeface="Calibri"/>
              <a:ea typeface="Calibri"/>
              <a:cs typeface="Calibri"/>
              <a:sym typeface="Calibri"/>
            </a:endParaRPr>
          </a:p>
        </p:txBody>
      </p:sp>
      <p:sp>
        <p:nvSpPr>
          <p:cNvPr id="187" name="Google Shape;187;p20"/>
          <p:cNvSpPr txBox="1"/>
          <p:nvPr/>
        </p:nvSpPr>
        <p:spPr>
          <a:xfrm>
            <a:off x="1717786" y="3667197"/>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Întreținere ieftină a platformei</a:t>
            </a:r>
            <a:endParaRPr sz="2400">
              <a:solidFill>
                <a:srgbClr val="022565"/>
              </a:solidFill>
              <a:latin typeface="Calibri"/>
              <a:ea typeface="Calibri"/>
              <a:cs typeface="Calibri"/>
              <a:sym typeface="Calibri"/>
            </a:endParaRPr>
          </a:p>
        </p:txBody>
      </p:sp>
      <p:sp>
        <p:nvSpPr>
          <p:cNvPr id="188" name="Google Shape;188;p20"/>
          <p:cNvSpPr txBox="1"/>
          <p:nvPr/>
        </p:nvSpPr>
        <p:spPr>
          <a:xfrm>
            <a:off x="1717786" y="4963300"/>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Fidelizarea clienților</a:t>
            </a:r>
            <a:endParaRPr sz="2400">
              <a:solidFill>
                <a:srgbClr val="022565"/>
              </a:solidFill>
              <a:latin typeface="Calibri"/>
              <a:ea typeface="Calibri"/>
              <a:cs typeface="Calibri"/>
              <a:sym typeface="Calibri"/>
            </a:endParaRPr>
          </a:p>
        </p:txBody>
      </p:sp>
      <p:sp>
        <p:nvSpPr>
          <p:cNvPr id="189" name="Google Shape;189;p20"/>
          <p:cNvSpPr/>
          <p:nvPr/>
        </p:nvSpPr>
        <p:spPr>
          <a:xfrm>
            <a:off x="1047913" y="494484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3</a:t>
            </a:r>
            <a:endParaRPr b="1" i="0" sz="2000" u="none" cap="none" strike="noStrike">
              <a:solidFill>
                <a:srgbClr val="F5F7F9"/>
              </a:solidFill>
              <a:latin typeface="Arial"/>
              <a:ea typeface="Arial"/>
              <a:cs typeface="Arial"/>
              <a:sym typeface="Arial"/>
            </a:endParaRPr>
          </a:p>
        </p:txBody>
      </p:sp>
      <p:sp>
        <p:nvSpPr>
          <p:cNvPr id="190" name="Google Shape;190;p20"/>
          <p:cNvSpPr/>
          <p:nvPr/>
        </p:nvSpPr>
        <p:spPr>
          <a:xfrm>
            <a:off x="1047913" y="364875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2</a:t>
            </a:r>
            <a:endParaRPr b="1" i="0" sz="2000" u="none" cap="none" strike="noStrike">
              <a:solidFill>
                <a:srgbClr val="F5F7F9"/>
              </a:solidFill>
              <a:latin typeface="Arial"/>
              <a:ea typeface="Arial"/>
              <a:cs typeface="Arial"/>
              <a:sym typeface="Arial"/>
            </a:endParaRPr>
          </a:p>
        </p:txBody>
      </p:sp>
      <p:sp>
        <p:nvSpPr>
          <p:cNvPr id="191" name="Google Shape;191;p20"/>
          <p:cNvSpPr/>
          <p:nvPr/>
        </p:nvSpPr>
        <p:spPr>
          <a:xfrm>
            <a:off x="1047913" y="235265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1</a:t>
            </a:r>
            <a:endParaRPr b="1" i="0" sz="2000" u="none" cap="none" strike="noStrike">
              <a:solidFill>
                <a:srgbClr val="F5F7F9"/>
              </a:solidFill>
              <a:latin typeface="Arial"/>
              <a:ea typeface="Arial"/>
              <a:cs typeface="Arial"/>
              <a:sym typeface="Arial"/>
            </a:endParaRPr>
          </a:p>
        </p:txBody>
      </p:sp>
      <p:sp>
        <p:nvSpPr>
          <p:cNvPr id="192" name="Google Shape;192;p20"/>
          <p:cNvSpPr txBox="1"/>
          <p:nvPr/>
        </p:nvSpPr>
        <p:spPr>
          <a:xfrm>
            <a:off x="7164586" y="2371100"/>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Costuri inițiale ridicate</a:t>
            </a:r>
            <a:endParaRPr sz="2400">
              <a:solidFill>
                <a:srgbClr val="022565"/>
              </a:solidFill>
              <a:latin typeface="Calibri"/>
              <a:ea typeface="Calibri"/>
              <a:cs typeface="Calibri"/>
              <a:sym typeface="Calibri"/>
            </a:endParaRPr>
          </a:p>
        </p:txBody>
      </p:sp>
      <p:sp>
        <p:nvSpPr>
          <p:cNvPr id="193" name="Google Shape;193;p20"/>
          <p:cNvSpPr txBox="1"/>
          <p:nvPr/>
        </p:nvSpPr>
        <p:spPr>
          <a:xfrm>
            <a:off x="7164586" y="366720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Necesitatea vizibilității</a:t>
            </a:r>
            <a:endParaRPr sz="2400">
              <a:solidFill>
                <a:srgbClr val="022565"/>
              </a:solidFill>
              <a:latin typeface="Calibri"/>
              <a:ea typeface="Calibri"/>
              <a:cs typeface="Calibri"/>
              <a:sym typeface="Calibri"/>
            </a:endParaRPr>
          </a:p>
        </p:txBody>
      </p:sp>
      <p:sp>
        <p:nvSpPr>
          <p:cNvPr id="194" name="Google Shape;194;p20"/>
          <p:cNvSpPr/>
          <p:nvPr/>
        </p:nvSpPr>
        <p:spPr>
          <a:xfrm>
            <a:off x="6494713" y="3648756"/>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2</a:t>
            </a:r>
            <a:endParaRPr b="1" i="0" sz="2000" u="none" cap="none" strike="noStrike">
              <a:solidFill>
                <a:srgbClr val="F5F7F9"/>
              </a:solidFill>
              <a:latin typeface="Arial"/>
              <a:ea typeface="Arial"/>
              <a:cs typeface="Arial"/>
              <a:sym typeface="Arial"/>
            </a:endParaRPr>
          </a:p>
        </p:txBody>
      </p:sp>
      <p:sp>
        <p:nvSpPr>
          <p:cNvPr id="195" name="Google Shape;195;p20"/>
          <p:cNvSpPr/>
          <p:nvPr/>
        </p:nvSpPr>
        <p:spPr>
          <a:xfrm>
            <a:off x="6494713" y="2352650"/>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1</a:t>
            </a:r>
            <a:endParaRPr b="1" i="0" sz="2000" u="none" cap="none" strike="noStrike">
              <a:solidFill>
                <a:srgbClr val="F5F7F9"/>
              </a:solidFill>
              <a:latin typeface="Arial"/>
              <a:ea typeface="Arial"/>
              <a:cs typeface="Arial"/>
              <a:sym typeface="Arial"/>
            </a:endParaRPr>
          </a:p>
        </p:txBody>
      </p:sp>
      <p:sp>
        <p:nvSpPr>
          <p:cNvPr id="196" name="Google Shape;196;p20"/>
          <p:cNvSpPr txBox="1"/>
          <p:nvPr/>
        </p:nvSpPr>
        <p:spPr>
          <a:xfrm>
            <a:off x="7164586" y="496330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Logistică complexă</a:t>
            </a:r>
            <a:endParaRPr sz="2400">
              <a:solidFill>
                <a:srgbClr val="022565"/>
              </a:solidFill>
              <a:latin typeface="Calibri"/>
              <a:ea typeface="Calibri"/>
              <a:cs typeface="Calibri"/>
              <a:sym typeface="Calibri"/>
            </a:endParaRPr>
          </a:p>
        </p:txBody>
      </p:sp>
      <p:sp>
        <p:nvSpPr>
          <p:cNvPr id="197" name="Google Shape;197;p20"/>
          <p:cNvSpPr/>
          <p:nvPr/>
        </p:nvSpPr>
        <p:spPr>
          <a:xfrm>
            <a:off x="6494713" y="4944856"/>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3</a:t>
            </a:r>
            <a:endParaRPr b="1" i="0" sz="2000" u="none" cap="none" strike="noStrike">
              <a:solidFill>
                <a:srgbClr val="F5F7F9"/>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pic>
        <p:nvPicPr>
          <p:cNvPr id="202" name="Google Shape;202;p21"/>
          <p:cNvPicPr preferRelativeResize="0"/>
          <p:nvPr/>
        </p:nvPicPr>
        <p:blipFill>
          <a:blip r:embed="rId3">
            <a:alphaModFix/>
          </a:blip>
          <a:stretch>
            <a:fillRect/>
          </a:stretch>
        </p:blipFill>
        <p:spPr>
          <a:xfrm>
            <a:off x="6520550" y="1610275"/>
            <a:ext cx="4878901" cy="4878901"/>
          </a:xfrm>
          <a:prstGeom prst="rect">
            <a:avLst/>
          </a:prstGeom>
          <a:noFill/>
          <a:ln>
            <a:noFill/>
          </a:ln>
        </p:spPr>
      </p:pic>
      <p:sp>
        <p:nvSpPr>
          <p:cNvPr id="203" name="Google Shape;203;p21"/>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204" name="Google Shape;204;p21"/>
          <p:cNvPicPr preferRelativeResize="0"/>
          <p:nvPr/>
        </p:nvPicPr>
        <p:blipFill rotWithShape="1">
          <a:blip r:embed="rId4">
            <a:alphaModFix/>
          </a:blip>
          <a:srcRect b="0" l="0" r="0" t="0"/>
          <a:stretch/>
        </p:blipFill>
        <p:spPr>
          <a:xfrm>
            <a:off x="9815000" y="47925"/>
            <a:ext cx="2077650" cy="1468949"/>
          </a:xfrm>
          <a:prstGeom prst="rect">
            <a:avLst/>
          </a:prstGeom>
          <a:noFill/>
          <a:ln>
            <a:noFill/>
          </a:ln>
        </p:spPr>
      </p:pic>
      <p:pic>
        <p:nvPicPr>
          <p:cNvPr id="205" name="Google Shape;205;p21"/>
          <p:cNvPicPr preferRelativeResize="0"/>
          <p:nvPr/>
        </p:nvPicPr>
        <p:blipFill rotWithShape="1">
          <a:blip r:embed="rId5">
            <a:alphaModFix/>
          </a:blip>
          <a:srcRect b="0" l="0" r="0" t="0"/>
          <a:stretch/>
        </p:blipFill>
        <p:spPr>
          <a:xfrm>
            <a:off x="7540300" y="447910"/>
            <a:ext cx="1993748" cy="669000"/>
          </a:xfrm>
          <a:prstGeom prst="rect">
            <a:avLst/>
          </a:prstGeom>
          <a:noFill/>
          <a:ln>
            <a:noFill/>
          </a:ln>
        </p:spPr>
      </p:pic>
      <p:sp>
        <p:nvSpPr>
          <p:cNvPr id="206" name="Google Shape;206;p21"/>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207" name="Google Shape;207;p21"/>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208" name="Google Shape;208;p21"/>
          <p:cNvSpPr txBox="1"/>
          <p:nvPr/>
        </p:nvSpPr>
        <p:spPr>
          <a:xfrm>
            <a:off x="1416050" y="2631025"/>
            <a:ext cx="4798500" cy="28374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b="1" lang="en-US" sz="2600">
                <a:solidFill>
                  <a:srgbClr val="EFBC15"/>
                </a:solidFill>
                <a:latin typeface="Calibri"/>
                <a:ea typeface="Calibri"/>
                <a:cs typeface="Calibri"/>
                <a:sym typeface="Calibri"/>
              </a:rPr>
              <a:t>Un marketplace (piață online)</a:t>
            </a:r>
            <a:endParaRPr b="1" sz="2600">
              <a:solidFill>
                <a:srgbClr val="EFBC15"/>
              </a:solidFill>
              <a:latin typeface="Calibri"/>
              <a:ea typeface="Calibri"/>
              <a:cs typeface="Calibri"/>
              <a:sym typeface="Calibri"/>
            </a:endParaRPr>
          </a:p>
          <a:p>
            <a:pPr indent="0" lvl="0" marL="0" marR="0" rtl="0" algn="l">
              <a:lnSpc>
                <a:spcPct val="100000"/>
              </a:lnSpc>
              <a:spcBef>
                <a:spcPts val="1000"/>
              </a:spcBef>
              <a:spcAft>
                <a:spcPts val="0"/>
              </a:spcAft>
              <a:buClr>
                <a:srgbClr val="000000"/>
              </a:buClr>
              <a:buSzPts val="2600"/>
              <a:buFont typeface="Arial"/>
              <a:buNone/>
            </a:pPr>
            <a:r>
              <a:rPr lang="en-US" sz="2400">
                <a:solidFill>
                  <a:srgbClr val="022565"/>
                </a:solidFill>
                <a:latin typeface="Calibri"/>
                <a:ea typeface="Calibri"/>
                <a:cs typeface="Calibri"/>
                <a:sym typeface="Calibri"/>
              </a:rPr>
              <a:t>este o platformă digitală unde mai mulți vânzători își pot lista produsele sau serviciile spre vânzare, iar cumpărătorii pot explora, compara și achiziționa dintr-o gamă variată de opțiuni.</a:t>
            </a:r>
            <a:r>
              <a:rPr lang="en-US" sz="2400">
                <a:solidFill>
                  <a:srgbClr val="022565"/>
                </a:solidFill>
                <a:latin typeface="Calibri"/>
                <a:ea typeface="Calibri"/>
                <a:cs typeface="Calibri"/>
                <a:sym typeface="Calibri"/>
              </a:rPr>
              <a:t> </a:t>
            </a:r>
            <a:endParaRPr sz="2400">
              <a:solidFill>
                <a:srgbClr val="022565"/>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2" name="Shape 212"/>
        <p:cNvGrpSpPr/>
        <p:nvPr/>
      </p:nvGrpSpPr>
      <p:grpSpPr>
        <a:xfrm>
          <a:off x="0" y="0"/>
          <a:ext cx="0" cy="0"/>
          <a:chOff x="0" y="0"/>
          <a:chExt cx="0" cy="0"/>
        </a:xfrm>
      </p:grpSpPr>
      <p:sp>
        <p:nvSpPr>
          <p:cNvPr id="213" name="Google Shape;213;p22"/>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214" name="Google Shape;214;p22"/>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sp>
        <p:nvSpPr>
          <p:cNvPr id="215" name="Google Shape;215;p22"/>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pic>
        <p:nvPicPr>
          <p:cNvPr id="216" name="Google Shape;216;p22"/>
          <p:cNvPicPr preferRelativeResize="0"/>
          <p:nvPr/>
        </p:nvPicPr>
        <p:blipFill>
          <a:blip r:embed="rId4">
            <a:alphaModFix/>
          </a:blip>
          <a:stretch>
            <a:fillRect/>
          </a:stretch>
        </p:blipFill>
        <p:spPr>
          <a:xfrm>
            <a:off x="1271875" y="2056200"/>
            <a:ext cx="4457700" cy="2745600"/>
          </a:xfrm>
          <a:prstGeom prst="roundRect">
            <a:avLst>
              <a:gd fmla="val 6069" name="adj"/>
            </a:avLst>
          </a:prstGeom>
          <a:noFill/>
          <a:ln>
            <a:noFill/>
          </a:ln>
          <a:effectLst>
            <a:outerShdw blurRad="57150" rotWithShape="0" algn="bl" dir="5400000" dist="19050">
              <a:srgbClr val="000000">
                <a:alpha val="50000"/>
              </a:srgbClr>
            </a:outerShdw>
          </a:effectLst>
        </p:spPr>
      </p:pic>
      <p:pic>
        <p:nvPicPr>
          <p:cNvPr id="217" name="Google Shape;217;p22"/>
          <p:cNvPicPr preferRelativeResize="0"/>
          <p:nvPr/>
        </p:nvPicPr>
        <p:blipFill>
          <a:blip r:embed="rId5">
            <a:alphaModFix/>
          </a:blip>
          <a:stretch>
            <a:fillRect/>
          </a:stretch>
        </p:blipFill>
        <p:spPr>
          <a:xfrm>
            <a:off x="6542596" y="2056200"/>
            <a:ext cx="4882800" cy="2745600"/>
          </a:xfrm>
          <a:prstGeom prst="roundRect">
            <a:avLst>
              <a:gd fmla="val 6468" name="adj"/>
            </a:avLst>
          </a:prstGeom>
          <a:noFill/>
          <a:ln>
            <a:noFill/>
          </a:ln>
          <a:effectLst>
            <a:outerShdw blurRad="57150" rotWithShape="0" algn="bl" dir="5400000" dist="19050">
              <a:srgbClr val="000000">
                <a:alpha val="50000"/>
              </a:srgbClr>
            </a:outerShdw>
          </a:effectLst>
        </p:spPr>
      </p:pic>
      <p:pic>
        <p:nvPicPr>
          <p:cNvPr id="218" name="Google Shape;218;p22"/>
          <p:cNvPicPr preferRelativeResize="0"/>
          <p:nvPr/>
        </p:nvPicPr>
        <p:blipFill>
          <a:blip r:embed="rId6">
            <a:alphaModFix/>
          </a:blip>
          <a:stretch>
            <a:fillRect/>
          </a:stretch>
        </p:blipFill>
        <p:spPr>
          <a:xfrm>
            <a:off x="3438900" y="1668900"/>
            <a:ext cx="5428500" cy="3520200"/>
          </a:xfrm>
          <a:prstGeom prst="roundRect">
            <a:avLst>
              <a:gd fmla="val 6054" name="adj"/>
            </a:avLst>
          </a:prstGeom>
          <a:noFill/>
          <a:ln>
            <a:noFill/>
          </a:ln>
          <a:effectLst>
            <a:outerShdw blurRad="57150" rotWithShape="0" algn="bl" dir="5400000" dist="19050">
              <a:srgbClr val="000000">
                <a:alpha val="50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23"/>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224" name="Google Shape;224;p23"/>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sp>
        <p:nvSpPr>
          <p:cNvPr id="225" name="Google Shape;225;p23"/>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pic>
        <p:nvPicPr>
          <p:cNvPr id="226" name="Google Shape;226;p23"/>
          <p:cNvPicPr preferRelativeResize="0"/>
          <p:nvPr/>
        </p:nvPicPr>
        <p:blipFill rotWithShape="1">
          <a:blip r:embed="rId4">
            <a:alphaModFix/>
          </a:blip>
          <a:srcRect b="2127" l="0" r="0" t="5356"/>
          <a:stretch/>
        </p:blipFill>
        <p:spPr>
          <a:xfrm>
            <a:off x="8241775" y="1509763"/>
            <a:ext cx="1969200" cy="3948000"/>
          </a:xfrm>
          <a:prstGeom prst="roundRect">
            <a:avLst>
              <a:gd fmla="val 16667" name="adj"/>
            </a:avLst>
          </a:prstGeom>
          <a:noFill/>
          <a:ln>
            <a:noFill/>
          </a:ln>
        </p:spPr>
      </p:pic>
      <p:pic>
        <p:nvPicPr>
          <p:cNvPr id="227" name="Google Shape;227;p23"/>
          <p:cNvPicPr preferRelativeResize="0"/>
          <p:nvPr/>
        </p:nvPicPr>
        <p:blipFill rotWithShape="1">
          <a:blip r:embed="rId5">
            <a:alphaModFix/>
          </a:blip>
          <a:srcRect b="0" l="15643" r="15684" t="0"/>
          <a:stretch/>
        </p:blipFill>
        <p:spPr>
          <a:xfrm>
            <a:off x="7650888" y="1273837"/>
            <a:ext cx="3150975" cy="4310325"/>
          </a:xfrm>
          <a:prstGeom prst="rect">
            <a:avLst/>
          </a:prstGeom>
          <a:noFill/>
          <a:ln>
            <a:noFill/>
          </a:ln>
        </p:spPr>
      </p:pic>
      <p:pic>
        <p:nvPicPr>
          <p:cNvPr id="228" name="Google Shape;228;p23"/>
          <p:cNvPicPr preferRelativeResize="0"/>
          <p:nvPr/>
        </p:nvPicPr>
        <p:blipFill rotWithShape="1">
          <a:blip r:embed="rId6">
            <a:alphaModFix/>
          </a:blip>
          <a:srcRect b="1622" l="0" r="0" t="4577"/>
          <a:stretch/>
        </p:blipFill>
        <p:spPr>
          <a:xfrm>
            <a:off x="2051650" y="1509775"/>
            <a:ext cx="1898700" cy="3859200"/>
          </a:xfrm>
          <a:prstGeom prst="roundRect">
            <a:avLst>
              <a:gd fmla="val 8906" name="adj"/>
            </a:avLst>
          </a:prstGeom>
          <a:noFill/>
          <a:ln>
            <a:noFill/>
          </a:ln>
        </p:spPr>
      </p:pic>
      <p:pic>
        <p:nvPicPr>
          <p:cNvPr id="229" name="Google Shape;229;p23"/>
          <p:cNvPicPr preferRelativeResize="0"/>
          <p:nvPr/>
        </p:nvPicPr>
        <p:blipFill rotWithShape="1">
          <a:blip r:embed="rId5">
            <a:alphaModFix/>
          </a:blip>
          <a:srcRect b="0" l="15643" r="15684" t="0"/>
          <a:stretch/>
        </p:blipFill>
        <p:spPr>
          <a:xfrm>
            <a:off x="1425513" y="1328587"/>
            <a:ext cx="3150975" cy="4310325"/>
          </a:xfrm>
          <a:prstGeom prst="rect">
            <a:avLst/>
          </a:prstGeom>
          <a:noFill/>
          <a:ln>
            <a:noFill/>
          </a:ln>
        </p:spPr>
      </p:pic>
      <p:pic>
        <p:nvPicPr>
          <p:cNvPr id="230" name="Google Shape;230;p23"/>
          <p:cNvPicPr preferRelativeResize="0"/>
          <p:nvPr/>
        </p:nvPicPr>
        <p:blipFill rotWithShape="1">
          <a:blip r:embed="rId7">
            <a:alphaModFix/>
          </a:blip>
          <a:srcRect b="0" l="0" r="0" t="4952"/>
          <a:stretch/>
        </p:blipFill>
        <p:spPr>
          <a:xfrm>
            <a:off x="4894200" y="917100"/>
            <a:ext cx="2439000" cy="5023800"/>
          </a:xfrm>
          <a:prstGeom prst="roundRect">
            <a:avLst>
              <a:gd fmla="val 9168" name="adj"/>
            </a:avLst>
          </a:prstGeom>
          <a:noFill/>
          <a:ln>
            <a:noFill/>
          </a:ln>
        </p:spPr>
      </p:pic>
      <p:pic>
        <p:nvPicPr>
          <p:cNvPr id="231" name="Google Shape;231;p23"/>
          <p:cNvPicPr preferRelativeResize="0"/>
          <p:nvPr/>
        </p:nvPicPr>
        <p:blipFill rotWithShape="1">
          <a:blip r:embed="rId5">
            <a:alphaModFix/>
          </a:blip>
          <a:srcRect b="0" l="15643" r="15684" t="0"/>
          <a:stretch/>
        </p:blipFill>
        <p:spPr>
          <a:xfrm>
            <a:off x="4147862" y="612100"/>
            <a:ext cx="3931675" cy="56545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24"/>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237" name="Google Shape;237;p24"/>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238" name="Google Shape;238;p24"/>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239" name="Google Shape;239;p24"/>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240" name="Google Shape;240;p24"/>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241" name="Google Shape;241;p24"/>
          <p:cNvSpPr txBox="1"/>
          <p:nvPr/>
        </p:nvSpPr>
        <p:spPr>
          <a:xfrm>
            <a:off x="1717786" y="2371100"/>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Vizibilitate crescută</a:t>
            </a:r>
            <a:endParaRPr sz="2400">
              <a:solidFill>
                <a:srgbClr val="022565"/>
              </a:solidFill>
              <a:latin typeface="Calibri"/>
              <a:ea typeface="Calibri"/>
              <a:cs typeface="Calibri"/>
              <a:sym typeface="Calibri"/>
            </a:endParaRPr>
          </a:p>
        </p:txBody>
      </p:sp>
      <p:sp>
        <p:nvSpPr>
          <p:cNvPr id="242" name="Google Shape;242;p24"/>
          <p:cNvSpPr txBox="1"/>
          <p:nvPr/>
        </p:nvSpPr>
        <p:spPr>
          <a:xfrm>
            <a:off x="1717786" y="3667197"/>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Costuri inițiale reduse</a:t>
            </a:r>
            <a:endParaRPr sz="2400">
              <a:solidFill>
                <a:srgbClr val="022565"/>
              </a:solidFill>
              <a:latin typeface="Calibri"/>
              <a:ea typeface="Calibri"/>
              <a:cs typeface="Calibri"/>
              <a:sym typeface="Calibri"/>
            </a:endParaRPr>
          </a:p>
        </p:txBody>
      </p:sp>
      <p:sp>
        <p:nvSpPr>
          <p:cNvPr id="243" name="Google Shape;243;p24"/>
          <p:cNvSpPr txBox="1"/>
          <p:nvPr/>
        </p:nvSpPr>
        <p:spPr>
          <a:xfrm>
            <a:off x="1717786" y="4963300"/>
            <a:ext cx="4291200" cy="923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Securitate și infrastructură garantată</a:t>
            </a:r>
            <a:endParaRPr sz="2400">
              <a:solidFill>
                <a:srgbClr val="022565"/>
              </a:solidFill>
              <a:latin typeface="Calibri"/>
              <a:ea typeface="Calibri"/>
              <a:cs typeface="Calibri"/>
              <a:sym typeface="Calibri"/>
            </a:endParaRPr>
          </a:p>
        </p:txBody>
      </p:sp>
      <p:sp>
        <p:nvSpPr>
          <p:cNvPr id="244" name="Google Shape;244;p24"/>
          <p:cNvSpPr/>
          <p:nvPr/>
        </p:nvSpPr>
        <p:spPr>
          <a:xfrm>
            <a:off x="1047913" y="494484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3</a:t>
            </a:r>
            <a:endParaRPr b="1" i="0" sz="2000" u="none" cap="none" strike="noStrike">
              <a:solidFill>
                <a:srgbClr val="F5F7F9"/>
              </a:solidFill>
              <a:latin typeface="Arial"/>
              <a:ea typeface="Arial"/>
              <a:cs typeface="Arial"/>
              <a:sym typeface="Arial"/>
            </a:endParaRPr>
          </a:p>
        </p:txBody>
      </p:sp>
      <p:sp>
        <p:nvSpPr>
          <p:cNvPr id="245" name="Google Shape;245;p24"/>
          <p:cNvSpPr/>
          <p:nvPr/>
        </p:nvSpPr>
        <p:spPr>
          <a:xfrm>
            <a:off x="1047913" y="364875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2</a:t>
            </a:r>
            <a:endParaRPr b="1" i="0" sz="2000" u="none" cap="none" strike="noStrike">
              <a:solidFill>
                <a:srgbClr val="F5F7F9"/>
              </a:solidFill>
              <a:latin typeface="Arial"/>
              <a:ea typeface="Arial"/>
              <a:cs typeface="Arial"/>
              <a:sym typeface="Arial"/>
            </a:endParaRPr>
          </a:p>
        </p:txBody>
      </p:sp>
      <p:sp>
        <p:nvSpPr>
          <p:cNvPr id="246" name="Google Shape;246;p24"/>
          <p:cNvSpPr/>
          <p:nvPr/>
        </p:nvSpPr>
        <p:spPr>
          <a:xfrm>
            <a:off x="1047913" y="235265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1</a:t>
            </a:r>
            <a:endParaRPr b="1" i="0" sz="2000" u="none" cap="none" strike="noStrike">
              <a:solidFill>
                <a:srgbClr val="F5F7F9"/>
              </a:solidFill>
              <a:latin typeface="Arial"/>
              <a:ea typeface="Arial"/>
              <a:cs typeface="Arial"/>
              <a:sym typeface="Arial"/>
            </a:endParaRPr>
          </a:p>
        </p:txBody>
      </p:sp>
      <p:sp>
        <p:nvSpPr>
          <p:cNvPr id="247" name="Google Shape;247;p24"/>
          <p:cNvSpPr txBox="1"/>
          <p:nvPr/>
        </p:nvSpPr>
        <p:spPr>
          <a:xfrm>
            <a:off x="7164586" y="2371100"/>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Concurență intensă</a:t>
            </a:r>
            <a:endParaRPr sz="2400">
              <a:solidFill>
                <a:srgbClr val="022565"/>
              </a:solidFill>
              <a:latin typeface="Calibri"/>
              <a:ea typeface="Calibri"/>
              <a:cs typeface="Calibri"/>
              <a:sym typeface="Calibri"/>
            </a:endParaRPr>
          </a:p>
        </p:txBody>
      </p:sp>
      <p:sp>
        <p:nvSpPr>
          <p:cNvPr id="248" name="Google Shape;248;p24"/>
          <p:cNvSpPr txBox="1"/>
          <p:nvPr/>
        </p:nvSpPr>
        <p:spPr>
          <a:xfrm>
            <a:off x="7164586" y="366720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Lipsa personalizării</a:t>
            </a:r>
            <a:endParaRPr sz="2400">
              <a:solidFill>
                <a:srgbClr val="022565"/>
              </a:solidFill>
              <a:latin typeface="Calibri"/>
              <a:ea typeface="Calibri"/>
              <a:cs typeface="Calibri"/>
              <a:sym typeface="Calibri"/>
            </a:endParaRPr>
          </a:p>
        </p:txBody>
      </p:sp>
      <p:sp>
        <p:nvSpPr>
          <p:cNvPr id="249" name="Google Shape;249;p24"/>
          <p:cNvSpPr/>
          <p:nvPr/>
        </p:nvSpPr>
        <p:spPr>
          <a:xfrm>
            <a:off x="6494713" y="3648756"/>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2</a:t>
            </a:r>
            <a:endParaRPr b="1" i="0" sz="2000" u="none" cap="none" strike="noStrike">
              <a:solidFill>
                <a:srgbClr val="F5F7F9"/>
              </a:solidFill>
              <a:latin typeface="Arial"/>
              <a:ea typeface="Arial"/>
              <a:cs typeface="Arial"/>
              <a:sym typeface="Arial"/>
            </a:endParaRPr>
          </a:p>
        </p:txBody>
      </p:sp>
      <p:sp>
        <p:nvSpPr>
          <p:cNvPr id="250" name="Google Shape;250;p24"/>
          <p:cNvSpPr/>
          <p:nvPr/>
        </p:nvSpPr>
        <p:spPr>
          <a:xfrm>
            <a:off x="6494713" y="2352650"/>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1</a:t>
            </a:r>
            <a:endParaRPr b="1" i="0" sz="2000" u="none" cap="none" strike="noStrike">
              <a:solidFill>
                <a:srgbClr val="F5F7F9"/>
              </a:solidFill>
              <a:latin typeface="Arial"/>
              <a:ea typeface="Arial"/>
              <a:cs typeface="Arial"/>
              <a:sym typeface="Arial"/>
            </a:endParaRPr>
          </a:p>
        </p:txBody>
      </p:sp>
      <p:sp>
        <p:nvSpPr>
          <p:cNvPr id="251" name="Google Shape;251;p24"/>
          <p:cNvSpPr txBox="1"/>
          <p:nvPr/>
        </p:nvSpPr>
        <p:spPr>
          <a:xfrm>
            <a:off x="7164586" y="496330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Taxe și comisioane </a:t>
            </a:r>
            <a:endParaRPr sz="2400">
              <a:solidFill>
                <a:srgbClr val="022565"/>
              </a:solidFill>
              <a:latin typeface="Calibri"/>
              <a:ea typeface="Calibri"/>
              <a:cs typeface="Calibri"/>
              <a:sym typeface="Calibri"/>
            </a:endParaRPr>
          </a:p>
        </p:txBody>
      </p:sp>
      <p:sp>
        <p:nvSpPr>
          <p:cNvPr id="252" name="Google Shape;252;p24"/>
          <p:cNvSpPr/>
          <p:nvPr/>
        </p:nvSpPr>
        <p:spPr>
          <a:xfrm>
            <a:off x="6494713" y="4944856"/>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3</a:t>
            </a:r>
            <a:endParaRPr b="1" i="0" sz="2000" u="none" cap="none" strike="noStrike">
              <a:solidFill>
                <a:srgbClr val="F5F7F9"/>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pic>
        <p:nvPicPr>
          <p:cNvPr id="257" name="Google Shape;257;p25"/>
          <p:cNvPicPr preferRelativeResize="0"/>
          <p:nvPr/>
        </p:nvPicPr>
        <p:blipFill>
          <a:blip r:embed="rId3">
            <a:alphaModFix/>
          </a:blip>
          <a:stretch>
            <a:fillRect/>
          </a:stretch>
        </p:blipFill>
        <p:spPr>
          <a:xfrm>
            <a:off x="5919775" y="1924763"/>
            <a:ext cx="5872350" cy="4404263"/>
          </a:xfrm>
          <a:prstGeom prst="rect">
            <a:avLst/>
          </a:prstGeom>
          <a:noFill/>
          <a:ln>
            <a:noFill/>
          </a:ln>
        </p:spPr>
      </p:pic>
      <p:sp>
        <p:nvSpPr>
          <p:cNvPr id="258" name="Google Shape;258;p25"/>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259" name="Google Shape;259;p25"/>
          <p:cNvPicPr preferRelativeResize="0"/>
          <p:nvPr/>
        </p:nvPicPr>
        <p:blipFill rotWithShape="1">
          <a:blip r:embed="rId4">
            <a:alphaModFix/>
          </a:blip>
          <a:srcRect b="0" l="0" r="0" t="0"/>
          <a:stretch/>
        </p:blipFill>
        <p:spPr>
          <a:xfrm>
            <a:off x="9815000" y="47925"/>
            <a:ext cx="2077650" cy="1468949"/>
          </a:xfrm>
          <a:prstGeom prst="rect">
            <a:avLst/>
          </a:prstGeom>
          <a:noFill/>
          <a:ln>
            <a:noFill/>
          </a:ln>
        </p:spPr>
      </p:pic>
      <p:pic>
        <p:nvPicPr>
          <p:cNvPr id="260" name="Google Shape;260;p25"/>
          <p:cNvPicPr preferRelativeResize="0"/>
          <p:nvPr/>
        </p:nvPicPr>
        <p:blipFill rotWithShape="1">
          <a:blip r:embed="rId5">
            <a:alphaModFix/>
          </a:blip>
          <a:srcRect b="0" l="0" r="0" t="0"/>
          <a:stretch/>
        </p:blipFill>
        <p:spPr>
          <a:xfrm>
            <a:off x="7540300" y="447910"/>
            <a:ext cx="1993748" cy="669000"/>
          </a:xfrm>
          <a:prstGeom prst="rect">
            <a:avLst/>
          </a:prstGeom>
          <a:noFill/>
          <a:ln>
            <a:noFill/>
          </a:ln>
        </p:spPr>
      </p:pic>
      <p:sp>
        <p:nvSpPr>
          <p:cNvPr id="261" name="Google Shape;261;p25"/>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262" name="Google Shape;262;p25"/>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263" name="Google Shape;263;p25"/>
          <p:cNvSpPr txBox="1"/>
          <p:nvPr/>
        </p:nvSpPr>
        <p:spPr>
          <a:xfrm>
            <a:off x="1216350" y="2415925"/>
            <a:ext cx="4798500" cy="3237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b="1" lang="en-US" sz="2600">
                <a:solidFill>
                  <a:srgbClr val="EFBC15"/>
                </a:solidFill>
                <a:latin typeface="Calibri"/>
                <a:ea typeface="Calibri"/>
                <a:cs typeface="Calibri"/>
                <a:sym typeface="Calibri"/>
              </a:rPr>
              <a:t>Comerțul pe platformele de social media</a:t>
            </a:r>
            <a:endParaRPr b="1" sz="2600">
              <a:solidFill>
                <a:srgbClr val="EFBC15"/>
              </a:solidFill>
              <a:latin typeface="Calibri"/>
              <a:ea typeface="Calibri"/>
              <a:cs typeface="Calibri"/>
              <a:sym typeface="Calibri"/>
            </a:endParaRPr>
          </a:p>
          <a:p>
            <a:pPr indent="0" lvl="0" marL="0" marR="0" rtl="0" algn="l">
              <a:lnSpc>
                <a:spcPct val="100000"/>
              </a:lnSpc>
              <a:spcBef>
                <a:spcPts val="1000"/>
              </a:spcBef>
              <a:spcAft>
                <a:spcPts val="0"/>
              </a:spcAft>
              <a:buClr>
                <a:srgbClr val="000000"/>
              </a:buClr>
              <a:buSzPts val="2600"/>
              <a:buFont typeface="Arial"/>
              <a:buNone/>
            </a:pPr>
            <a:r>
              <a:rPr lang="en-US" sz="2400">
                <a:solidFill>
                  <a:srgbClr val="022565"/>
                </a:solidFill>
                <a:latin typeface="Calibri"/>
                <a:ea typeface="Calibri"/>
                <a:cs typeface="Calibri"/>
                <a:sym typeface="Calibri"/>
              </a:rPr>
              <a:t>oferă companiilor oportunitatea de a-și expune și vinde produsele direct în mediul online, permițând utilizatorilor să descopere, să exploreze și să cumpere articole fără a fi nevoiți să părăsească aplicația.</a:t>
            </a:r>
            <a:endParaRPr sz="2400">
              <a:solidFill>
                <a:srgbClr val="022565"/>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 name="Shape 267"/>
        <p:cNvGrpSpPr/>
        <p:nvPr/>
      </p:nvGrpSpPr>
      <p:grpSpPr>
        <a:xfrm>
          <a:off x="0" y="0"/>
          <a:ext cx="0" cy="0"/>
          <a:chOff x="0" y="0"/>
          <a:chExt cx="0" cy="0"/>
        </a:xfrm>
      </p:grpSpPr>
      <p:sp>
        <p:nvSpPr>
          <p:cNvPr id="268" name="Google Shape;268;p26"/>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269" name="Google Shape;269;p26"/>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sp>
        <p:nvSpPr>
          <p:cNvPr id="270" name="Google Shape;270;p26"/>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pic>
        <p:nvPicPr>
          <p:cNvPr id="271" name="Google Shape;271;p26"/>
          <p:cNvPicPr preferRelativeResize="0"/>
          <p:nvPr/>
        </p:nvPicPr>
        <p:blipFill>
          <a:blip r:embed="rId4">
            <a:alphaModFix/>
          </a:blip>
          <a:stretch>
            <a:fillRect/>
          </a:stretch>
        </p:blipFill>
        <p:spPr>
          <a:xfrm>
            <a:off x="1012100" y="1926750"/>
            <a:ext cx="4222200" cy="3114000"/>
          </a:xfrm>
          <a:prstGeom prst="roundRect">
            <a:avLst>
              <a:gd fmla="val 3919" name="adj"/>
            </a:avLst>
          </a:prstGeom>
          <a:noFill/>
          <a:ln>
            <a:noFill/>
          </a:ln>
          <a:effectLst>
            <a:outerShdw blurRad="57150" rotWithShape="0" algn="bl" dir="5400000" dist="19050">
              <a:srgbClr val="000000">
                <a:alpha val="50000"/>
              </a:srgbClr>
            </a:outerShdw>
          </a:effectLst>
        </p:spPr>
      </p:pic>
      <p:pic>
        <p:nvPicPr>
          <p:cNvPr id="272" name="Google Shape;272;p26"/>
          <p:cNvPicPr preferRelativeResize="0"/>
          <p:nvPr/>
        </p:nvPicPr>
        <p:blipFill>
          <a:blip r:embed="rId5">
            <a:alphaModFix/>
          </a:blip>
          <a:stretch>
            <a:fillRect/>
          </a:stretch>
        </p:blipFill>
        <p:spPr>
          <a:xfrm>
            <a:off x="6746150" y="1871998"/>
            <a:ext cx="4182300" cy="3114000"/>
          </a:xfrm>
          <a:prstGeom prst="roundRect">
            <a:avLst>
              <a:gd fmla="val 4273" name="adj"/>
            </a:avLst>
          </a:prstGeom>
          <a:noFill/>
          <a:ln>
            <a:noFill/>
          </a:ln>
          <a:effectLst>
            <a:outerShdw blurRad="57150" rotWithShape="0" algn="bl" dir="5400000" dist="19050">
              <a:srgbClr val="000000">
                <a:alpha val="50000"/>
              </a:srgbClr>
            </a:outerShdw>
          </a:effectLst>
        </p:spPr>
      </p:pic>
      <p:pic>
        <p:nvPicPr>
          <p:cNvPr id="273" name="Google Shape;273;p26"/>
          <p:cNvPicPr preferRelativeResize="0"/>
          <p:nvPr/>
        </p:nvPicPr>
        <p:blipFill>
          <a:blip r:embed="rId6">
            <a:alphaModFix/>
          </a:blip>
          <a:stretch>
            <a:fillRect/>
          </a:stretch>
        </p:blipFill>
        <p:spPr>
          <a:xfrm>
            <a:off x="3759900" y="1560610"/>
            <a:ext cx="4672200" cy="3846300"/>
          </a:xfrm>
          <a:prstGeom prst="roundRect">
            <a:avLst>
              <a:gd fmla="val 3634" name="adj"/>
            </a:avLst>
          </a:prstGeom>
          <a:noFill/>
          <a:ln>
            <a:noFill/>
          </a:ln>
          <a:effectLst>
            <a:outerShdw blurRad="57150" rotWithShape="0" algn="bl" dir="5400000" dist="19050">
              <a:srgbClr val="000000">
                <a:alpha val="50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7" name="Shape 277"/>
        <p:cNvGrpSpPr/>
        <p:nvPr/>
      </p:nvGrpSpPr>
      <p:grpSpPr>
        <a:xfrm>
          <a:off x="0" y="0"/>
          <a:ext cx="0" cy="0"/>
          <a:chOff x="0" y="0"/>
          <a:chExt cx="0" cy="0"/>
        </a:xfrm>
      </p:grpSpPr>
      <p:sp>
        <p:nvSpPr>
          <p:cNvPr id="278" name="Google Shape;278;p27"/>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279" name="Google Shape;279;p27"/>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sp>
        <p:nvSpPr>
          <p:cNvPr id="280" name="Google Shape;280;p27"/>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pic>
        <p:nvPicPr>
          <p:cNvPr id="281" name="Google Shape;281;p27"/>
          <p:cNvPicPr preferRelativeResize="0"/>
          <p:nvPr/>
        </p:nvPicPr>
        <p:blipFill rotWithShape="1">
          <a:blip r:embed="rId4">
            <a:alphaModFix/>
          </a:blip>
          <a:srcRect b="2611" l="0" r="0" t="5094"/>
          <a:stretch/>
        </p:blipFill>
        <p:spPr>
          <a:xfrm>
            <a:off x="5018400" y="1273800"/>
            <a:ext cx="2155200" cy="4310400"/>
          </a:xfrm>
          <a:prstGeom prst="roundRect">
            <a:avLst>
              <a:gd fmla="val 8251" name="adj"/>
            </a:avLst>
          </a:prstGeom>
          <a:noFill/>
          <a:ln>
            <a:noFill/>
          </a:ln>
          <a:effectLst>
            <a:outerShdw blurRad="371475" rotWithShape="0" algn="bl" dir="10560000" dist="219075">
              <a:srgbClr val="000000">
                <a:alpha val="50000"/>
              </a:srgbClr>
            </a:outerShdw>
          </a:effectLst>
        </p:spPr>
      </p:pic>
      <p:pic>
        <p:nvPicPr>
          <p:cNvPr id="282" name="Google Shape;282;p27"/>
          <p:cNvPicPr preferRelativeResize="0"/>
          <p:nvPr/>
        </p:nvPicPr>
        <p:blipFill rotWithShape="1">
          <a:blip r:embed="rId5">
            <a:alphaModFix/>
          </a:blip>
          <a:srcRect b="2522" l="0" r="0" t="5733"/>
          <a:stretch/>
        </p:blipFill>
        <p:spPr>
          <a:xfrm>
            <a:off x="1976550" y="1754400"/>
            <a:ext cx="1684500" cy="3349200"/>
          </a:xfrm>
          <a:prstGeom prst="roundRect">
            <a:avLst>
              <a:gd fmla="val 7281" name="adj"/>
            </a:avLst>
          </a:prstGeom>
          <a:noFill/>
          <a:ln>
            <a:noFill/>
          </a:ln>
          <a:effectLst>
            <a:outerShdw blurRad="342900" rotWithShape="0" algn="bl" dir="9060000" dist="381000">
              <a:srgbClr val="000000">
                <a:alpha val="50000"/>
              </a:srgbClr>
            </a:outerShdw>
          </a:effectLst>
        </p:spPr>
      </p:pic>
      <p:pic>
        <p:nvPicPr>
          <p:cNvPr id="283" name="Google Shape;283;p27"/>
          <p:cNvPicPr preferRelativeResize="0"/>
          <p:nvPr/>
        </p:nvPicPr>
        <p:blipFill rotWithShape="1">
          <a:blip r:embed="rId6">
            <a:alphaModFix/>
          </a:blip>
          <a:srcRect b="2729" l="0" r="0" t="5988"/>
          <a:stretch/>
        </p:blipFill>
        <p:spPr>
          <a:xfrm>
            <a:off x="8392675" y="1762950"/>
            <a:ext cx="1684500" cy="3332100"/>
          </a:xfrm>
          <a:prstGeom prst="roundRect">
            <a:avLst>
              <a:gd fmla="val 6842" name="adj"/>
            </a:avLst>
          </a:prstGeom>
          <a:noFill/>
          <a:ln>
            <a:noFill/>
          </a:ln>
          <a:effectLst>
            <a:outerShdw blurRad="700088" rotWithShape="0" algn="bl" dir="11760000" dist="314325">
              <a:srgbClr val="000000">
                <a:alpha val="50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7" name="Shape 287"/>
        <p:cNvGrpSpPr/>
        <p:nvPr/>
      </p:nvGrpSpPr>
      <p:grpSpPr>
        <a:xfrm>
          <a:off x="0" y="0"/>
          <a:ext cx="0" cy="0"/>
          <a:chOff x="0" y="0"/>
          <a:chExt cx="0" cy="0"/>
        </a:xfrm>
      </p:grpSpPr>
      <p:sp>
        <p:nvSpPr>
          <p:cNvPr id="288" name="Google Shape;288;p28"/>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289" name="Google Shape;289;p28"/>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290" name="Google Shape;290;p28"/>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291" name="Google Shape;291;p28"/>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292" name="Google Shape;292;p28"/>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293" name="Google Shape;293;p28"/>
          <p:cNvSpPr txBox="1"/>
          <p:nvPr/>
        </p:nvSpPr>
        <p:spPr>
          <a:xfrm>
            <a:off x="1717786" y="2371100"/>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Communicare</a:t>
            </a:r>
            <a:r>
              <a:rPr lang="en-US" sz="2400">
                <a:solidFill>
                  <a:srgbClr val="022565"/>
                </a:solidFill>
                <a:latin typeface="Calibri"/>
                <a:ea typeface="Calibri"/>
                <a:cs typeface="Calibri"/>
                <a:sym typeface="Calibri"/>
              </a:rPr>
              <a:t> directă</a:t>
            </a:r>
            <a:endParaRPr sz="2400">
              <a:solidFill>
                <a:srgbClr val="022565"/>
              </a:solidFill>
              <a:latin typeface="Calibri"/>
              <a:ea typeface="Calibri"/>
              <a:cs typeface="Calibri"/>
              <a:sym typeface="Calibri"/>
            </a:endParaRPr>
          </a:p>
        </p:txBody>
      </p:sp>
      <p:sp>
        <p:nvSpPr>
          <p:cNvPr id="294" name="Google Shape;294;p28"/>
          <p:cNvSpPr txBox="1"/>
          <p:nvPr/>
        </p:nvSpPr>
        <p:spPr>
          <a:xfrm>
            <a:off x="1717786" y="3667197"/>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Publicitate ridicată</a:t>
            </a:r>
            <a:endParaRPr sz="2400">
              <a:solidFill>
                <a:srgbClr val="022565"/>
              </a:solidFill>
              <a:latin typeface="Calibri"/>
              <a:ea typeface="Calibri"/>
              <a:cs typeface="Calibri"/>
              <a:sym typeface="Calibri"/>
            </a:endParaRPr>
          </a:p>
        </p:txBody>
      </p:sp>
      <p:sp>
        <p:nvSpPr>
          <p:cNvPr id="295" name="Google Shape;295;p28"/>
          <p:cNvSpPr txBox="1"/>
          <p:nvPr/>
        </p:nvSpPr>
        <p:spPr>
          <a:xfrm>
            <a:off x="1717786" y="4963300"/>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Conținut </a:t>
            </a:r>
            <a:r>
              <a:rPr lang="en-US" sz="2400">
                <a:solidFill>
                  <a:srgbClr val="022565"/>
                </a:solidFill>
                <a:latin typeface="Calibri"/>
                <a:ea typeface="Calibri"/>
                <a:cs typeface="Calibri"/>
                <a:sym typeface="Calibri"/>
              </a:rPr>
              <a:t>atractiv</a:t>
            </a:r>
            <a:endParaRPr sz="2400">
              <a:solidFill>
                <a:srgbClr val="022565"/>
              </a:solidFill>
              <a:latin typeface="Calibri"/>
              <a:ea typeface="Calibri"/>
              <a:cs typeface="Calibri"/>
              <a:sym typeface="Calibri"/>
            </a:endParaRPr>
          </a:p>
        </p:txBody>
      </p:sp>
      <p:sp>
        <p:nvSpPr>
          <p:cNvPr id="296" name="Google Shape;296;p28"/>
          <p:cNvSpPr/>
          <p:nvPr/>
        </p:nvSpPr>
        <p:spPr>
          <a:xfrm>
            <a:off x="1047913" y="494484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3</a:t>
            </a:r>
            <a:endParaRPr b="1" i="0" sz="2000" u="none" cap="none" strike="noStrike">
              <a:solidFill>
                <a:srgbClr val="F5F7F9"/>
              </a:solidFill>
              <a:latin typeface="Arial"/>
              <a:ea typeface="Arial"/>
              <a:cs typeface="Arial"/>
              <a:sym typeface="Arial"/>
            </a:endParaRPr>
          </a:p>
        </p:txBody>
      </p:sp>
      <p:sp>
        <p:nvSpPr>
          <p:cNvPr id="297" name="Google Shape;297;p28"/>
          <p:cNvSpPr/>
          <p:nvPr/>
        </p:nvSpPr>
        <p:spPr>
          <a:xfrm>
            <a:off x="1047913" y="364875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2</a:t>
            </a:r>
            <a:endParaRPr b="1" i="0" sz="2000" u="none" cap="none" strike="noStrike">
              <a:solidFill>
                <a:srgbClr val="F5F7F9"/>
              </a:solidFill>
              <a:latin typeface="Arial"/>
              <a:ea typeface="Arial"/>
              <a:cs typeface="Arial"/>
              <a:sym typeface="Arial"/>
            </a:endParaRPr>
          </a:p>
        </p:txBody>
      </p:sp>
      <p:sp>
        <p:nvSpPr>
          <p:cNvPr id="298" name="Google Shape;298;p28"/>
          <p:cNvSpPr/>
          <p:nvPr/>
        </p:nvSpPr>
        <p:spPr>
          <a:xfrm>
            <a:off x="1047913" y="235265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1</a:t>
            </a:r>
            <a:endParaRPr b="1" i="0" sz="2000" u="none" cap="none" strike="noStrike">
              <a:solidFill>
                <a:srgbClr val="F5F7F9"/>
              </a:solidFill>
              <a:latin typeface="Arial"/>
              <a:ea typeface="Arial"/>
              <a:cs typeface="Arial"/>
              <a:sym typeface="Arial"/>
            </a:endParaRPr>
          </a:p>
        </p:txBody>
      </p:sp>
      <p:sp>
        <p:nvSpPr>
          <p:cNvPr id="299" name="Google Shape;299;p28"/>
          <p:cNvSpPr txBox="1"/>
          <p:nvPr/>
        </p:nvSpPr>
        <p:spPr>
          <a:xfrm>
            <a:off x="7164586" y="2371100"/>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Investiții în publicitate</a:t>
            </a:r>
            <a:endParaRPr sz="2400">
              <a:solidFill>
                <a:srgbClr val="022565"/>
              </a:solidFill>
              <a:latin typeface="Calibri"/>
              <a:ea typeface="Calibri"/>
              <a:cs typeface="Calibri"/>
              <a:sym typeface="Calibri"/>
            </a:endParaRPr>
          </a:p>
        </p:txBody>
      </p:sp>
      <p:sp>
        <p:nvSpPr>
          <p:cNvPr id="300" name="Google Shape;300;p28"/>
          <p:cNvSpPr txBox="1"/>
          <p:nvPr/>
        </p:nvSpPr>
        <p:spPr>
          <a:xfrm>
            <a:off x="7164586" y="366720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Interfață</a:t>
            </a:r>
            <a:r>
              <a:rPr lang="en-US" sz="2400">
                <a:solidFill>
                  <a:srgbClr val="022565"/>
                </a:solidFill>
                <a:latin typeface="Calibri"/>
                <a:ea typeface="Calibri"/>
                <a:cs typeface="Calibri"/>
                <a:sym typeface="Calibri"/>
              </a:rPr>
              <a:t> comună</a:t>
            </a:r>
            <a:endParaRPr sz="2400">
              <a:solidFill>
                <a:srgbClr val="022565"/>
              </a:solidFill>
              <a:latin typeface="Calibri"/>
              <a:ea typeface="Calibri"/>
              <a:cs typeface="Calibri"/>
              <a:sym typeface="Calibri"/>
            </a:endParaRPr>
          </a:p>
        </p:txBody>
      </p:sp>
      <p:sp>
        <p:nvSpPr>
          <p:cNvPr id="301" name="Google Shape;301;p28"/>
          <p:cNvSpPr/>
          <p:nvPr/>
        </p:nvSpPr>
        <p:spPr>
          <a:xfrm>
            <a:off x="6494713" y="3648756"/>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2</a:t>
            </a:r>
            <a:endParaRPr b="1" i="0" sz="2000" u="none" cap="none" strike="noStrike">
              <a:solidFill>
                <a:srgbClr val="F5F7F9"/>
              </a:solidFill>
              <a:latin typeface="Arial"/>
              <a:ea typeface="Arial"/>
              <a:cs typeface="Arial"/>
              <a:sym typeface="Arial"/>
            </a:endParaRPr>
          </a:p>
        </p:txBody>
      </p:sp>
      <p:sp>
        <p:nvSpPr>
          <p:cNvPr id="302" name="Google Shape;302;p28"/>
          <p:cNvSpPr/>
          <p:nvPr/>
        </p:nvSpPr>
        <p:spPr>
          <a:xfrm>
            <a:off x="6494713" y="2352650"/>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1</a:t>
            </a:r>
            <a:endParaRPr b="1" i="0" sz="2000" u="none" cap="none" strike="noStrike">
              <a:solidFill>
                <a:srgbClr val="F5F7F9"/>
              </a:solidFill>
              <a:latin typeface="Arial"/>
              <a:ea typeface="Arial"/>
              <a:cs typeface="Arial"/>
              <a:sym typeface="Arial"/>
            </a:endParaRPr>
          </a:p>
        </p:txBody>
      </p:sp>
      <p:sp>
        <p:nvSpPr>
          <p:cNvPr id="303" name="Google Shape;303;p28"/>
          <p:cNvSpPr txBox="1"/>
          <p:nvPr/>
        </p:nvSpPr>
        <p:spPr>
          <a:xfrm>
            <a:off x="7164586" y="496330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Riscuri de securitate </a:t>
            </a:r>
            <a:endParaRPr sz="2400">
              <a:solidFill>
                <a:srgbClr val="022565"/>
              </a:solidFill>
              <a:latin typeface="Calibri"/>
              <a:ea typeface="Calibri"/>
              <a:cs typeface="Calibri"/>
              <a:sym typeface="Calibri"/>
            </a:endParaRPr>
          </a:p>
        </p:txBody>
      </p:sp>
      <p:sp>
        <p:nvSpPr>
          <p:cNvPr id="304" name="Google Shape;304;p28"/>
          <p:cNvSpPr/>
          <p:nvPr/>
        </p:nvSpPr>
        <p:spPr>
          <a:xfrm>
            <a:off x="6494713" y="4944856"/>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3</a:t>
            </a:r>
            <a:endParaRPr b="1" i="0" sz="2000" u="none" cap="none" strike="noStrike">
              <a:solidFill>
                <a:srgbClr val="F5F7F9"/>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8" name="Shape 308"/>
        <p:cNvGrpSpPr/>
        <p:nvPr/>
      </p:nvGrpSpPr>
      <p:grpSpPr>
        <a:xfrm>
          <a:off x="0" y="0"/>
          <a:ext cx="0" cy="0"/>
          <a:chOff x="0" y="0"/>
          <a:chExt cx="0" cy="0"/>
        </a:xfrm>
      </p:grpSpPr>
      <p:sp>
        <p:nvSpPr>
          <p:cNvPr id="309" name="Google Shape;309;p29"/>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310" name="Google Shape;310;p29"/>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311" name="Google Shape;311;p29"/>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312" name="Google Shape;312;p29"/>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313" name="Google Shape;313;p29"/>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314" name="Google Shape;314;p29"/>
          <p:cNvSpPr txBox="1"/>
          <p:nvPr/>
        </p:nvSpPr>
        <p:spPr>
          <a:xfrm>
            <a:off x="1585050" y="2677100"/>
            <a:ext cx="4798500" cy="2498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600"/>
              <a:buFont typeface="Arial"/>
              <a:buNone/>
            </a:pPr>
            <a:r>
              <a:rPr b="1" lang="en-US" sz="2600">
                <a:solidFill>
                  <a:srgbClr val="EFBC15"/>
                </a:solidFill>
                <a:latin typeface="Calibri"/>
                <a:ea typeface="Calibri"/>
                <a:cs typeface="Calibri"/>
                <a:sym typeface="Calibri"/>
              </a:rPr>
              <a:t>Vânzările printr-o aplicație mobilă dedicată</a:t>
            </a:r>
            <a:endParaRPr b="1" sz="2600">
              <a:solidFill>
                <a:srgbClr val="EFBC15"/>
              </a:solidFill>
              <a:latin typeface="Calibri"/>
              <a:ea typeface="Calibri"/>
              <a:cs typeface="Calibri"/>
              <a:sym typeface="Calibri"/>
            </a:endParaRPr>
          </a:p>
          <a:p>
            <a:pPr indent="0" lvl="0" marL="0" marR="0" rtl="0" algn="l">
              <a:lnSpc>
                <a:spcPct val="100000"/>
              </a:lnSpc>
              <a:spcBef>
                <a:spcPts val="1000"/>
              </a:spcBef>
              <a:spcAft>
                <a:spcPts val="0"/>
              </a:spcAft>
              <a:buClr>
                <a:srgbClr val="000000"/>
              </a:buClr>
              <a:buSzPts val="2600"/>
              <a:buFont typeface="Arial"/>
              <a:buNone/>
            </a:pPr>
            <a:r>
              <a:rPr lang="en-US" sz="2400">
                <a:solidFill>
                  <a:srgbClr val="022565"/>
                </a:solidFill>
                <a:latin typeface="Calibri"/>
                <a:ea typeface="Calibri"/>
                <a:cs typeface="Calibri"/>
                <a:sym typeface="Calibri"/>
              </a:rPr>
              <a:t>implică crearea unei platforme mobile prin care companiile pot vinde produsele direct consumatorilor. </a:t>
            </a:r>
            <a:endParaRPr sz="2400">
              <a:solidFill>
                <a:srgbClr val="022565"/>
              </a:solidFill>
              <a:latin typeface="Calibri"/>
              <a:ea typeface="Calibri"/>
              <a:cs typeface="Calibri"/>
              <a:sym typeface="Calibri"/>
            </a:endParaRPr>
          </a:p>
        </p:txBody>
      </p:sp>
      <p:pic>
        <p:nvPicPr>
          <p:cNvPr id="315" name="Google Shape;315;p29"/>
          <p:cNvPicPr preferRelativeResize="0"/>
          <p:nvPr/>
        </p:nvPicPr>
        <p:blipFill>
          <a:blip r:embed="rId5">
            <a:alphaModFix/>
          </a:blip>
          <a:stretch>
            <a:fillRect/>
          </a:stretch>
        </p:blipFill>
        <p:spPr>
          <a:xfrm>
            <a:off x="6739725" y="2456575"/>
            <a:ext cx="3349101" cy="334910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9" name="Shape 319"/>
        <p:cNvGrpSpPr/>
        <p:nvPr/>
      </p:nvGrpSpPr>
      <p:grpSpPr>
        <a:xfrm>
          <a:off x="0" y="0"/>
          <a:ext cx="0" cy="0"/>
          <a:chOff x="0" y="0"/>
          <a:chExt cx="0" cy="0"/>
        </a:xfrm>
      </p:grpSpPr>
      <p:sp>
        <p:nvSpPr>
          <p:cNvPr id="320" name="Google Shape;320;p30"/>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321" name="Google Shape;321;p30"/>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sp>
        <p:nvSpPr>
          <p:cNvPr id="322" name="Google Shape;322;p30"/>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pic>
        <p:nvPicPr>
          <p:cNvPr id="323" name="Google Shape;323;p30"/>
          <p:cNvPicPr preferRelativeResize="0"/>
          <p:nvPr/>
        </p:nvPicPr>
        <p:blipFill>
          <a:blip r:embed="rId4">
            <a:alphaModFix/>
          </a:blip>
          <a:stretch>
            <a:fillRect/>
          </a:stretch>
        </p:blipFill>
        <p:spPr>
          <a:xfrm>
            <a:off x="8478200" y="1269900"/>
            <a:ext cx="2160300" cy="4427700"/>
          </a:xfrm>
          <a:prstGeom prst="roundRect">
            <a:avLst>
              <a:gd fmla="val 6425" name="adj"/>
            </a:avLst>
          </a:prstGeom>
          <a:noFill/>
          <a:ln>
            <a:noFill/>
          </a:ln>
          <a:effectLst>
            <a:outerShdw blurRad="757238" rotWithShape="0" algn="bl" dir="10140000" dist="381000">
              <a:srgbClr val="000000">
                <a:alpha val="50000"/>
              </a:srgbClr>
            </a:outerShdw>
          </a:effectLst>
        </p:spPr>
      </p:pic>
      <p:pic>
        <p:nvPicPr>
          <p:cNvPr id="324" name="Google Shape;324;p30"/>
          <p:cNvPicPr preferRelativeResize="0"/>
          <p:nvPr/>
        </p:nvPicPr>
        <p:blipFill>
          <a:blip r:embed="rId5">
            <a:alphaModFix/>
          </a:blip>
          <a:stretch>
            <a:fillRect/>
          </a:stretch>
        </p:blipFill>
        <p:spPr>
          <a:xfrm>
            <a:off x="1553501" y="1264949"/>
            <a:ext cx="2160300" cy="4437600"/>
          </a:xfrm>
          <a:prstGeom prst="roundRect">
            <a:avLst>
              <a:gd fmla="val 9778" name="adj"/>
            </a:avLst>
          </a:prstGeom>
          <a:noFill/>
          <a:ln>
            <a:noFill/>
          </a:ln>
          <a:effectLst>
            <a:outerShdw blurRad="842963" rotWithShape="0" algn="bl" dir="7200000" dist="381000">
              <a:srgbClr val="000000">
                <a:alpha val="50000"/>
              </a:srgbClr>
            </a:outerShdw>
          </a:effectLst>
        </p:spPr>
      </p:pic>
      <p:pic>
        <p:nvPicPr>
          <p:cNvPr id="325" name="Google Shape;325;p30"/>
          <p:cNvPicPr preferRelativeResize="0"/>
          <p:nvPr/>
        </p:nvPicPr>
        <p:blipFill>
          <a:blip r:embed="rId6">
            <a:alphaModFix/>
          </a:blip>
          <a:stretch>
            <a:fillRect/>
          </a:stretch>
        </p:blipFill>
        <p:spPr>
          <a:xfrm>
            <a:off x="4815901" y="903450"/>
            <a:ext cx="2560200" cy="5051100"/>
          </a:xfrm>
          <a:prstGeom prst="roundRect">
            <a:avLst>
              <a:gd fmla="val 9247" name="adj"/>
            </a:avLst>
          </a:prstGeom>
          <a:noFill/>
          <a:ln>
            <a:noFill/>
          </a:ln>
          <a:effectLst>
            <a:outerShdw blurRad="771525" rotWithShape="0" algn="bl" dir="8820000" dist="542925">
              <a:srgbClr val="000000">
                <a:alpha val="50000"/>
              </a:srgbClr>
            </a:outerShdw>
          </a:effectLst>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sp>
        <p:nvSpPr>
          <p:cNvPr id="330" name="Google Shape;330;p31"/>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331" name="Google Shape;331;p31"/>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332" name="Google Shape;332;p31"/>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333" name="Google Shape;333;p31"/>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334" name="Google Shape;334;p31"/>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335" name="Google Shape;335;p31"/>
          <p:cNvSpPr txBox="1"/>
          <p:nvPr/>
        </p:nvSpPr>
        <p:spPr>
          <a:xfrm>
            <a:off x="1717786" y="2371100"/>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Accesibilitate sporită</a:t>
            </a:r>
            <a:endParaRPr sz="2400">
              <a:solidFill>
                <a:srgbClr val="022565"/>
              </a:solidFill>
              <a:latin typeface="Calibri"/>
              <a:ea typeface="Calibri"/>
              <a:cs typeface="Calibri"/>
              <a:sym typeface="Calibri"/>
            </a:endParaRPr>
          </a:p>
        </p:txBody>
      </p:sp>
      <p:sp>
        <p:nvSpPr>
          <p:cNvPr id="336" name="Google Shape;336;p31"/>
          <p:cNvSpPr txBox="1"/>
          <p:nvPr/>
        </p:nvSpPr>
        <p:spPr>
          <a:xfrm>
            <a:off x="1717786" y="3667197"/>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Personalizare</a:t>
            </a:r>
            <a:endParaRPr sz="2400">
              <a:solidFill>
                <a:srgbClr val="022565"/>
              </a:solidFill>
              <a:latin typeface="Calibri"/>
              <a:ea typeface="Calibri"/>
              <a:cs typeface="Calibri"/>
              <a:sym typeface="Calibri"/>
            </a:endParaRPr>
          </a:p>
        </p:txBody>
      </p:sp>
      <p:sp>
        <p:nvSpPr>
          <p:cNvPr id="337" name="Google Shape;337;p31"/>
          <p:cNvSpPr txBox="1"/>
          <p:nvPr/>
        </p:nvSpPr>
        <p:spPr>
          <a:xfrm>
            <a:off x="1717786" y="4963300"/>
            <a:ext cx="4291200" cy="923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Interacțiune directă și instantanee</a:t>
            </a:r>
            <a:endParaRPr sz="2400">
              <a:solidFill>
                <a:srgbClr val="022565"/>
              </a:solidFill>
              <a:latin typeface="Calibri"/>
              <a:ea typeface="Calibri"/>
              <a:cs typeface="Calibri"/>
              <a:sym typeface="Calibri"/>
            </a:endParaRPr>
          </a:p>
        </p:txBody>
      </p:sp>
      <p:sp>
        <p:nvSpPr>
          <p:cNvPr id="338" name="Google Shape;338;p31"/>
          <p:cNvSpPr/>
          <p:nvPr/>
        </p:nvSpPr>
        <p:spPr>
          <a:xfrm>
            <a:off x="1047913" y="494484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3</a:t>
            </a:r>
            <a:endParaRPr b="1" i="0" sz="2000" u="none" cap="none" strike="noStrike">
              <a:solidFill>
                <a:srgbClr val="F5F7F9"/>
              </a:solidFill>
              <a:latin typeface="Arial"/>
              <a:ea typeface="Arial"/>
              <a:cs typeface="Arial"/>
              <a:sym typeface="Arial"/>
            </a:endParaRPr>
          </a:p>
        </p:txBody>
      </p:sp>
      <p:sp>
        <p:nvSpPr>
          <p:cNvPr id="339" name="Google Shape;339;p31"/>
          <p:cNvSpPr/>
          <p:nvPr/>
        </p:nvSpPr>
        <p:spPr>
          <a:xfrm>
            <a:off x="1047913" y="364875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2</a:t>
            </a:r>
            <a:endParaRPr b="1" i="0" sz="2000" u="none" cap="none" strike="noStrike">
              <a:solidFill>
                <a:srgbClr val="F5F7F9"/>
              </a:solidFill>
              <a:latin typeface="Arial"/>
              <a:ea typeface="Arial"/>
              <a:cs typeface="Arial"/>
              <a:sym typeface="Arial"/>
            </a:endParaRPr>
          </a:p>
        </p:txBody>
      </p:sp>
      <p:sp>
        <p:nvSpPr>
          <p:cNvPr id="340" name="Google Shape;340;p31"/>
          <p:cNvSpPr/>
          <p:nvPr/>
        </p:nvSpPr>
        <p:spPr>
          <a:xfrm>
            <a:off x="1047913" y="235265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F5F7F9"/>
                </a:solidFill>
                <a:latin typeface="Arial"/>
                <a:ea typeface="Arial"/>
                <a:cs typeface="Arial"/>
                <a:sym typeface="Arial"/>
              </a:rPr>
              <a:t>1</a:t>
            </a:r>
            <a:endParaRPr b="1" i="0" sz="2000" u="none" cap="none" strike="noStrike">
              <a:solidFill>
                <a:srgbClr val="F5F7F9"/>
              </a:solidFill>
              <a:latin typeface="Arial"/>
              <a:ea typeface="Arial"/>
              <a:cs typeface="Arial"/>
              <a:sym typeface="Arial"/>
            </a:endParaRPr>
          </a:p>
        </p:txBody>
      </p:sp>
      <p:sp>
        <p:nvSpPr>
          <p:cNvPr id="341" name="Google Shape;341;p31"/>
          <p:cNvSpPr txBox="1"/>
          <p:nvPr/>
        </p:nvSpPr>
        <p:spPr>
          <a:xfrm>
            <a:off x="7164586" y="2371100"/>
            <a:ext cx="3979500" cy="923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Costuri de dezvoltare și întreținere</a:t>
            </a:r>
            <a:endParaRPr sz="2400">
              <a:solidFill>
                <a:srgbClr val="022565"/>
              </a:solidFill>
              <a:latin typeface="Calibri"/>
              <a:ea typeface="Calibri"/>
              <a:cs typeface="Calibri"/>
              <a:sym typeface="Calibri"/>
            </a:endParaRPr>
          </a:p>
        </p:txBody>
      </p:sp>
      <p:sp>
        <p:nvSpPr>
          <p:cNvPr id="342" name="Google Shape;342;p31"/>
          <p:cNvSpPr txBox="1"/>
          <p:nvPr/>
        </p:nvSpPr>
        <p:spPr>
          <a:xfrm>
            <a:off x="7164586" y="366720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Măsuri de securitate robuste</a:t>
            </a:r>
            <a:endParaRPr sz="2400">
              <a:solidFill>
                <a:srgbClr val="022565"/>
              </a:solidFill>
              <a:latin typeface="Calibri"/>
              <a:ea typeface="Calibri"/>
              <a:cs typeface="Calibri"/>
              <a:sym typeface="Calibri"/>
            </a:endParaRPr>
          </a:p>
        </p:txBody>
      </p:sp>
      <p:sp>
        <p:nvSpPr>
          <p:cNvPr id="343" name="Google Shape;343;p31"/>
          <p:cNvSpPr/>
          <p:nvPr/>
        </p:nvSpPr>
        <p:spPr>
          <a:xfrm>
            <a:off x="6494713" y="3648756"/>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2</a:t>
            </a:r>
            <a:endParaRPr b="1" i="0" sz="2000" u="none" cap="none" strike="noStrike">
              <a:solidFill>
                <a:srgbClr val="F5F7F9"/>
              </a:solidFill>
              <a:latin typeface="Arial"/>
              <a:ea typeface="Arial"/>
              <a:cs typeface="Arial"/>
              <a:sym typeface="Arial"/>
            </a:endParaRPr>
          </a:p>
        </p:txBody>
      </p:sp>
      <p:sp>
        <p:nvSpPr>
          <p:cNvPr id="344" name="Google Shape;344;p31"/>
          <p:cNvSpPr/>
          <p:nvPr/>
        </p:nvSpPr>
        <p:spPr>
          <a:xfrm>
            <a:off x="6494713" y="2352650"/>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1</a:t>
            </a:r>
            <a:endParaRPr b="1" i="0" sz="2000" u="none" cap="none" strike="noStrike">
              <a:solidFill>
                <a:srgbClr val="F5F7F9"/>
              </a:solidFill>
              <a:latin typeface="Arial"/>
              <a:ea typeface="Arial"/>
              <a:cs typeface="Arial"/>
              <a:sym typeface="Arial"/>
            </a:endParaRPr>
          </a:p>
        </p:txBody>
      </p:sp>
      <p:sp>
        <p:nvSpPr>
          <p:cNvPr id="345" name="Google Shape;345;p31"/>
          <p:cNvSpPr txBox="1"/>
          <p:nvPr/>
        </p:nvSpPr>
        <p:spPr>
          <a:xfrm>
            <a:off x="7164586" y="496330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1100"/>
              <a:buFont typeface="Arial"/>
              <a:buNone/>
            </a:pPr>
            <a:r>
              <a:rPr lang="en-US" sz="2400">
                <a:solidFill>
                  <a:srgbClr val="022565"/>
                </a:solidFill>
                <a:latin typeface="Calibri"/>
                <a:ea typeface="Calibri"/>
                <a:cs typeface="Calibri"/>
                <a:sym typeface="Calibri"/>
              </a:rPr>
              <a:t>Dependența de conectivitate</a:t>
            </a:r>
            <a:endParaRPr sz="2400">
              <a:solidFill>
                <a:srgbClr val="022565"/>
              </a:solidFill>
              <a:latin typeface="Calibri"/>
              <a:ea typeface="Calibri"/>
              <a:cs typeface="Calibri"/>
              <a:sym typeface="Calibri"/>
            </a:endParaRPr>
          </a:p>
        </p:txBody>
      </p:sp>
      <p:sp>
        <p:nvSpPr>
          <p:cNvPr id="346" name="Google Shape;346;p31"/>
          <p:cNvSpPr/>
          <p:nvPr/>
        </p:nvSpPr>
        <p:spPr>
          <a:xfrm>
            <a:off x="6494713" y="4944856"/>
            <a:ext cx="594000" cy="591000"/>
          </a:xfrm>
          <a:prstGeom prst="ellipse">
            <a:avLst/>
          </a:prstGeom>
          <a:solidFill>
            <a:srgbClr val="EA999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F5F7F9"/>
                </a:solidFill>
              </a:rPr>
              <a:t>3</a:t>
            </a:r>
            <a:endParaRPr b="1" i="0" sz="2000" u="none" cap="none" strike="noStrike">
              <a:solidFill>
                <a:srgbClr val="F5F7F9"/>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0" name="Shape 350"/>
        <p:cNvGrpSpPr/>
        <p:nvPr/>
      </p:nvGrpSpPr>
      <p:grpSpPr>
        <a:xfrm>
          <a:off x="0" y="0"/>
          <a:ext cx="0" cy="0"/>
          <a:chOff x="0" y="0"/>
          <a:chExt cx="0" cy="0"/>
        </a:xfrm>
      </p:grpSpPr>
      <p:sp>
        <p:nvSpPr>
          <p:cNvPr id="351" name="Google Shape;351;p32"/>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352" name="Google Shape;352;p32"/>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353" name="Google Shape;353;p32"/>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354" name="Google Shape;354;p32"/>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355" name="Google Shape;355;p32"/>
          <p:cNvSpPr txBox="1"/>
          <p:nvPr/>
        </p:nvSpPr>
        <p:spPr>
          <a:xfrm>
            <a:off x="2017650" y="2828700"/>
            <a:ext cx="8156700" cy="12006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100"/>
              <a:buFont typeface="Arial"/>
              <a:buNone/>
            </a:pPr>
            <a:r>
              <a:rPr b="1" lang="en-US" sz="3600">
                <a:solidFill>
                  <a:srgbClr val="F5F7F9"/>
                </a:solidFill>
                <a:latin typeface="Calibri"/>
                <a:ea typeface="Calibri"/>
                <a:cs typeface="Calibri"/>
                <a:sym typeface="Calibri"/>
              </a:rPr>
              <a:t>FUNCȚIONAREA AFACERILOR ÎN BAZA CANALELOR DE VÂNZARE</a:t>
            </a:r>
            <a:endParaRPr b="1" sz="3600">
              <a:solidFill>
                <a:srgbClr val="F5F7F9"/>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9" name="Shape 359"/>
        <p:cNvGrpSpPr/>
        <p:nvPr/>
      </p:nvGrpSpPr>
      <p:grpSpPr>
        <a:xfrm>
          <a:off x="0" y="0"/>
          <a:ext cx="0" cy="0"/>
          <a:chOff x="0" y="0"/>
          <a:chExt cx="0" cy="0"/>
        </a:xfrm>
      </p:grpSpPr>
      <p:sp>
        <p:nvSpPr>
          <p:cNvPr id="360" name="Google Shape;360;p33"/>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361" name="Google Shape;361;p33"/>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362" name="Google Shape;362;p33"/>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363" name="Google Shape;363;p33"/>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364" name="Google Shape;364;p33"/>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365" name="Google Shape;365;p33"/>
          <p:cNvSpPr txBox="1"/>
          <p:nvPr/>
        </p:nvSpPr>
        <p:spPr>
          <a:xfrm>
            <a:off x="1492875" y="2654100"/>
            <a:ext cx="5050200" cy="23088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O afacere bazată pe un web-shop (magazin online propriu) funcționează ca un </a:t>
            </a:r>
            <a:r>
              <a:rPr b="1" lang="en-US" sz="2400">
                <a:solidFill>
                  <a:srgbClr val="022565"/>
                </a:solidFill>
                <a:latin typeface="Calibri"/>
                <a:ea typeface="Calibri"/>
                <a:cs typeface="Calibri"/>
                <a:sym typeface="Calibri"/>
              </a:rPr>
              <a:t>magazin virtual operat și deținut de un singur comerciant,</a:t>
            </a:r>
            <a:r>
              <a:rPr lang="en-US" sz="2400">
                <a:solidFill>
                  <a:srgbClr val="022565"/>
                </a:solidFill>
                <a:latin typeface="Calibri"/>
                <a:ea typeface="Calibri"/>
                <a:cs typeface="Calibri"/>
                <a:sym typeface="Calibri"/>
              </a:rPr>
              <a:t> care vinde direct clienților prin intermediul propriului website. </a:t>
            </a:r>
            <a:endParaRPr sz="2400">
              <a:solidFill>
                <a:srgbClr val="022565"/>
              </a:solidFill>
              <a:latin typeface="Calibri"/>
              <a:ea typeface="Calibri"/>
              <a:cs typeface="Calibri"/>
              <a:sym typeface="Calibri"/>
            </a:endParaRPr>
          </a:p>
        </p:txBody>
      </p:sp>
      <p:pic>
        <p:nvPicPr>
          <p:cNvPr id="366" name="Google Shape;366;p33"/>
          <p:cNvPicPr preferRelativeResize="0"/>
          <p:nvPr/>
        </p:nvPicPr>
        <p:blipFill>
          <a:blip r:embed="rId5">
            <a:alphaModFix/>
          </a:blip>
          <a:stretch>
            <a:fillRect/>
          </a:stretch>
        </p:blipFill>
        <p:spPr>
          <a:xfrm>
            <a:off x="6910550" y="1998000"/>
            <a:ext cx="3928250" cy="39282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0" name="Shape 370"/>
        <p:cNvGrpSpPr/>
        <p:nvPr/>
      </p:nvGrpSpPr>
      <p:grpSpPr>
        <a:xfrm>
          <a:off x="0" y="0"/>
          <a:ext cx="0" cy="0"/>
          <a:chOff x="0" y="0"/>
          <a:chExt cx="0" cy="0"/>
        </a:xfrm>
      </p:grpSpPr>
      <p:sp>
        <p:nvSpPr>
          <p:cNvPr id="371" name="Google Shape;371;p34"/>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372" name="Google Shape;372;p34"/>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373" name="Google Shape;373;p34"/>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374" name="Google Shape;374;p34"/>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375" name="Google Shape;375;p34"/>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376" name="Google Shape;376;p34"/>
          <p:cNvSpPr txBox="1"/>
          <p:nvPr/>
        </p:nvSpPr>
        <p:spPr>
          <a:xfrm>
            <a:off x="1387325" y="2263550"/>
            <a:ext cx="4640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Crearea și administrarea site-ului</a:t>
            </a:r>
            <a:endParaRPr sz="2400">
              <a:solidFill>
                <a:srgbClr val="022565"/>
              </a:solidFill>
              <a:latin typeface="Calibri"/>
              <a:ea typeface="Calibri"/>
              <a:cs typeface="Calibri"/>
              <a:sym typeface="Calibri"/>
            </a:endParaRPr>
          </a:p>
        </p:txBody>
      </p:sp>
      <p:sp>
        <p:nvSpPr>
          <p:cNvPr id="377" name="Google Shape;377;p34"/>
          <p:cNvSpPr txBox="1"/>
          <p:nvPr/>
        </p:nvSpPr>
        <p:spPr>
          <a:xfrm>
            <a:off x="1387336" y="3267747"/>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Listarea produselor </a:t>
            </a:r>
            <a:endParaRPr sz="2400">
              <a:solidFill>
                <a:srgbClr val="022565"/>
              </a:solidFill>
              <a:latin typeface="Calibri"/>
              <a:ea typeface="Calibri"/>
              <a:cs typeface="Calibri"/>
              <a:sym typeface="Calibri"/>
            </a:endParaRPr>
          </a:p>
        </p:txBody>
      </p:sp>
      <p:sp>
        <p:nvSpPr>
          <p:cNvPr id="378" name="Google Shape;378;p34"/>
          <p:cNvSpPr txBox="1"/>
          <p:nvPr/>
        </p:nvSpPr>
        <p:spPr>
          <a:xfrm>
            <a:off x="1387338" y="4271950"/>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Promovare și atragerea clienților</a:t>
            </a:r>
            <a:endParaRPr sz="2400">
              <a:solidFill>
                <a:srgbClr val="022565"/>
              </a:solidFill>
              <a:latin typeface="Calibri"/>
              <a:ea typeface="Calibri"/>
              <a:cs typeface="Calibri"/>
              <a:sym typeface="Calibri"/>
            </a:endParaRPr>
          </a:p>
        </p:txBody>
      </p:sp>
      <p:sp>
        <p:nvSpPr>
          <p:cNvPr id="379" name="Google Shape;379;p34"/>
          <p:cNvSpPr/>
          <p:nvPr/>
        </p:nvSpPr>
        <p:spPr>
          <a:xfrm>
            <a:off x="717463" y="425349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3</a:t>
            </a:r>
            <a:endParaRPr b="1" i="0" sz="2000" u="none" cap="none" strike="noStrike">
              <a:solidFill>
                <a:srgbClr val="022565"/>
              </a:solidFill>
              <a:latin typeface="Arial"/>
              <a:ea typeface="Arial"/>
              <a:cs typeface="Arial"/>
              <a:sym typeface="Arial"/>
            </a:endParaRPr>
          </a:p>
        </p:txBody>
      </p:sp>
      <p:sp>
        <p:nvSpPr>
          <p:cNvPr id="380" name="Google Shape;380;p34"/>
          <p:cNvSpPr/>
          <p:nvPr/>
        </p:nvSpPr>
        <p:spPr>
          <a:xfrm>
            <a:off x="717463" y="324930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2</a:t>
            </a:r>
            <a:endParaRPr b="1" i="0" sz="2000" u="none" cap="none" strike="noStrike">
              <a:solidFill>
                <a:srgbClr val="022565"/>
              </a:solidFill>
              <a:latin typeface="Arial"/>
              <a:ea typeface="Arial"/>
              <a:cs typeface="Arial"/>
              <a:sym typeface="Arial"/>
            </a:endParaRPr>
          </a:p>
        </p:txBody>
      </p:sp>
      <p:sp>
        <p:nvSpPr>
          <p:cNvPr id="381" name="Google Shape;381;p34"/>
          <p:cNvSpPr/>
          <p:nvPr/>
        </p:nvSpPr>
        <p:spPr>
          <a:xfrm>
            <a:off x="717463" y="224510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1</a:t>
            </a:r>
            <a:endParaRPr b="1" i="0" sz="2000" u="none" cap="none" strike="noStrike">
              <a:solidFill>
                <a:srgbClr val="022565"/>
              </a:solidFill>
              <a:latin typeface="Arial"/>
              <a:ea typeface="Arial"/>
              <a:cs typeface="Arial"/>
              <a:sym typeface="Arial"/>
            </a:endParaRPr>
          </a:p>
        </p:txBody>
      </p:sp>
      <p:sp>
        <p:nvSpPr>
          <p:cNvPr id="382" name="Google Shape;382;p34"/>
          <p:cNvSpPr txBox="1"/>
          <p:nvPr/>
        </p:nvSpPr>
        <p:spPr>
          <a:xfrm>
            <a:off x="6834125" y="2263550"/>
            <a:ext cx="4640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Gestionarea stocurilor și logisticii</a:t>
            </a:r>
            <a:endParaRPr sz="2400">
              <a:solidFill>
                <a:srgbClr val="022565"/>
              </a:solidFill>
              <a:latin typeface="Calibri"/>
              <a:ea typeface="Calibri"/>
              <a:cs typeface="Calibri"/>
              <a:sym typeface="Calibri"/>
            </a:endParaRPr>
          </a:p>
        </p:txBody>
      </p:sp>
      <p:sp>
        <p:nvSpPr>
          <p:cNvPr id="383" name="Google Shape;383;p34"/>
          <p:cNvSpPr txBox="1"/>
          <p:nvPr/>
        </p:nvSpPr>
        <p:spPr>
          <a:xfrm>
            <a:off x="6834136" y="326775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Asistență pentru clienți </a:t>
            </a:r>
            <a:endParaRPr sz="2400">
              <a:solidFill>
                <a:srgbClr val="022565"/>
              </a:solidFill>
              <a:latin typeface="Calibri"/>
              <a:ea typeface="Calibri"/>
              <a:cs typeface="Calibri"/>
              <a:sym typeface="Calibri"/>
            </a:endParaRPr>
          </a:p>
        </p:txBody>
      </p:sp>
      <p:sp>
        <p:nvSpPr>
          <p:cNvPr id="384" name="Google Shape;384;p34"/>
          <p:cNvSpPr/>
          <p:nvPr/>
        </p:nvSpPr>
        <p:spPr>
          <a:xfrm>
            <a:off x="6164263" y="324930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6</a:t>
            </a:r>
            <a:endParaRPr b="1" i="0" sz="2000" u="none" cap="none" strike="noStrike">
              <a:solidFill>
                <a:srgbClr val="022565"/>
              </a:solidFill>
              <a:latin typeface="Arial"/>
              <a:ea typeface="Arial"/>
              <a:cs typeface="Arial"/>
              <a:sym typeface="Arial"/>
            </a:endParaRPr>
          </a:p>
        </p:txBody>
      </p:sp>
      <p:sp>
        <p:nvSpPr>
          <p:cNvPr id="385" name="Google Shape;385;p34"/>
          <p:cNvSpPr/>
          <p:nvPr/>
        </p:nvSpPr>
        <p:spPr>
          <a:xfrm>
            <a:off x="6164263" y="224510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5</a:t>
            </a:r>
            <a:endParaRPr b="1" i="0" sz="2000" u="none" cap="none" strike="noStrike">
              <a:solidFill>
                <a:srgbClr val="022565"/>
              </a:solidFill>
              <a:latin typeface="Arial"/>
              <a:ea typeface="Arial"/>
              <a:cs typeface="Arial"/>
              <a:sym typeface="Arial"/>
            </a:endParaRPr>
          </a:p>
        </p:txBody>
      </p:sp>
      <p:sp>
        <p:nvSpPr>
          <p:cNvPr id="386" name="Google Shape;386;p34"/>
          <p:cNvSpPr txBox="1"/>
          <p:nvPr/>
        </p:nvSpPr>
        <p:spPr>
          <a:xfrm>
            <a:off x="6834136" y="427195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Monitorizare și optimizare</a:t>
            </a:r>
            <a:endParaRPr sz="2400">
              <a:solidFill>
                <a:srgbClr val="022565"/>
              </a:solidFill>
              <a:latin typeface="Calibri"/>
              <a:ea typeface="Calibri"/>
              <a:cs typeface="Calibri"/>
              <a:sym typeface="Calibri"/>
            </a:endParaRPr>
          </a:p>
        </p:txBody>
      </p:sp>
      <p:sp>
        <p:nvSpPr>
          <p:cNvPr id="387" name="Google Shape;387;p34"/>
          <p:cNvSpPr/>
          <p:nvPr/>
        </p:nvSpPr>
        <p:spPr>
          <a:xfrm>
            <a:off x="6164263" y="425350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7</a:t>
            </a:r>
            <a:endParaRPr b="1" i="0" sz="2000" u="none" cap="none" strike="noStrike">
              <a:solidFill>
                <a:srgbClr val="022565"/>
              </a:solidFill>
              <a:latin typeface="Arial"/>
              <a:ea typeface="Arial"/>
              <a:cs typeface="Arial"/>
              <a:sym typeface="Arial"/>
            </a:endParaRPr>
          </a:p>
        </p:txBody>
      </p:sp>
      <p:sp>
        <p:nvSpPr>
          <p:cNvPr id="388" name="Google Shape;388;p34"/>
          <p:cNvSpPr txBox="1"/>
          <p:nvPr/>
        </p:nvSpPr>
        <p:spPr>
          <a:xfrm>
            <a:off x="1387338" y="5276150"/>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Procesarea comenzilor și plăților</a:t>
            </a:r>
            <a:endParaRPr sz="2400">
              <a:solidFill>
                <a:srgbClr val="022565"/>
              </a:solidFill>
              <a:latin typeface="Calibri"/>
              <a:ea typeface="Calibri"/>
              <a:cs typeface="Calibri"/>
              <a:sym typeface="Calibri"/>
            </a:endParaRPr>
          </a:p>
        </p:txBody>
      </p:sp>
      <p:sp>
        <p:nvSpPr>
          <p:cNvPr id="389" name="Google Shape;389;p34"/>
          <p:cNvSpPr/>
          <p:nvPr/>
        </p:nvSpPr>
        <p:spPr>
          <a:xfrm>
            <a:off x="717463" y="525769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4</a:t>
            </a:r>
            <a:endParaRPr b="1" i="0" sz="2000" u="none" cap="none" strike="noStrike">
              <a:solidFill>
                <a:srgbClr val="022565"/>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3" name="Shape 393"/>
        <p:cNvGrpSpPr/>
        <p:nvPr/>
      </p:nvGrpSpPr>
      <p:grpSpPr>
        <a:xfrm>
          <a:off x="0" y="0"/>
          <a:ext cx="0" cy="0"/>
          <a:chOff x="0" y="0"/>
          <a:chExt cx="0" cy="0"/>
        </a:xfrm>
      </p:grpSpPr>
      <p:pic>
        <p:nvPicPr>
          <p:cNvPr id="394" name="Google Shape;394;p35"/>
          <p:cNvPicPr preferRelativeResize="0"/>
          <p:nvPr/>
        </p:nvPicPr>
        <p:blipFill>
          <a:blip r:embed="rId3">
            <a:alphaModFix/>
          </a:blip>
          <a:stretch>
            <a:fillRect/>
          </a:stretch>
        </p:blipFill>
        <p:spPr>
          <a:xfrm>
            <a:off x="6711900" y="1564800"/>
            <a:ext cx="4878901" cy="4878901"/>
          </a:xfrm>
          <a:prstGeom prst="rect">
            <a:avLst/>
          </a:prstGeom>
          <a:noFill/>
          <a:ln>
            <a:noFill/>
          </a:ln>
        </p:spPr>
      </p:pic>
      <p:sp>
        <p:nvSpPr>
          <p:cNvPr id="395" name="Google Shape;395;p35"/>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396" name="Google Shape;396;p35"/>
          <p:cNvPicPr preferRelativeResize="0"/>
          <p:nvPr/>
        </p:nvPicPr>
        <p:blipFill rotWithShape="1">
          <a:blip r:embed="rId4">
            <a:alphaModFix/>
          </a:blip>
          <a:srcRect b="0" l="0" r="0" t="0"/>
          <a:stretch/>
        </p:blipFill>
        <p:spPr>
          <a:xfrm>
            <a:off x="9815000" y="47925"/>
            <a:ext cx="2077650" cy="1468949"/>
          </a:xfrm>
          <a:prstGeom prst="rect">
            <a:avLst/>
          </a:prstGeom>
          <a:noFill/>
          <a:ln>
            <a:noFill/>
          </a:ln>
        </p:spPr>
      </p:pic>
      <p:pic>
        <p:nvPicPr>
          <p:cNvPr id="397" name="Google Shape;397;p35"/>
          <p:cNvPicPr preferRelativeResize="0"/>
          <p:nvPr/>
        </p:nvPicPr>
        <p:blipFill rotWithShape="1">
          <a:blip r:embed="rId5">
            <a:alphaModFix/>
          </a:blip>
          <a:srcRect b="0" l="0" r="0" t="0"/>
          <a:stretch/>
        </p:blipFill>
        <p:spPr>
          <a:xfrm>
            <a:off x="7540300" y="447910"/>
            <a:ext cx="1993748" cy="669000"/>
          </a:xfrm>
          <a:prstGeom prst="rect">
            <a:avLst/>
          </a:prstGeom>
          <a:noFill/>
          <a:ln>
            <a:noFill/>
          </a:ln>
        </p:spPr>
      </p:pic>
      <p:sp>
        <p:nvSpPr>
          <p:cNvPr id="398" name="Google Shape;398;p35"/>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399" name="Google Shape;399;p35"/>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400" name="Google Shape;400;p35"/>
          <p:cNvSpPr txBox="1"/>
          <p:nvPr/>
        </p:nvSpPr>
        <p:spPr>
          <a:xfrm>
            <a:off x="1339225" y="2807725"/>
            <a:ext cx="5234400" cy="23088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O afacere bazată pe marketplace funcționează ca </a:t>
            </a:r>
            <a:r>
              <a:rPr b="1" lang="en-US" sz="2400">
                <a:solidFill>
                  <a:srgbClr val="022565"/>
                </a:solidFill>
                <a:latin typeface="Calibri"/>
                <a:ea typeface="Calibri"/>
                <a:cs typeface="Calibri"/>
                <a:sym typeface="Calibri"/>
              </a:rPr>
              <a:t>o platformă intermediară digitală,</a:t>
            </a:r>
            <a:r>
              <a:rPr lang="en-US" sz="2400">
                <a:solidFill>
                  <a:srgbClr val="022565"/>
                </a:solidFill>
                <a:latin typeface="Calibri"/>
                <a:ea typeface="Calibri"/>
                <a:cs typeface="Calibri"/>
                <a:sym typeface="Calibri"/>
              </a:rPr>
              <a:t> unde are loc conectarea vânzătorilor cu cumpărătorii, eliminându-se multe dintre barierele tradiționale ale comerțului.</a:t>
            </a:r>
            <a:endParaRPr sz="2400">
              <a:solidFill>
                <a:srgbClr val="022565"/>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36"/>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406" name="Google Shape;406;p36"/>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407" name="Google Shape;407;p36"/>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408" name="Google Shape;408;p36"/>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409" name="Google Shape;409;p36"/>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410" name="Google Shape;410;p36"/>
          <p:cNvSpPr txBox="1"/>
          <p:nvPr/>
        </p:nvSpPr>
        <p:spPr>
          <a:xfrm>
            <a:off x="1528438" y="2371100"/>
            <a:ext cx="4640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Crearea unui profil</a:t>
            </a:r>
            <a:endParaRPr sz="2400">
              <a:solidFill>
                <a:srgbClr val="022565"/>
              </a:solidFill>
              <a:latin typeface="Calibri"/>
              <a:ea typeface="Calibri"/>
              <a:cs typeface="Calibri"/>
              <a:sym typeface="Calibri"/>
            </a:endParaRPr>
          </a:p>
        </p:txBody>
      </p:sp>
      <p:sp>
        <p:nvSpPr>
          <p:cNvPr id="411" name="Google Shape;411;p36"/>
          <p:cNvSpPr txBox="1"/>
          <p:nvPr/>
        </p:nvSpPr>
        <p:spPr>
          <a:xfrm>
            <a:off x="1528448" y="3375297"/>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Marketing și promovare</a:t>
            </a:r>
            <a:endParaRPr sz="2400">
              <a:solidFill>
                <a:srgbClr val="022565"/>
              </a:solidFill>
              <a:latin typeface="Calibri"/>
              <a:ea typeface="Calibri"/>
              <a:cs typeface="Calibri"/>
              <a:sym typeface="Calibri"/>
            </a:endParaRPr>
          </a:p>
        </p:txBody>
      </p:sp>
      <p:sp>
        <p:nvSpPr>
          <p:cNvPr id="412" name="Google Shape;412;p36"/>
          <p:cNvSpPr txBox="1"/>
          <p:nvPr/>
        </p:nvSpPr>
        <p:spPr>
          <a:xfrm>
            <a:off x="1528450" y="4379500"/>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Procesul de cumpărare</a:t>
            </a:r>
            <a:endParaRPr sz="2400">
              <a:solidFill>
                <a:srgbClr val="022565"/>
              </a:solidFill>
              <a:latin typeface="Calibri"/>
              <a:ea typeface="Calibri"/>
              <a:cs typeface="Calibri"/>
              <a:sym typeface="Calibri"/>
            </a:endParaRPr>
          </a:p>
        </p:txBody>
      </p:sp>
      <p:sp>
        <p:nvSpPr>
          <p:cNvPr id="413" name="Google Shape;413;p36"/>
          <p:cNvSpPr/>
          <p:nvPr/>
        </p:nvSpPr>
        <p:spPr>
          <a:xfrm>
            <a:off x="858575" y="436104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3</a:t>
            </a:r>
            <a:endParaRPr b="1" i="0" sz="2000" u="none" cap="none" strike="noStrike">
              <a:solidFill>
                <a:srgbClr val="022565"/>
              </a:solidFill>
              <a:latin typeface="Arial"/>
              <a:ea typeface="Arial"/>
              <a:cs typeface="Arial"/>
              <a:sym typeface="Arial"/>
            </a:endParaRPr>
          </a:p>
        </p:txBody>
      </p:sp>
      <p:sp>
        <p:nvSpPr>
          <p:cNvPr id="414" name="Google Shape;414;p36"/>
          <p:cNvSpPr/>
          <p:nvPr/>
        </p:nvSpPr>
        <p:spPr>
          <a:xfrm>
            <a:off x="858575" y="335685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2</a:t>
            </a:r>
            <a:endParaRPr b="1" i="0" sz="2000" u="none" cap="none" strike="noStrike">
              <a:solidFill>
                <a:srgbClr val="022565"/>
              </a:solidFill>
              <a:latin typeface="Arial"/>
              <a:ea typeface="Arial"/>
              <a:cs typeface="Arial"/>
              <a:sym typeface="Arial"/>
            </a:endParaRPr>
          </a:p>
        </p:txBody>
      </p:sp>
      <p:sp>
        <p:nvSpPr>
          <p:cNvPr id="415" name="Google Shape;415;p36"/>
          <p:cNvSpPr/>
          <p:nvPr/>
        </p:nvSpPr>
        <p:spPr>
          <a:xfrm>
            <a:off x="858575" y="235265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1</a:t>
            </a:r>
            <a:endParaRPr b="1" i="0" sz="2000" u="none" cap="none" strike="noStrike">
              <a:solidFill>
                <a:srgbClr val="022565"/>
              </a:solidFill>
              <a:latin typeface="Arial"/>
              <a:ea typeface="Arial"/>
              <a:cs typeface="Arial"/>
              <a:sym typeface="Arial"/>
            </a:endParaRPr>
          </a:p>
        </p:txBody>
      </p:sp>
      <p:sp>
        <p:nvSpPr>
          <p:cNvPr id="416" name="Google Shape;416;p36"/>
          <p:cNvSpPr txBox="1"/>
          <p:nvPr/>
        </p:nvSpPr>
        <p:spPr>
          <a:xfrm>
            <a:off x="6693013" y="3375300"/>
            <a:ext cx="4640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Feedback și evaluări</a:t>
            </a:r>
            <a:endParaRPr sz="2400">
              <a:solidFill>
                <a:srgbClr val="022565"/>
              </a:solidFill>
              <a:latin typeface="Calibri"/>
              <a:ea typeface="Calibri"/>
              <a:cs typeface="Calibri"/>
              <a:sym typeface="Calibri"/>
            </a:endParaRPr>
          </a:p>
        </p:txBody>
      </p:sp>
      <p:sp>
        <p:nvSpPr>
          <p:cNvPr id="417" name="Google Shape;417;p36"/>
          <p:cNvSpPr txBox="1"/>
          <p:nvPr/>
        </p:nvSpPr>
        <p:spPr>
          <a:xfrm>
            <a:off x="6693025" y="4379500"/>
            <a:ext cx="48429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Gestionarea plăților și comisioanelor</a:t>
            </a:r>
            <a:endParaRPr sz="2400">
              <a:solidFill>
                <a:srgbClr val="022565"/>
              </a:solidFill>
              <a:latin typeface="Calibri"/>
              <a:ea typeface="Calibri"/>
              <a:cs typeface="Calibri"/>
              <a:sym typeface="Calibri"/>
            </a:endParaRPr>
          </a:p>
        </p:txBody>
      </p:sp>
      <p:sp>
        <p:nvSpPr>
          <p:cNvPr id="418" name="Google Shape;418;p36"/>
          <p:cNvSpPr/>
          <p:nvPr/>
        </p:nvSpPr>
        <p:spPr>
          <a:xfrm>
            <a:off x="6023150" y="436105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6</a:t>
            </a:r>
            <a:endParaRPr b="1" i="0" sz="2000" u="none" cap="none" strike="noStrike">
              <a:solidFill>
                <a:srgbClr val="022565"/>
              </a:solidFill>
              <a:latin typeface="Arial"/>
              <a:ea typeface="Arial"/>
              <a:cs typeface="Arial"/>
              <a:sym typeface="Arial"/>
            </a:endParaRPr>
          </a:p>
        </p:txBody>
      </p:sp>
      <p:sp>
        <p:nvSpPr>
          <p:cNvPr id="419" name="Google Shape;419;p36"/>
          <p:cNvSpPr/>
          <p:nvPr/>
        </p:nvSpPr>
        <p:spPr>
          <a:xfrm>
            <a:off x="6023150" y="335685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5</a:t>
            </a:r>
            <a:endParaRPr b="1" i="0" sz="2000" u="none" cap="none" strike="noStrike">
              <a:solidFill>
                <a:srgbClr val="022565"/>
              </a:solidFill>
              <a:latin typeface="Arial"/>
              <a:ea typeface="Arial"/>
              <a:cs typeface="Arial"/>
              <a:sym typeface="Arial"/>
            </a:endParaRPr>
          </a:p>
        </p:txBody>
      </p:sp>
      <p:sp>
        <p:nvSpPr>
          <p:cNvPr id="420" name="Google Shape;420;p36"/>
          <p:cNvSpPr txBox="1"/>
          <p:nvPr/>
        </p:nvSpPr>
        <p:spPr>
          <a:xfrm>
            <a:off x="6693038" y="2371100"/>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Gestionarea logisticii și a livrării</a:t>
            </a:r>
            <a:endParaRPr sz="2400">
              <a:solidFill>
                <a:srgbClr val="022565"/>
              </a:solidFill>
              <a:latin typeface="Calibri"/>
              <a:ea typeface="Calibri"/>
              <a:cs typeface="Calibri"/>
              <a:sym typeface="Calibri"/>
            </a:endParaRPr>
          </a:p>
        </p:txBody>
      </p:sp>
      <p:sp>
        <p:nvSpPr>
          <p:cNvPr id="421" name="Google Shape;421;p36"/>
          <p:cNvSpPr/>
          <p:nvPr/>
        </p:nvSpPr>
        <p:spPr>
          <a:xfrm>
            <a:off x="6023163" y="235264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4</a:t>
            </a:r>
            <a:endParaRPr b="1" i="0" sz="2000" u="none" cap="none" strike="noStrike">
              <a:solidFill>
                <a:srgbClr val="022565"/>
              </a:solidFill>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5" name="Shape 425"/>
        <p:cNvGrpSpPr/>
        <p:nvPr/>
      </p:nvGrpSpPr>
      <p:grpSpPr>
        <a:xfrm>
          <a:off x="0" y="0"/>
          <a:ext cx="0" cy="0"/>
          <a:chOff x="0" y="0"/>
          <a:chExt cx="0" cy="0"/>
        </a:xfrm>
      </p:grpSpPr>
      <p:pic>
        <p:nvPicPr>
          <p:cNvPr id="426" name="Google Shape;426;p37"/>
          <p:cNvPicPr preferRelativeResize="0"/>
          <p:nvPr/>
        </p:nvPicPr>
        <p:blipFill>
          <a:blip r:embed="rId3">
            <a:alphaModFix/>
          </a:blip>
          <a:stretch>
            <a:fillRect/>
          </a:stretch>
        </p:blipFill>
        <p:spPr>
          <a:xfrm>
            <a:off x="6180950" y="1924763"/>
            <a:ext cx="5872350" cy="4404263"/>
          </a:xfrm>
          <a:prstGeom prst="rect">
            <a:avLst/>
          </a:prstGeom>
          <a:noFill/>
          <a:ln>
            <a:noFill/>
          </a:ln>
        </p:spPr>
      </p:pic>
      <p:sp>
        <p:nvSpPr>
          <p:cNvPr id="427" name="Google Shape;427;p37"/>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428" name="Google Shape;428;p37"/>
          <p:cNvPicPr preferRelativeResize="0"/>
          <p:nvPr/>
        </p:nvPicPr>
        <p:blipFill rotWithShape="1">
          <a:blip r:embed="rId4">
            <a:alphaModFix/>
          </a:blip>
          <a:srcRect b="0" l="0" r="0" t="0"/>
          <a:stretch/>
        </p:blipFill>
        <p:spPr>
          <a:xfrm>
            <a:off x="9815000" y="47925"/>
            <a:ext cx="2077650" cy="1468949"/>
          </a:xfrm>
          <a:prstGeom prst="rect">
            <a:avLst/>
          </a:prstGeom>
          <a:noFill/>
          <a:ln>
            <a:noFill/>
          </a:ln>
        </p:spPr>
      </p:pic>
      <p:pic>
        <p:nvPicPr>
          <p:cNvPr id="429" name="Google Shape;429;p37"/>
          <p:cNvPicPr preferRelativeResize="0"/>
          <p:nvPr/>
        </p:nvPicPr>
        <p:blipFill rotWithShape="1">
          <a:blip r:embed="rId5">
            <a:alphaModFix/>
          </a:blip>
          <a:srcRect b="0" l="0" r="0" t="0"/>
          <a:stretch/>
        </p:blipFill>
        <p:spPr>
          <a:xfrm>
            <a:off x="7540300" y="447910"/>
            <a:ext cx="1993748" cy="669000"/>
          </a:xfrm>
          <a:prstGeom prst="rect">
            <a:avLst/>
          </a:prstGeom>
          <a:noFill/>
          <a:ln>
            <a:noFill/>
          </a:ln>
        </p:spPr>
      </p:pic>
      <p:sp>
        <p:nvSpPr>
          <p:cNvPr id="430" name="Google Shape;430;p37"/>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431" name="Google Shape;431;p37"/>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432" name="Google Shape;432;p37"/>
          <p:cNvSpPr txBox="1"/>
          <p:nvPr/>
        </p:nvSpPr>
        <p:spPr>
          <a:xfrm>
            <a:off x="1216325" y="1984750"/>
            <a:ext cx="5649300" cy="42843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O afacere bazată pe social media </a:t>
            </a:r>
            <a:r>
              <a:rPr b="1" lang="en-US" sz="2400">
                <a:solidFill>
                  <a:srgbClr val="022565"/>
                </a:solidFill>
                <a:latin typeface="Calibri"/>
                <a:ea typeface="Calibri"/>
                <a:cs typeface="Calibri"/>
                <a:sym typeface="Calibri"/>
              </a:rPr>
              <a:t>utilizează platforme de socializare</a:t>
            </a:r>
            <a:r>
              <a:rPr lang="en-US" sz="2400">
                <a:solidFill>
                  <a:srgbClr val="022565"/>
                </a:solidFill>
                <a:latin typeface="Calibri"/>
                <a:ea typeface="Calibri"/>
                <a:cs typeface="Calibri"/>
                <a:sym typeface="Calibri"/>
              </a:rPr>
              <a:t> precum Facebook, Instagram, TikTok sau Pinterest pentru a vinde produse și a interacționa direct cu clienții. </a:t>
            </a:r>
            <a:endParaRPr sz="2400">
              <a:solidFill>
                <a:srgbClr val="022565"/>
              </a:solidFill>
              <a:latin typeface="Calibri"/>
              <a:ea typeface="Calibri"/>
              <a:cs typeface="Calibri"/>
              <a:sym typeface="Calibri"/>
            </a:endParaRPr>
          </a:p>
          <a:p>
            <a:pPr indent="0" lvl="0" marL="0" rtl="0" algn="l">
              <a:spcBef>
                <a:spcPts val="1000"/>
              </a:spcBef>
              <a:spcAft>
                <a:spcPts val="0"/>
              </a:spcAft>
              <a:buClr>
                <a:schemeClr val="dk1"/>
              </a:buClr>
              <a:buSzPts val="1100"/>
              <a:buFont typeface="Arial"/>
              <a:buNone/>
            </a:pPr>
            <a:r>
              <a:rPr lang="en-US" sz="2400">
                <a:solidFill>
                  <a:srgbClr val="022565"/>
                </a:solidFill>
                <a:latin typeface="Calibri"/>
                <a:ea typeface="Calibri"/>
                <a:cs typeface="Calibri"/>
                <a:sym typeface="Calibri"/>
              </a:rPr>
              <a:t>Acest model de afacere se bazează pe promovarea și vânzarea de produse într-un </a:t>
            </a:r>
            <a:r>
              <a:rPr b="1" lang="en-US" sz="2400">
                <a:solidFill>
                  <a:srgbClr val="022565"/>
                </a:solidFill>
                <a:latin typeface="Calibri"/>
                <a:ea typeface="Calibri"/>
                <a:cs typeface="Calibri"/>
                <a:sym typeface="Calibri"/>
              </a:rPr>
              <a:t>mediu în care publicul petrece deja mult timp,</a:t>
            </a:r>
            <a:r>
              <a:rPr lang="en-US" sz="2400">
                <a:solidFill>
                  <a:srgbClr val="022565"/>
                </a:solidFill>
                <a:latin typeface="Calibri"/>
                <a:ea typeface="Calibri"/>
                <a:cs typeface="Calibri"/>
                <a:sym typeface="Calibri"/>
              </a:rPr>
              <a:t> astfel încât procesul de descoperire și achiziție devine natural și convenabil pentru utilizatori. </a:t>
            </a:r>
            <a:endParaRPr sz="2400">
              <a:solidFill>
                <a:srgbClr val="022565"/>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6" name="Shape 436"/>
        <p:cNvGrpSpPr/>
        <p:nvPr/>
      </p:nvGrpSpPr>
      <p:grpSpPr>
        <a:xfrm>
          <a:off x="0" y="0"/>
          <a:ext cx="0" cy="0"/>
          <a:chOff x="0" y="0"/>
          <a:chExt cx="0" cy="0"/>
        </a:xfrm>
      </p:grpSpPr>
      <p:sp>
        <p:nvSpPr>
          <p:cNvPr id="437" name="Google Shape;437;p38"/>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438" name="Google Shape;438;p38"/>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439" name="Google Shape;439;p38"/>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440" name="Google Shape;440;p38"/>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441" name="Google Shape;441;p38"/>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442" name="Google Shape;442;p38"/>
          <p:cNvSpPr txBox="1"/>
          <p:nvPr/>
        </p:nvSpPr>
        <p:spPr>
          <a:xfrm>
            <a:off x="1417675" y="2529359"/>
            <a:ext cx="4640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Crearea profilului </a:t>
            </a:r>
            <a:endParaRPr sz="2400">
              <a:solidFill>
                <a:srgbClr val="022565"/>
              </a:solidFill>
              <a:latin typeface="Calibri"/>
              <a:ea typeface="Calibri"/>
              <a:cs typeface="Calibri"/>
              <a:sym typeface="Calibri"/>
            </a:endParaRPr>
          </a:p>
        </p:txBody>
      </p:sp>
      <p:sp>
        <p:nvSpPr>
          <p:cNvPr id="443" name="Google Shape;443;p38"/>
          <p:cNvSpPr txBox="1"/>
          <p:nvPr/>
        </p:nvSpPr>
        <p:spPr>
          <a:xfrm>
            <a:off x="1417686" y="3498197"/>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Promovarea produselor</a:t>
            </a:r>
            <a:endParaRPr sz="2400">
              <a:solidFill>
                <a:srgbClr val="022565"/>
              </a:solidFill>
              <a:latin typeface="Calibri"/>
              <a:ea typeface="Calibri"/>
              <a:cs typeface="Calibri"/>
              <a:sym typeface="Calibri"/>
            </a:endParaRPr>
          </a:p>
        </p:txBody>
      </p:sp>
      <p:sp>
        <p:nvSpPr>
          <p:cNvPr id="444" name="Google Shape;444;p38"/>
          <p:cNvSpPr txBox="1"/>
          <p:nvPr/>
        </p:nvSpPr>
        <p:spPr>
          <a:xfrm>
            <a:off x="1417688" y="4317750"/>
            <a:ext cx="4291200" cy="923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Utilizarea funcțiilor de comerț integrate</a:t>
            </a:r>
            <a:endParaRPr sz="2400">
              <a:solidFill>
                <a:srgbClr val="022565"/>
              </a:solidFill>
              <a:latin typeface="Calibri"/>
              <a:ea typeface="Calibri"/>
              <a:cs typeface="Calibri"/>
              <a:sym typeface="Calibri"/>
            </a:endParaRPr>
          </a:p>
        </p:txBody>
      </p:sp>
      <p:sp>
        <p:nvSpPr>
          <p:cNvPr id="445" name="Google Shape;445;p38"/>
          <p:cNvSpPr/>
          <p:nvPr/>
        </p:nvSpPr>
        <p:spPr>
          <a:xfrm>
            <a:off x="747813" y="448394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3</a:t>
            </a:r>
            <a:endParaRPr b="1" i="0" sz="2000" u="none" cap="none" strike="noStrike">
              <a:solidFill>
                <a:srgbClr val="022565"/>
              </a:solidFill>
              <a:latin typeface="Arial"/>
              <a:ea typeface="Arial"/>
              <a:cs typeface="Arial"/>
              <a:sym typeface="Arial"/>
            </a:endParaRPr>
          </a:p>
        </p:txBody>
      </p:sp>
      <p:sp>
        <p:nvSpPr>
          <p:cNvPr id="446" name="Google Shape;446;p38"/>
          <p:cNvSpPr/>
          <p:nvPr/>
        </p:nvSpPr>
        <p:spPr>
          <a:xfrm>
            <a:off x="747813" y="347975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2</a:t>
            </a:r>
            <a:endParaRPr b="1" i="0" sz="2000" u="none" cap="none" strike="noStrike">
              <a:solidFill>
                <a:srgbClr val="022565"/>
              </a:solidFill>
              <a:latin typeface="Arial"/>
              <a:ea typeface="Arial"/>
              <a:cs typeface="Arial"/>
              <a:sym typeface="Arial"/>
            </a:endParaRPr>
          </a:p>
        </p:txBody>
      </p:sp>
      <p:sp>
        <p:nvSpPr>
          <p:cNvPr id="447" name="Google Shape;447;p38"/>
          <p:cNvSpPr/>
          <p:nvPr/>
        </p:nvSpPr>
        <p:spPr>
          <a:xfrm>
            <a:off x="747813" y="2510909"/>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1</a:t>
            </a:r>
            <a:endParaRPr b="1" i="0" sz="2000" u="none" cap="none" strike="noStrike">
              <a:solidFill>
                <a:srgbClr val="022565"/>
              </a:solidFill>
              <a:latin typeface="Arial"/>
              <a:ea typeface="Arial"/>
              <a:cs typeface="Arial"/>
              <a:sym typeface="Arial"/>
            </a:endParaRPr>
          </a:p>
        </p:txBody>
      </p:sp>
      <p:sp>
        <p:nvSpPr>
          <p:cNvPr id="448" name="Google Shape;448;p38"/>
          <p:cNvSpPr txBox="1"/>
          <p:nvPr/>
        </p:nvSpPr>
        <p:spPr>
          <a:xfrm>
            <a:off x="6803775" y="3516650"/>
            <a:ext cx="4640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Targetarea și publicitatea plătită</a:t>
            </a:r>
            <a:endParaRPr sz="2400">
              <a:solidFill>
                <a:srgbClr val="022565"/>
              </a:solidFill>
              <a:latin typeface="Calibri"/>
              <a:ea typeface="Calibri"/>
              <a:cs typeface="Calibri"/>
              <a:sym typeface="Calibri"/>
            </a:endParaRPr>
          </a:p>
        </p:txBody>
      </p:sp>
      <p:sp>
        <p:nvSpPr>
          <p:cNvPr id="449" name="Google Shape;449;p38"/>
          <p:cNvSpPr txBox="1"/>
          <p:nvPr/>
        </p:nvSpPr>
        <p:spPr>
          <a:xfrm>
            <a:off x="6803786" y="452085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Monitorizarea performanței</a:t>
            </a:r>
            <a:endParaRPr sz="2400">
              <a:solidFill>
                <a:srgbClr val="022565"/>
              </a:solidFill>
              <a:latin typeface="Calibri"/>
              <a:ea typeface="Calibri"/>
              <a:cs typeface="Calibri"/>
              <a:sym typeface="Calibri"/>
            </a:endParaRPr>
          </a:p>
        </p:txBody>
      </p:sp>
      <p:sp>
        <p:nvSpPr>
          <p:cNvPr id="450" name="Google Shape;450;p38"/>
          <p:cNvSpPr/>
          <p:nvPr/>
        </p:nvSpPr>
        <p:spPr>
          <a:xfrm>
            <a:off x="6133913" y="450240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6</a:t>
            </a:r>
            <a:endParaRPr b="1" i="0" sz="2000" u="none" cap="none" strike="noStrike">
              <a:solidFill>
                <a:srgbClr val="022565"/>
              </a:solidFill>
              <a:latin typeface="Arial"/>
              <a:ea typeface="Arial"/>
              <a:cs typeface="Arial"/>
              <a:sym typeface="Arial"/>
            </a:endParaRPr>
          </a:p>
        </p:txBody>
      </p:sp>
      <p:sp>
        <p:nvSpPr>
          <p:cNvPr id="451" name="Google Shape;451;p38"/>
          <p:cNvSpPr/>
          <p:nvPr/>
        </p:nvSpPr>
        <p:spPr>
          <a:xfrm>
            <a:off x="6133913" y="349820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5</a:t>
            </a:r>
            <a:endParaRPr b="1" i="0" sz="2000" u="none" cap="none" strike="noStrike">
              <a:solidFill>
                <a:srgbClr val="022565"/>
              </a:solidFill>
              <a:latin typeface="Arial"/>
              <a:ea typeface="Arial"/>
              <a:cs typeface="Arial"/>
              <a:sym typeface="Arial"/>
            </a:endParaRPr>
          </a:p>
        </p:txBody>
      </p:sp>
      <p:sp>
        <p:nvSpPr>
          <p:cNvPr id="452" name="Google Shape;452;p38"/>
          <p:cNvSpPr txBox="1"/>
          <p:nvPr/>
        </p:nvSpPr>
        <p:spPr>
          <a:xfrm>
            <a:off x="6803788" y="2529359"/>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Interacțiunea directă cu clienții</a:t>
            </a:r>
            <a:endParaRPr sz="2400">
              <a:solidFill>
                <a:srgbClr val="022565"/>
              </a:solidFill>
              <a:latin typeface="Calibri"/>
              <a:ea typeface="Calibri"/>
              <a:cs typeface="Calibri"/>
              <a:sym typeface="Calibri"/>
            </a:endParaRPr>
          </a:p>
        </p:txBody>
      </p:sp>
      <p:sp>
        <p:nvSpPr>
          <p:cNvPr id="453" name="Google Shape;453;p38"/>
          <p:cNvSpPr/>
          <p:nvPr/>
        </p:nvSpPr>
        <p:spPr>
          <a:xfrm>
            <a:off x="6133913" y="2510909"/>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4</a:t>
            </a:r>
            <a:endParaRPr b="1" i="0" sz="2000" u="none" cap="none" strike="noStrike">
              <a:solidFill>
                <a:srgbClr val="022565"/>
              </a:solidFill>
              <a:latin typeface="Arial"/>
              <a:ea typeface="Arial"/>
              <a:cs typeface="Arial"/>
              <a:sym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7" name="Shape 457"/>
        <p:cNvGrpSpPr/>
        <p:nvPr/>
      </p:nvGrpSpPr>
      <p:grpSpPr>
        <a:xfrm>
          <a:off x="0" y="0"/>
          <a:ext cx="0" cy="0"/>
          <a:chOff x="0" y="0"/>
          <a:chExt cx="0" cy="0"/>
        </a:xfrm>
      </p:grpSpPr>
      <p:sp>
        <p:nvSpPr>
          <p:cNvPr id="458" name="Google Shape;458;p39"/>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459" name="Google Shape;459;p39"/>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460" name="Google Shape;460;p39"/>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461" name="Google Shape;461;p39"/>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462" name="Google Shape;462;p39"/>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463" name="Google Shape;463;p39"/>
          <p:cNvSpPr txBox="1"/>
          <p:nvPr/>
        </p:nvSpPr>
        <p:spPr>
          <a:xfrm>
            <a:off x="1514750" y="2414925"/>
            <a:ext cx="4666200" cy="30477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O afacere bazată pe o aplicație mobilă dedicată </a:t>
            </a:r>
            <a:r>
              <a:rPr b="1" lang="en-US" sz="2400">
                <a:solidFill>
                  <a:srgbClr val="022565"/>
                </a:solidFill>
                <a:latin typeface="Calibri"/>
                <a:ea typeface="Calibri"/>
                <a:cs typeface="Calibri"/>
                <a:sym typeface="Calibri"/>
              </a:rPr>
              <a:t>funcționează similar cu un magazin online propriu,</a:t>
            </a:r>
            <a:r>
              <a:rPr lang="en-US" sz="2400">
                <a:solidFill>
                  <a:srgbClr val="022565"/>
                </a:solidFill>
                <a:latin typeface="Calibri"/>
                <a:ea typeface="Calibri"/>
                <a:cs typeface="Calibri"/>
                <a:sym typeface="Calibri"/>
              </a:rPr>
              <a:t> dar este adaptată pentru utilizare pe dispozitive mobile, oferind o experiență personalizată și accesibilă direct din palma utilizatorilor.</a:t>
            </a:r>
            <a:endParaRPr sz="2400">
              <a:solidFill>
                <a:srgbClr val="022565"/>
              </a:solidFill>
              <a:latin typeface="Calibri"/>
              <a:ea typeface="Calibri"/>
              <a:cs typeface="Calibri"/>
              <a:sym typeface="Calibri"/>
            </a:endParaRPr>
          </a:p>
        </p:txBody>
      </p:sp>
      <p:pic>
        <p:nvPicPr>
          <p:cNvPr id="464" name="Google Shape;464;p39"/>
          <p:cNvPicPr preferRelativeResize="0"/>
          <p:nvPr/>
        </p:nvPicPr>
        <p:blipFill>
          <a:blip r:embed="rId5">
            <a:alphaModFix/>
          </a:blip>
          <a:stretch>
            <a:fillRect/>
          </a:stretch>
        </p:blipFill>
        <p:spPr>
          <a:xfrm>
            <a:off x="6739725" y="2456575"/>
            <a:ext cx="3349101" cy="3349101"/>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8" name="Shape 468"/>
        <p:cNvGrpSpPr/>
        <p:nvPr/>
      </p:nvGrpSpPr>
      <p:grpSpPr>
        <a:xfrm>
          <a:off x="0" y="0"/>
          <a:ext cx="0" cy="0"/>
          <a:chOff x="0" y="0"/>
          <a:chExt cx="0" cy="0"/>
        </a:xfrm>
      </p:grpSpPr>
      <p:sp>
        <p:nvSpPr>
          <p:cNvPr id="469" name="Google Shape;469;p40"/>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470" name="Google Shape;470;p40"/>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471" name="Google Shape;471;p40"/>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472" name="Google Shape;472;p40"/>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473" name="Google Shape;473;p40"/>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474" name="Google Shape;474;p40"/>
          <p:cNvSpPr txBox="1"/>
          <p:nvPr/>
        </p:nvSpPr>
        <p:spPr>
          <a:xfrm>
            <a:off x="1417663" y="2547809"/>
            <a:ext cx="4640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Crearea și administrarea aplicației</a:t>
            </a:r>
            <a:endParaRPr sz="2400">
              <a:solidFill>
                <a:srgbClr val="022565"/>
              </a:solidFill>
              <a:latin typeface="Calibri"/>
              <a:ea typeface="Calibri"/>
              <a:cs typeface="Calibri"/>
              <a:sym typeface="Calibri"/>
            </a:endParaRPr>
          </a:p>
        </p:txBody>
      </p:sp>
      <p:sp>
        <p:nvSpPr>
          <p:cNvPr id="475" name="Google Shape;475;p40"/>
          <p:cNvSpPr txBox="1"/>
          <p:nvPr/>
        </p:nvSpPr>
        <p:spPr>
          <a:xfrm>
            <a:off x="1417663" y="3516655"/>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Listarea produselor</a:t>
            </a:r>
            <a:endParaRPr sz="2400">
              <a:solidFill>
                <a:srgbClr val="022565"/>
              </a:solidFill>
              <a:latin typeface="Calibri"/>
              <a:ea typeface="Calibri"/>
              <a:cs typeface="Calibri"/>
              <a:sym typeface="Calibri"/>
            </a:endParaRPr>
          </a:p>
        </p:txBody>
      </p:sp>
      <p:sp>
        <p:nvSpPr>
          <p:cNvPr id="476" name="Google Shape;476;p40"/>
          <p:cNvSpPr txBox="1"/>
          <p:nvPr/>
        </p:nvSpPr>
        <p:spPr>
          <a:xfrm>
            <a:off x="1417663" y="4485500"/>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Promovare și atragerea clienților</a:t>
            </a:r>
            <a:endParaRPr sz="2400">
              <a:solidFill>
                <a:srgbClr val="022565"/>
              </a:solidFill>
              <a:latin typeface="Calibri"/>
              <a:ea typeface="Calibri"/>
              <a:cs typeface="Calibri"/>
              <a:sym typeface="Calibri"/>
            </a:endParaRPr>
          </a:p>
        </p:txBody>
      </p:sp>
      <p:sp>
        <p:nvSpPr>
          <p:cNvPr id="477" name="Google Shape;477;p40"/>
          <p:cNvSpPr/>
          <p:nvPr/>
        </p:nvSpPr>
        <p:spPr>
          <a:xfrm>
            <a:off x="747813" y="4483944"/>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3</a:t>
            </a:r>
            <a:endParaRPr b="1" i="0" sz="2000" u="none" cap="none" strike="noStrike">
              <a:solidFill>
                <a:srgbClr val="022565"/>
              </a:solidFill>
              <a:latin typeface="Arial"/>
              <a:ea typeface="Arial"/>
              <a:cs typeface="Arial"/>
              <a:sym typeface="Arial"/>
            </a:endParaRPr>
          </a:p>
        </p:txBody>
      </p:sp>
      <p:sp>
        <p:nvSpPr>
          <p:cNvPr id="478" name="Google Shape;478;p40"/>
          <p:cNvSpPr/>
          <p:nvPr/>
        </p:nvSpPr>
        <p:spPr>
          <a:xfrm>
            <a:off x="747813" y="347975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2</a:t>
            </a:r>
            <a:endParaRPr b="1" i="0" sz="2000" u="none" cap="none" strike="noStrike">
              <a:solidFill>
                <a:srgbClr val="022565"/>
              </a:solidFill>
              <a:latin typeface="Arial"/>
              <a:ea typeface="Arial"/>
              <a:cs typeface="Arial"/>
              <a:sym typeface="Arial"/>
            </a:endParaRPr>
          </a:p>
        </p:txBody>
      </p:sp>
      <p:sp>
        <p:nvSpPr>
          <p:cNvPr id="479" name="Google Shape;479;p40"/>
          <p:cNvSpPr/>
          <p:nvPr/>
        </p:nvSpPr>
        <p:spPr>
          <a:xfrm>
            <a:off x="747813" y="2510909"/>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US" sz="2000" u="none" cap="none" strike="noStrike">
                <a:solidFill>
                  <a:srgbClr val="022565"/>
                </a:solidFill>
                <a:latin typeface="Arial"/>
                <a:ea typeface="Arial"/>
                <a:cs typeface="Arial"/>
                <a:sym typeface="Arial"/>
              </a:rPr>
              <a:t>1</a:t>
            </a:r>
            <a:endParaRPr b="1" i="0" sz="2000" u="none" cap="none" strike="noStrike">
              <a:solidFill>
                <a:srgbClr val="022565"/>
              </a:solidFill>
              <a:latin typeface="Arial"/>
              <a:ea typeface="Arial"/>
              <a:cs typeface="Arial"/>
              <a:sym typeface="Arial"/>
            </a:endParaRPr>
          </a:p>
        </p:txBody>
      </p:sp>
      <p:sp>
        <p:nvSpPr>
          <p:cNvPr id="480" name="Google Shape;480;p40"/>
          <p:cNvSpPr txBox="1"/>
          <p:nvPr/>
        </p:nvSpPr>
        <p:spPr>
          <a:xfrm>
            <a:off x="6803775" y="3516650"/>
            <a:ext cx="4640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Gestionarea stocurilor și logisticii</a:t>
            </a:r>
            <a:endParaRPr sz="2400">
              <a:solidFill>
                <a:srgbClr val="022565"/>
              </a:solidFill>
              <a:latin typeface="Calibri"/>
              <a:ea typeface="Calibri"/>
              <a:cs typeface="Calibri"/>
              <a:sym typeface="Calibri"/>
            </a:endParaRPr>
          </a:p>
        </p:txBody>
      </p:sp>
      <p:sp>
        <p:nvSpPr>
          <p:cNvPr id="481" name="Google Shape;481;p40"/>
          <p:cNvSpPr txBox="1"/>
          <p:nvPr/>
        </p:nvSpPr>
        <p:spPr>
          <a:xfrm>
            <a:off x="6803786" y="4520856"/>
            <a:ext cx="39795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Asistență pentru clienți</a:t>
            </a:r>
            <a:endParaRPr sz="2400">
              <a:solidFill>
                <a:srgbClr val="022565"/>
              </a:solidFill>
              <a:latin typeface="Calibri"/>
              <a:ea typeface="Calibri"/>
              <a:cs typeface="Calibri"/>
              <a:sym typeface="Calibri"/>
            </a:endParaRPr>
          </a:p>
        </p:txBody>
      </p:sp>
      <p:sp>
        <p:nvSpPr>
          <p:cNvPr id="482" name="Google Shape;482;p40"/>
          <p:cNvSpPr/>
          <p:nvPr/>
        </p:nvSpPr>
        <p:spPr>
          <a:xfrm>
            <a:off x="6133913" y="4502406"/>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6</a:t>
            </a:r>
            <a:endParaRPr b="1" i="0" sz="2000" u="none" cap="none" strike="noStrike">
              <a:solidFill>
                <a:srgbClr val="022565"/>
              </a:solidFill>
              <a:latin typeface="Arial"/>
              <a:ea typeface="Arial"/>
              <a:cs typeface="Arial"/>
              <a:sym typeface="Arial"/>
            </a:endParaRPr>
          </a:p>
        </p:txBody>
      </p:sp>
      <p:sp>
        <p:nvSpPr>
          <p:cNvPr id="483" name="Google Shape;483;p40"/>
          <p:cNvSpPr/>
          <p:nvPr/>
        </p:nvSpPr>
        <p:spPr>
          <a:xfrm>
            <a:off x="6133913" y="3498200"/>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5</a:t>
            </a:r>
            <a:endParaRPr b="1" i="0" sz="2000" u="none" cap="none" strike="noStrike">
              <a:solidFill>
                <a:srgbClr val="022565"/>
              </a:solidFill>
              <a:latin typeface="Arial"/>
              <a:ea typeface="Arial"/>
              <a:cs typeface="Arial"/>
              <a:sym typeface="Arial"/>
            </a:endParaRPr>
          </a:p>
        </p:txBody>
      </p:sp>
      <p:sp>
        <p:nvSpPr>
          <p:cNvPr id="484" name="Google Shape;484;p40"/>
          <p:cNvSpPr txBox="1"/>
          <p:nvPr/>
        </p:nvSpPr>
        <p:spPr>
          <a:xfrm>
            <a:off x="6803788" y="2529359"/>
            <a:ext cx="4291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US" sz="2400">
                <a:solidFill>
                  <a:srgbClr val="022565"/>
                </a:solidFill>
                <a:latin typeface="Calibri"/>
                <a:ea typeface="Calibri"/>
                <a:cs typeface="Calibri"/>
                <a:sym typeface="Calibri"/>
              </a:rPr>
              <a:t>Procesarea comenzilor </a:t>
            </a:r>
            <a:endParaRPr sz="2400">
              <a:solidFill>
                <a:srgbClr val="022565"/>
              </a:solidFill>
              <a:latin typeface="Calibri"/>
              <a:ea typeface="Calibri"/>
              <a:cs typeface="Calibri"/>
              <a:sym typeface="Calibri"/>
            </a:endParaRPr>
          </a:p>
        </p:txBody>
      </p:sp>
      <p:sp>
        <p:nvSpPr>
          <p:cNvPr id="485" name="Google Shape;485;p40"/>
          <p:cNvSpPr/>
          <p:nvPr/>
        </p:nvSpPr>
        <p:spPr>
          <a:xfrm>
            <a:off x="6133913" y="2510909"/>
            <a:ext cx="594000" cy="591000"/>
          </a:xfrm>
          <a:prstGeom prst="ellipse">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US" sz="2000">
                <a:solidFill>
                  <a:srgbClr val="022565"/>
                </a:solidFill>
              </a:rPr>
              <a:t>4</a:t>
            </a:r>
            <a:endParaRPr b="1" i="0" sz="2000" u="none" cap="none" strike="noStrike">
              <a:solidFill>
                <a:srgbClr val="022565"/>
              </a:solidFill>
              <a:latin typeface="Arial"/>
              <a:ea typeface="Arial"/>
              <a:cs typeface="Arial"/>
              <a:sym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9" name="Shape 489"/>
        <p:cNvGrpSpPr/>
        <p:nvPr/>
      </p:nvGrpSpPr>
      <p:grpSpPr>
        <a:xfrm>
          <a:off x="0" y="0"/>
          <a:ext cx="0" cy="0"/>
          <a:chOff x="0" y="0"/>
          <a:chExt cx="0" cy="0"/>
        </a:xfrm>
      </p:grpSpPr>
      <p:sp>
        <p:nvSpPr>
          <p:cNvPr id="490" name="Google Shape;490;p41"/>
          <p:cNvSpPr/>
          <p:nvPr/>
        </p:nvSpPr>
        <p:spPr>
          <a:xfrm>
            <a:off x="0" y="109500"/>
            <a:ext cx="12192000" cy="67485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491" name="Google Shape;491;p41"/>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492" name="Google Shape;492;p41"/>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493" name="Google Shape;493;p41"/>
          <p:cNvSpPr/>
          <p:nvPr/>
        </p:nvSpPr>
        <p:spPr>
          <a:xfrm>
            <a:off x="0" y="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494" name="Google Shape;494;p41"/>
          <p:cNvSpPr txBox="1"/>
          <p:nvPr/>
        </p:nvSpPr>
        <p:spPr>
          <a:xfrm>
            <a:off x="2017650" y="2828700"/>
            <a:ext cx="8156700" cy="120060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dk1"/>
              </a:buClr>
              <a:buSzPts val="1100"/>
              <a:buFont typeface="Arial"/>
              <a:buNone/>
            </a:pPr>
            <a:r>
              <a:rPr b="1" lang="en-US" sz="3600">
                <a:solidFill>
                  <a:srgbClr val="F5F7F9"/>
                </a:solidFill>
                <a:latin typeface="Calibri"/>
                <a:ea typeface="Calibri"/>
                <a:cs typeface="Calibri"/>
                <a:sym typeface="Calibri"/>
              </a:rPr>
              <a:t>CRITERII DE SELECȚIE PENTRU COMERCIANȚI</a:t>
            </a:r>
            <a:endParaRPr b="1" sz="3600">
              <a:solidFill>
                <a:srgbClr val="F5F7F9"/>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8" name="Shape 498"/>
        <p:cNvGrpSpPr/>
        <p:nvPr/>
      </p:nvGrpSpPr>
      <p:grpSpPr>
        <a:xfrm>
          <a:off x="0" y="0"/>
          <a:ext cx="0" cy="0"/>
          <a:chOff x="0" y="0"/>
          <a:chExt cx="0" cy="0"/>
        </a:xfrm>
      </p:grpSpPr>
      <p:sp>
        <p:nvSpPr>
          <p:cNvPr id="499" name="Google Shape;499;p42"/>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500" name="Google Shape;500;p42"/>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501" name="Google Shape;501;p42"/>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502" name="Google Shape;502;p42"/>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503" name="Google Shape;503;p42"/>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504" name="Google Shape;504;p42"/>
          <p:cNvSpPr txBox="1"/>
          <p:nvPr/>
        </p:nvSpPr>
        <p:spPr>
          <a:xfrm>
            <a:off x="1704900" y="1888575"/>
            <a:ext cx="8782200" cy="1200600"/>
          </a:xfrm>
          <a:prstGeom prst="rect">
            <a:avLst/>
          </a:prstGeom>
          <a:noFill/>
          <a:ln>
            <a:noFill/>
          </a:ln>
        </p:spPr>
        <p:txBody>
          <a:bodyPr anchorCtr="0" anchor="t" bIns="45700" lIns="91425" spcFirstLastPara="1" rIns="91425" wrap="square" tIns="45700">
            <a:spAutoFit/>
          </a:bodyPr>
          <a:lstStyle/>
          <a:p>
            <a:pPr indent="-381000" lvl="0" marL="457200" rtl="0" algn="l">
              <a:spcBef>
                <a:spcPts val="0"/>
              </a:spcBef>
              <a:spcAft>
                <a:spcPts val="1000"/>
              </a:spcAft>
              <a:buClr>
                <a:srgbClr val="022565"/>
              </a:buClr>
              <a:buSzPts val="2400"/>
              <a:buFont typeface="Calibri"/>
              <a:buChar char="●"/>
            </a:pPr>
            <a:r>
              <a:rPr lang="en-US" sz="2400">
                <a:solidFill>
                  <a:srgbClr val="022565"/>
                </a:solidFill>
                <a:latin typeface="Calibri"/>
                <a:ea typeface="Calibri"/>
                <a:cs typeface="Calibri"/>
                <a:sym typeface="Calibri"/>
              </a:rPr>
              <a:t>Dacă bugetul este limitat, un marketplace poate fi o alegere mai accesibilă, având în vedere că nu implică investiții mari în tehnologie și marketing. </a:t>
            </a:r>
            <a:endParaRPr sz="2400">
              <a:solidFill>
                <a:srgbClr val="022565"/>
              </a:solidFill>
              <a:latin typeface="Calibri"/>
              <a:ea typeface="Calibri"/>
              <a:cs typeface="Calibri"/>
              <a:sym typeface="Calibri"/>
            </a:endParaRPr>
          </a:p>
        </p:txBody>
      </p:sp>
      <p:sp>
        <p:nvSpPr>
          <p:cNvPr id="505" name="Google Shape;505;p42"/>
          <p:cNvSpPr txBox="1"/>
          <p:nvPr/>
        </p:nvSpPr>
        <p:spPr>
          <a:xfrm>
            <a:off x="1704900" y="3189250"/>
            <a:ext cx="8782200" cy="1662300"/>
          </a:xfrm>
          <a:prstGeom prst="rect">
            <a:avLst/>
          </a:prstGeom>
          <a:noFill/>
          <a:ln>
            <a:noFill/>
          </a:ln>
        </p:spPr>
        <p:txBody>
          <a:bodyPr anchorCtr="0" anchor="t" bIns="91425" lIns="91425" spcFirstLastPara="1" rIns="91425" wrap="square" tIns="91425">
            <a:spAutoFit/>
          </a:bodyPr>
          <a:lstStyle/>
          <a:p>
            <a:pPr indent="-381000" lvl="0" marL="457200" rtl="0" algn="l">
              <a:spcBef>
                <a:spcPts val="0"/>
              </a:spcBef>
              <a:spcAft>
                <a:spcPts val="1000"/>
              </a:spcAft>
              <a:buClr>
                <a:srgbClr val="022565"/>
              </a:buClr>
              <a:buSzPts val="2400"/>
              <a:buFont typeface="Calibri"/>
              <a:buChar char="●"/>
            </a:pPr>
            <a:r>
              <a:rPr lang="en-US" sz="2400">
                <a:solidFill>
                  <a:srgbClr val="022565"/>
                </a:solidFill>
                <a:latin typeface="Calibri"/>
                <a:ea typeface="Calibri"/>
                <a:cs typeface="Calibri"/>
                <a:sym typeface="Calibri"/>
              </a:rPr>
              <a:t>Dacă bugetul permite, atunci un magazin propriu ar fi o opțiune bună, deoarece oferă libertate totală de branding. Comercianții ar putea construi un brand puternic, distinct și  oferi o experiență personalizată clienților.</a:t>
            </a:r>
            <a:endParaRPr/>
          </a:p>
        </p:txBody>
      </p:sp>
      <p:sp>
        <p:nvSpPr>
          <p:cNvPr id="506" name="Google Shape;506;p42"/>
          <p:cNvSpPr txBox="1"/>
          <p:nvPr/>
        </p:nvSpPr>
        <p:spPr>
          <a:xfrm>
            <a:off x="1704900" y="4951625"/>
            <a:ext cx="8782200" cy="1293000"/>
          </a:xfrm>
          <a:prstGeom prst="rect">
            <a:avLst/>
          </a:prstGeom>
          <a:noFill/>
          <a:ln>
            <a:noFill/>
          </a:ln>
        </p:spPr>
        <p:txBody>
          <a:bodyPr anchorCtr="0" anchor="t" bIns="91425" lIns="91425" spcFirstLastPara="1" rIns="91425" wrap="square" tIns="91425">
            <a:spAutoFit/>
          </a:bodyPr>
          <a:lstStyle/>
          <a:p>
            <a:pPr indent="-381000" lvl="0" marL="457200" rtl="0" algn="l">
              <a:spcBef>
                <a:spcPts val="0"/>
              </a:spcBef>
              <a:spcAft>
                <a:spcPts val="1000"/>
              </a:spcAft>
              <a:buClr>
                <a:srgbClr val="022565"/>
              </a:buClr>
              <a:buSzPts val="2400"/>
              <a:buFont typeface="Calibri"/>
              <a:buChar char="●"/>
            </a:pPr>
            <a:r>
              <a:rPr lang="en-US" sz="2400">
                <a:solidFill>
                  <a:srgbClr val="022565"/>
                </a:solidFill>
                <a:latin typeface="Calibri"/>
                <a:ea typeface="Calibri"/>
                <a:cs typeface="Calibri"/>
                <a:sym typeface="Calibri"/>
              </a:rPr>
              <a:t>Dacă produsele sunt de nișă și au o audiență specifică, un magazin propriu sau social media ar putea oferi mai mult control asupra mesajului de brand și al poziționării.</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0" name="Shape 510"/>
        <p:cNvGrpSpPr/>
        <p:nvPr/>
      </p:nvGrpSpPr>
      <p:grpSpPr>
        <a:xfrm>
          <a:off x="0" y="0"/>
          <a:ext cx="0" cy="0"/>
          <a:chOff x="0" y="0"/>
          <a:chExt cx="0" cy="0"/>
        </a:xfrm>
      </p:grpSpPr>
      <p:sp>
        <p:nvSpPr>
          <p:cNvPr id="511" name="Google Shape;511;p43"/>
          <p:cNvSpPr/>
          <p:nvPr/>
        </p:nvSpPr>
        <p:spPr>
          <a:xfrm>
            <a:off x="0" y="0"/>
            <a:ext cx="12192000" cy="15648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pic>
        <p:nvPicPr>
          <p:cNvPr id="512" name="Google Shape;512;p43"/>
          <p:cNvPicPr preferRelativeResize="0"/>
          <p:nvPr/>
        </p:nvPicPr>
        <p:blipFill rotWithShape="1">
          <a:blip r:embed="rId3">
            <a:alphaModFix/>
          </a:blip>
          <a:srcRect b="0" l="0" r="0" t="0"/>
          <a:stretch/>
        </p:blipFill>
        <p:spPr>
          <a:xfrm>
            <a:off x="9815000" y="47925"/>
            <a:ext cx="2077650" cy="1468949"/>
          </a:xfrm>
          <a:prstGeom prst="rect">
            <a:avLst/>
          </a:prstGeom>
          <a:noFill/>
          <a:ln>
            <a:noFill/>
          </a:ln>
        </p:spPr>
      </p:pic>
      <p:pic>
        <p:nvPicPr>
          <p:cNvPr id="513" name="Google Shape;513;p43"/>
          <p:cNvPicPr preferRelativeResize="0"/>
          <p:nvPr/>
        </p:nvPicPr>
        <p:blipFill rotWithShape="1">
          <a:blip r:embed="rId4">
            <a:alphaModFix/>
          </a:blip>
          <a:srcRect b="0" l="0" r="0" t="0"/>
          <a:stretch/>
        </p:blipFill>
        <p:spPr>
          <a:xfrm>
            <a:off x="7540300" y="447910"/>
            <a:ext cx="1993748" cy="669000"/>
          </a:xfrm>
          <a:prstGeom prst="rect">
            <a:avLst/>
          </a:prstGeom>
          <a:noFill/>
          <a:ln>
            <a:noFill/>
          </a:ln>
        </p:spPr>
      </p:pic>
      <p:sp>
        <p:nvSpPr>
          <p:cNvPr id="514" name="Google Shape;514;p43"/>
          <p:cNvSpPr/>
          <p:nvPr/>
        </p:nvSpPr>
        <p:spPr>
          <a:xfrm>
            <a:off x="0" y="1564800"/>
            <a:ext cx="12192000" cy="1095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515" name="Google Shape;515;p43"/>
          <p:cNvSpPr txBox="1"/>
          <p:nvPr>
            <p:ph type="title"/>
          </p:nvPr>
        </p:nvSpPr>
        <p:spPr>
          <a:xfrm>
            <a:off x="848725" y="500700"/>
            <a:ext cx="10943400" cy="563400"/>
          </a:xfrm>
          <a:prstGeom prst="rect">
            <a:avLst/>
          </a:prstGeom>
          <a:noFill/>
          <a:ln>
            <a:noFill/>
          </a:ln>
        </p:spPr>
        <p:txBody>
          <a:bodyPr anchorCtr="0" anchor="ctr" bIns="45700" lIns="91425" spcFirstLastPara="1" rIns="91425" wrap="square" tIns="45700">
            <a:spAutoFit/>
          </a:bodyPr>
          <a:lstStyle/>
          <a:p>
            <a:pPr indent="0" lvl="0" marL="0" rtl="0" algn="l">
              <a:spcBef>
                <a:spcPts val="0"/>
              </a:spcBef>
              <a:spcAft>
                <a:spcPts val="0"/>
              </a:spcAft>
              <a:buClr>
                <a:schemeClr val="dk1"/>
              </a:buClr>
              <a:buSzPts val="1100"/>
              <a:buFont typeface="Arial"/>
              <a:buNone/>
            </a:pPr>
            <a:r>
              <a:rPr b="1" lang="en-US" sz="3400">
                <a:solidFill>
                  <a:schemeClr val="lt1"/>
                </a:solidFill>
              </a:rPr>
              <a:t>CANALE DE VÂNZĂRI ONLINE</a:t>
            </a:r>
            <a:endParaRPr b="1" sz="3400">
              <a:solidFill>
                <a:schemeClr val="lt1"/>
              </a:solidFill>
            </a:endParaRPr>
          </a:p>
        </p:txBody>
      </p:sp>
      <p:sp>
        <p:nvSpPr>
          <p:cNvPr id="516" name="Google Shape;516;p43"/>
          <p:cNvSpPr txBox="1"/>
          <p:nvPr/>
        </p:nvSpPr>
        <p:spPr>
          <a:xfrm>
            <a:off x="1868400" y="2408600"/>
            <a:ext cx="8455200" cy="31758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None/>
            </a:pPr>
            <a:r>
              <a:rPr lang="en-US" sz="2400">
                <a:solidFill>
                  <a:srgbClr val="022565"/>
                </a:solidFill>
                <a:latin typeface="Calibri"/>
                <a:ea typeface="Calibri"/>
                <a:cs typeface="Calibri"/>
                <a:sym typeface="Calibri"/>
              </a:rPr>
              <a:t>Marketplace-urile și rețelele sociale sunt utile pentru </a:t>
            </a:r>
            <a:r>
              <a:rPr b="1" lang="en-US" sz="2400">
                <a:solidFill>
                  <a:srgbClr val="022565"/>
                </a:solidFill>
                <a:latin typeface="Calibri"/>
                <a:ea typeface="Calibri"/>
                <a:cs typeface="Calibri"/>
                <a:sym typeface="Calibri"/>
              </a:rPr>
              <a:t>comercianții care doresc să înceapă vânzările rapid, </a:t>
            </a:r>
            <a:r>
              <a:rPr lang="en-US" sz="2400">
                <a:solidFill>
                  <a:srgbClr val="022565"/>
                </a:solidFill>
                <a:latin typeface="Calibri"/>
                <a:ea typeface="Calibri"/>
                <a:cs typeface="Calibri"/>
                <a:sym typeface="Calibri"/>
              </a:rPr>
              <a:t>fără a se preocupa de construcția unei platforme și de atragerea traficului inițial. </a:t>
            </a:r>
            <a:endParaRPr sz="2400">
              <a:solidFill>
                <a:srgbClr val="022565"/>
              </a:solidFill>
              <a:latin typeface="Calibri"/>
              <a:ea typeface="Calibri"/>
              <a:cs typeface="Calibri"/>
              <a:sym typeface="Calibri"/>
            </a:endParaRPr>
          </a:p>
          <a:p>
            <a:pPr indent="0" lvl="0" marL="0" rtl="0" algn="l">
              <a:spcBef>
                <a:spcPts val="1000"/>
              </a:spcBef>
              <a:spcAft>
                <a:spcPts val="1000"/>
              </a:spcAft>
              <a:buNone/>
            </a:pPr>
            <a:r>
              <a:rPr lang="en-US" sz="2400">
                <a:solidFill>
                  <a:srgbClr val="022565"/>
                </a:solidFill>
                <a:latin typeface="Calibri"/>
                <a:ea typeface="Calibri"/>
                <a:cs typeface="Calibri"/>
                <a:sym typeface="Calibri"/>
              </a:rPr>
              <a:t>Comercianții pot începe pe un marketplace sau pe rețele sociale pentru a testa piața și pentru a genera vânzări rapide.</a:t>
            </a:r>
            <a:r>
              <a:rPr b="1" lang="en-US" sz="2400">
                <a:solidFill>
                  <a:srgbClr val="022565"/>
                </a:solidFill>
                <a:latin typeface="Calibri"/>
                <a:ea typeface="Calibri"/>
                <a:cs typeface="Calibri"/>
                <a:sym typeface="Calibri"/>
              </a:rPr>
              <a:t> Pe măsură ce afacerea crește, își pot deschide și un magazin online propriu</a:t>
            </a:r>
            <a:r>
              <a:rPr lang="en-US" sz="2400">
                <a:solidFill>
                  <a:srgbClr val="022565"/>
                </a:solidFill>
                <a:latin typeface="Calibri"/>
                <a:ea typeface="Calibri"/>
                <a:cs typeface="Calibri"/>
                <a:sym typeface="Calibri"/>
              </a:rPr>
              <a:t> pentru a construi un brand unic și a avea mai mult control asupra experienței clientului.</a:t>
            </a:r>
            <a:endParaRPr sz="2400">
              <a:solidFill>
                <a:srgbClr val="022565"/>
              </a:solidFill>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0" name="Shape 520"/>
        <p:cNvGrpSpPr/>
        <p:nvPr/>
      </p:nvGrpSpPr>
      <p:grpSpPr>
        <a:xfrm>
          <a:off x="0" y="0"/>
          <a:ext cx="0" cy="0"/>
          <a:chOff x="0" y="0"/>
          <a:chExt cx="0" cy="0"/>
        </a:xfrm>
      </p:grpSpPr>
      <p:sp>
        <p:nvSpPr>
          <p:cNvPr id="521" name="Google Shape;521;p44"/>
          <p:cNvSpPr/>
          <p:nvPr/>
        </p:nvSpPr>
        <p:spPr>
          <a:xfrm>
            <a:off x="0" y="0"/>
            <a:ext cx="5056500" cy="6858000"/>
          </a:xfrm>
          <a:prstGeom prst="rect">
            <a:avLst/>
          </a:prstGeom>
          <a:solidFill>
            <a:srgbClr val="02256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22565"/>
              </a:solidFill>
              <a:latin typeface="Calibri"/>
              <a:ea typeface="Calibri"/>
              <a:cs typeface="Calibri"/>
              <a:sym typeface="Calibri"/>
            </a:endParaRPr>
          </a:p>
        </p:txBody>
      </p:sp>
      <p:sp>
        <p:nvSpPr>
          <p:cNvPr id="522" name="Google Shape;522;p44"/>
          <p:cNvSpPr txBox="1"/>
          <p:nvPr>
            <p:ph type="title"/>
          </p:nvPr>
        </p:nvSpPr>
        <p:spPr>
          <a:xfrm>
            <a:off x="799801" y="1535875"/>
            <a:ext cx="2821800" cy="591000"/>
          </a:xfrm>
          <a:prstGeom prst="rect">
            <a:avLst/>
          </a:prstGeom>
          <a:noFill/>
          <a:ln>
            <a:noFill/>
          </a:ln>
        </p:spPr>
        <p:txBody>
          <a:bodyPr anchorCtr="0" anchor="ctr" bIns="45700" lIns="91425" spcFirstLastPara="1" rIns="91425" wrap="square" tIns="45700">
            <a:spAutoFit/>
          </a:bodyPr>
          <a:lstStyle/>
          <a:p>
            <a:pPr indent="0" lvl="0" marL="0" rtl="0" algn="l">
              <a:lnSpc>
                <a:spcPct val="90000"/>
              </a:lnSpc>
              <a:spcBef>
                <a:spcPts val="0"/>
              </a:spcBef>
              <a:spcAft>
                <a:spcPts val="0"/>
              </a:spcAft>
              <a:buClr>
                <a:schemeClr val="dk1"/>
              </a:buClr>
              <a:buSzPts val="1100"/>
              <a:buFont typeface="Arial"/>
              <a:buNone/>
            </a:pPr>
            <a:r>
              <a:rPr b="1" lang="en-US" sz="3600">
                <a:solidFill>
                  <a:schemeClr val="lt1"/>
                </a:solidFill>
                <a:latin typeface="Arial"/>
                <a:ea typeface="Arial"/>
                <a:cs typeface="Arial"/>
                <a:sym typeface="Arial"/>
              </a:rPr>
              <a:t>CONCLUZII</a:t>
            </a:r>
            <a:endParaRPr b="1" sz="3600">
              <a:solidFill>
                <a:schemeClr val="lt1"/>
              </a:solidFill>
              <a:latin typeface="Arial"/>
              <a:ea typeface="Arial"/>
              <a:cs typeface="Arial"/>
              <a:sym typeface="Arial"/>
            </a:endParaRPr>
          </a:p>
        </p:txBody>
      </p:sp>
      <p:sp>
        <p:nvSpPr>
          <p:cNvPr id="523" name="Google Shape;523;p44"/>
          <p:cNvSpPr txBox="1"/>
          <p:nvPr/>
        </p:nvSpPr>
        <p:spPr>
          <a:xfrm>
            <a:off x="5485125" y="821488"/>
            <a:ext cx="6119700" cy="2308800"/>
          </a:xfrm>
          <a:prstGeom prst="rect">
            <a:avLst/>
          </a:prstGeom>
          <a:noFill/>
          <a:ln>
            <a:noFill/>
          </a:ln>
        </p:spPr>
        <p:txBody>
          <a:bodyPr anchorCtr="0" anchor="t" bIns="45700" lIns="91425" spcFirstLastPara="1" rIns="91425" wrap="square" tIns="45700">
            <a:spAutoFit/>
          </a:bodyPr>
          <a:lstStyle/>
          <a:p>
            <a:pPr indent="-381000" lvl="0" marL="457200" marR="0" rtl="0" algn="l">
              <a:lnSpc>
                <a:spcPct val="100000"/>
              </a:lnSpc>
              <a:spcBef>
                <a:spcPts val="0"/>
              </a:spcBef>
              <a:spcAft>
                <a:spcPts val="0"/>
              </a:spcAft>
              <a:buClr>
                <a:srgbClr val="022565"/>
              </a:buClr>
              <a:buSzPts val="2400"/>
              <a:buFont typeface="Arial"/>
              <a:buChar char="●"/>
            </a:pPr>
            <a:r>
              <a:rPr lang="en-US" sz="2400">
                <a:solidFill>
                  <a:srgbClr val="022565"/>
                </a:solidFill>
              </a:rPr>
              <a:t>Comercianții au la dispoziție o varietate de canale de vânzări online, fiecare cu avantajele și dezavantajele sale. Alegerea canalului potrivit depinde de necesitățile specifice ale afacerii, buget și obiectivele de creștere.</a:t>
            </a:r>
            <a:endParaRPr sz="2400">
              <a:solidFill>
                <a:srgbClr val="022565"/>
              </a:solidFill>
            </a:endParaRPr>
          </a:p>
        </p:txBody>
      </p:sp>
      <p:pic>
        <p:nvPicPr>
          <p:cNvPr id="524" name="Google Shape;524;p44"/>
          <p:cNvPicPr preferRelativeResize="0"/>
          <p:nvPr/>
        </p:nvPicPr>
        <p:blipFill rotWithShape="1">
          <a:blip r:embed="rId3">
            <a:alphaModFix/>
          </a:blip>
          <a:srcRect b="0" l="0" r="0" t="0"/>
          <a:stretch/>
        </p:blipFill>
        <p:spPr>
          <a:xfrm>
            <a:off x="2677425" y="5389050"/>
            <a:ext cx="2077650" cy="1468949"/>
          </a:xfrm>
          <a:prstGeom prst="rect">
            <a:avLst/>
          </a:prstGeom>
          <a:noFill/>
          <a:ln>
            <a:noFill/>
          </a:ln>
        </p:spPr>
      </p:pic>
      <p:pic>
        <p:nvPicPr>
          <p:cNvPr id="525" name="Google Shape;525;p44"/>
          <p:cNvPicPr preferRelativeResize="0"/>
          <p:nvPr/>
        </p:nvPicPr>
        <p:blipFill rotWithShape="1">
          <a:blip r:embed="rId4">
            <a:alphaModFix/>
          </a:blip>
          <a:srcRect b="0" l="0" r="0" t="0"/>
          <a:stretch/>
        </p:blipFill>
        <p:spPr>
          <a:xfrm>
            <a:off x="305000" y="5789035"/>
            <a:ext cx="1993748" cy="669000"/>
          </a:xfrm>
          <a:prstGeom prst="rect">
            <a:avLst/>
          </a:prstGeom>
          <a:noFill/>
          <a:ln>
            <a:noFill/>
          </a:ln>
        </p:spPr>
      </p:pic>
      <p:sp>
        <p:nvSpPr>
          <p:cNvPr id="526" name="Google Shape;526;p44"/>
          <p:cNvSpPr/>
          <p:nvPr/>
        </p:nvSpPr>
        <p:spPr>
          <a:xfrm>
            <a:off x="5056500" y="0"/>
            <a:ext cx="127200" cy="6858000"/>
          </a:xfrm>
          <a:prstGeom prst="rect">
            <a:avLst/>
          </a:prstGeom>
          <a:solidFill>
            <a:srgbClr val="EFBC1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EFBC15"/>
              </a:solidFill>
              <a:latin typeface="Calibri"/>
              <a:ea typeface="Calibri"/>
              <a:cs typeface="Calibri"/>
              <a:sym typeface="Calibri"/>
            </a:endParaRPr>
          </a:p>
        </p:txBody>
      </p:sp>
      <p:sp>
        <p:nvSpPr>
          <p:cNvPr id="527" name="Google Shape;527;p44"/>
          <p:cNvSpPr txBox="1"/>
          <p:nvPr/>
        </p:nvSpPr>
        <p:spPr>
          <a:xfrm>
            <a:off x="5485125" y="3358388"/>
            <a:ext cx="6119700" cy="2678100"/>
          </a:xfrm>
          <a:prstGeom prst="rect">
            <a:avLst/>
          </a:prstGeom>
          <a:noFill/>
          <a:ln>
            <a:noFill/>
          </a:ln>
        </p:spPr>
        <p:txBody>
          <a:bodyPr anchorCtr="0" anchor="t" bIns="45700" lIns="91425" spcFirstLastPara="1" rIns="91425" wrap="square" tIns="45700">
            <a:spAutoFit/>
          </a:bodyPr>
          <a:lstStyle/>
          <a:p>
            <a:pPr indent="-381000" lvl="0" marL="457200" marR="0" rtl="0" algn="l">
              <a:lnSpc>
                <a:spcPct val="100000"/>
              </a:lnSpc>
              <a:spcBef>
                <a:spcPts val="0"/>
              </a:spcBef>
              <a:spcAft>
                <a:spcPts val="0"/>
              </a:spcAft>
              <a:buClr>
                <a:srgbClr val="022565"/>
              </a:buClr>
              <a:buSzPts val="2400"/>
              <a:buFont typeface="Arial"/>
              <a:buChar char="●"/>
            </a:pPr>
            <a:r>
              <a:rPr lang="en-US" sz="2400">
                <a:solidFill>
                  <a:srgbClr val="022565"/>
                </a:solidFill>
              </a:rPr>
              <a:t>Indiferent de canalul ales, promovarea eficientă este esențială pentru a atrage și menține clienții. Strategiile de marketing digital, inclusiv SEO, publicitatea plătită și marketingul pe rețelele sociale, sunt cruciale pentru succesul pe termen lung.</a:t>
            </a:r>
            <a:endParaRPr sz="2400">
              <a:solidFill>
                <a:srgbClr val="022565"/>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